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9" r:id="rId4"/>
    <p:sldId id="266" r:id="rId5"/>
    <p:sldId id="268" r:id="rId6"/>
    <p:sldId id="269" r:id="rId7"/>
    <p:sldId id="267" r:id="rId8"/>
    <p:sldId id="281" r:id="rId9"/>
    <p:sldId id="270" r:id="rId10"/>
    <p:sldId id="262" r:id="rId11"/>
    <p:sldId id="271" r:id="rId12"/>
    <p:sldId id="265" r:id="rId13"/>
    <p:sldId id="263" r:id="rId14"/>
    <p:sldId id="272" r:id="rId15"/>
    <p:sldId id="274" r:id="rId16"/>
    <p:sldId id="275" r:id="rId17"/>
    <p:sldId id="280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title>
      <c:layout/>
    </c:title>
    <c:plotArea>
      <c:layout>
        <c:manualLayout>
          <c:layoutTarget val="inner"/>
          <c:xMode val="edge"/>
          <c:yMode val="edge"/>
          <c:x val="4.9963801083626157E-2"/>
          <c:y val="0"/>
          <c:w val="0.87555354271931218"/>
          <c:h val="0.7304855845204595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привитых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c:spPr>
          <c:marker>
            <c:spPr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</c:spPr>
          </c:marker>
          <c:dLbls>
            <c:dLblPos val="t"/>
            <c:showVal val="1"/>
          </c:dLbls>
          <c:cat>
            <c:numRef>
              <c:f>Лист1!$A$2:$A$12</c:f>
              <c:numCache>
                <c:formatCode>dd/mm/yyyy</c:formatCode>
                <c:ptCount val="11"/>
                <c:pt idx="0">
                  <c:v>44180</c:v>
                </c:pt>
                <c:pt idx="2">
                  <c:v>44210</c:v>
                </c:pt>
                <c:pt idx="4">
                  <c:v>44242</c:v>
                </c:pt>
                <c:pt idx="6">
                  <c:v>44266</c:v>
                </c:pt>
                <c:pt idx="8">
                  <c:v>44297</c:v>
                </c:pt>
                <c:pt idx="9">
                  <c:v>44331</c:v>
                </c:pt>
                <c:pt idx="10">
                  <c:v>44353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102</c:v>
                </c:pt>
                <c:pt idx="2">
                  <c:v>303175</c:v>
                </c:pt>
                <c:pt idx="4">
                  <c:v>2847245</c:v>
                </c:pt>
                <c:pt idx="6">
                  <c:v>5390869</c:v>
                </c:pt>
                <c:pt idx="8">
                  <c:v>8728148</c:v>
                </c:pt>
                <c:pt idx="9">
                  <c:v>14294813</c:v>
                </c:pt>
                <c:pt idx="10">
                  <c:v>30606544</c:v>
                </c:pt>
              </c:numCache>
            </c:numRef>
          </c:val>
        </c:ser>
        <c:dLbls>
          <c:showVal val="1"/>
        </c:dLbls>
        <c:marker val="1"/>
        <c:axId val="138683904"/>
        <c:axId val="138685440"/>
      </c:lineChart>
      <c:dateAx>
        <c:axId val="138683904"/>
        <c:scaling>
          <c:orientation val="minMax"/>
        </c:scaling>
        <c:axPos val="b"/>
        <c:numFmt formatCode="dd/mm/yyyy" sourceLinked="1"/>
        <c:majorTickMark val="none"/>
        <c:tickLblPos val="nextTo"/>
        <c:txPr>
          <a:bodyPr/>
          <a:lstStyle/>
          <a:p>
            <a:pPr>
              <a:defRPr sz="1250" baseline="0"/>
            </a:pPr>
            <a:endParaRPr lang="ru-RU"/>
          </a:p>
        </c:txPr>
        <c:crossAx val="138685440"/>
        <c:crosses val="autoZero"/>
        <c:auto val="1"/>
        <c:lblOffset val="100"/>
      </c:dateAx>
      <c:valAx>
        <c:axId val="1386854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8683904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3106347817633902E-2"/>
          <c:y val="2.2222222222222223E-2"/>
          <c:w val="0.89227641683678427"/>
          <c:h val="0.7557526246719160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3975"/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c:spPr>
          <c:marker>
            <c:symbol val="diamond"/>
            <c:size val="14"/>
            <c:spPr>
              <a:solidFill>
                <a:srgbClr val="7FD13B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"/>
              </a:sp3d>
            </c:spPr>
          </c:marker>
          <c:dLbls>
            <c:showVal val="1"/>
          </c:dLbls>
          <c:cat>
            <c:numRef>
              <c:f>Лист1!$A$2:$A$5</c:f>
              <c:numCache>
                <c:formatCode>dd/mm/yyyy</c:formatCode>
                <c:ptCount val="4"/>
                <c:pt idx="0">
                  <c:v>44259</c:v>
                </c:pt>
                <c:pt idx="1">
                  <c:v>44291</c:v>
                </c:pt>
                <c:pt idx="2">
                  <c:v>44328</c:v>
                </c:pt>
                <c:pt idx="3">
                  <c:v>44351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12586</c:v>
                </c:pt>
                <c:pt idx="1">
                  <c:v>16321</c:v>
                </c:pt>
                <c:pt idx="2">
                  <c:v>29974</c:v>
                </c:pt>
                <c:pt idx="3">
                  <c:v>34750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dd/mm/yyyy</c:formatCode>
                <c:ptCount val="4"/>
                <c:pt idx="0">
                  <c:v>44259</c:v>
                </c:pt>
                <c:pt idx="1">
                  <c:v>44291</c:v>
                </c:pt>
                <c:pt idx="2">
                  <c:v>44328</c:v>
                </c:pt>
                <c:pt idx="3">
                  <c:v>44351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Лист1!$A$2:$A$5</c:f>
              <c:numCache>
                <c:formatCode>dd/mm/yyyy</c:formatCode>
                <c:ptCount val="4"/>
                <c:pt idx="0">
                  <c:v>44259</c:v>
                </c:pt>
                <c:pt idx="1">
                  <c:v>44291</c:v>
                </c:pt>
                <c:pt idx="2">
                  <c:v>44328</c:v>
                </c:pt>
                <c:pt idx="3">
                  <c:v>44351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marker val="1"/>
        <c:axId val="81422208"/>
        <c:axId val="82017280"/>
      </c:lineChart>
      <c:dateAx>
        <c:axId val="81422208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  <c:crossAx val="82017280"/>
        <c:crosses val="autoZero"/>
        <c:auto val="1"/>
        <c:lblOffset val="100"/>
      </c:dateAx>
      <c:valAx>
        <c:axId val="82017280"/>
        <c:scaling>
          <c:orientation val="minMax"/>
        </c:scaling>
        <c:delete val="1"/>
        <c:axPos val="l"/>
        <c:numFmt formatCode="General" sourceLinked="1"/>
        <c:tickLblPos val="none"/>
        <c:crossAx val="81422208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rgbClr val="000000"/>
          </a:outerShdw>
        </a:effectLst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0543D78-B111-44B3-8225-339C3744F2E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E0F285C-5C34-4A41-A7A1-A5E3B47CB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D78-B111-44B3-8225-339C3744F2E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85C-5C34-4A41-A7A1-A5E3B47CB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D78-B111-44B3-8225-339C3744F2E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85C-5C34-4A41-A7A1-A5E3B47CB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0543D78-B111-44B3-8225-339C3744F2E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85C-5C34-4A41-A7A1-A5E3B47CB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0543D78-B111-44B3-8225-339C3744F2E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E0F285C-5C34-4A41-A7A1-A5E3B47CBD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543D78-B111-44B3-8225-339C3744F2E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0F285C-5C34-4A41-A7A1-A5E3B47CB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0543D78-B111-44B3-8225-339C3744F2E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E0F285C-5C34-4A41-A7A1-A5E3B47CB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D78-B111-44B3-8225-339C3744F2E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85C-5C34-4A41-A7A1-A5E3B47CB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543D78-B111-44B3-8225-339C3744F2E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0F285C-5C34-4A41-A7A1-A5E3B47CB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0543D78-B111-44B3-8225-339C3744F2E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E0F285C-5C34-4A41-A7A1-A5E3B47CB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0543D78-B111-44B3-8225-339C3744F2E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E0F285C-5C34-4A41-A7A1-A5E3B47CB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0543D78-B111-44B3-8225-339C3744F2E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E0F285C-5C34-4A41-A7A1-A5E3B47CB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90;&#1086;&#1087;&#1082;&#1086;&#1088;&#1086;&#1085;&#1072;&#1074;&#1080;&#1088;&#1091;&#1089;.&#1088;&#1092;/" TargetMode="External"/><Relationship Id="rId2" Type="http://schemas.openxmlformats.org/officeDocument/2006/relationships/hyperlink" Target="https://covid19.rosminzdra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Вакцинация от COVID-19: от масштабной к массовой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6840760" cy="1581992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Заведующая отделом мониторинга факторов риска и организации медицинской профилактики </a:t>
            </a: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ГБУЗ КК ЦОЗМП </a:t>
            </a:r>
          </a:p>
          <a:p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Е.В.Комякова</a:t>
            </a:r>
            <a:endParaRPr lang="ru-RU" sz="2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Кто может привиться?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Граждане старше 18 лет, не имеющие медицинских противопоказаний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прививке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Каковы противопоказания к применению вакцины?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Таковыми являются: гиперчувствительность к какому-либо компоненту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вакцины;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тяжелые аллергические реакции в анамнезе; острые инфекционные и неинфекционные заболевания, обострение хронических заболеваний; беременность и период грудного вскармливания; возраст до 18 лет (в связи с отсутствием данных об эффективности и безопасности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правила нужно соблюдать после прививки?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199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вакцинации не рекомендуется: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испытывать чрезмерные физические нагрузки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посещать баню, сауну, бассейн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купаться в открытых водоемах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оказываться в стрессовых ситуациях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принимать некоторые лекарственные препараты (не желателен прием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цитостиков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антибиотиков 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-употреблять алкоголь.</a:t>
            </a:r>
          </a:p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 ограничениях стоит подумать заранее!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sz="29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Каковы возможны </a:t>
            </a:r>
            <a:r>
              <a:rPr lang="ru-RU" sz="29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побочные явления после вакцинации?</a:t>
            </a:r>
            <a:endParaRPr lang="ru-RU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После вакцинации в первые-вторые сутки могут развиваться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следующие реакции на вакцинацию: повышение температуры тела, головная боль, слабость, общее недомогание, ломота в суставах, мышечные боли. В месте инъекции возможно появление гиперемии, некоторое уплотнение кожи, болезненности. Реже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отмечаются тошнота, диспепсия, снижение аппетита, иногда – увеличение регионарных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лимфоузлов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Также возможно развитие аллергических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реакций.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 вакцинироваться при наличии антител?</a:t>
            </a:r>
            <a:endParaRPr lang="ru-RU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Наличие антител не входит в перечень противопоказаний к прививке, однако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оговорено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что переболевшие COVID-19 и лица, имеющие положительные результаты исследования на наличие иммуноглобулинов классов G и М к вирусу SARS-CoV-2, не прививаются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Нужно ли делать прививку, если человек уже переболел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инфекций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случае подтвержденной перенесенной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инфекции в организме человека формируются защитные антитела. В этом случае вакцинация в срочном порядке не требуется.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Иммунные антитела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остаются в организме после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заболевания в среднем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около 6-8 месяцев.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о вакцинации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принимается индивидуально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истечении этого срока.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таких случаях определение уровня антител бывает информативным.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ertifika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852936"/>
            <a:ext cx="435597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забывайте о мерах профилактики!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Самое важное, что можно сделать, чтобы защитить себя, – это соблюдать правила личной гигиены и сократить посещения общественных и людных мест.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Держите руки в чистоте, часто мойте их водой с мылом или используйте дезинфицирующее средство.</a:t>
            </a:r>
          </a:p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Старайтесь не касаться рта, носа или глаз немытыми руками (обычно такие прикосновения неосознанно совершаются нами в среднем 15 раз в час).</a:t>
            </a:r>
          </a:p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 работе и дома регулярно очищайте и дезинфицируйте поверхности и устройства, к которым вы прикасаетесь (клавиатура компьютера или ноутбука, экран смартфона, пульты, выключатели и дверные ручки).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Носите с собой одноразовые салфетки и всегда прикрывайте нос и рот, когда вы кашляете или чихаете.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ешьте еду (орешки, чипсы, печенье и другие снеки) из общих упаковок или посуды, если другие люди уже брали продукты своими руками из них.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Объясните детям, как распространяются микробы и почему важна хорошая гигиена рук и лица. Расскажите детям о профилактике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Часто проветривайте помещения.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посещении общественных мест (магазины, транспорт и др.) обязательно используйте медицинские одноразовые или гигиенические многоразовые маски и соблюдайте социальную дистанцию 1,5 - 2 метра.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возможности, соблюдайте дистанцию не менее 1 метра при общении с коллегами, друзьями, родными и близкими.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Носите маски в местах большого скопления людей, меняйте их каждые 2-3 часа.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Запишитесь на вакцинацию!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П00-003233_ГБУЗ КК Центр общественного здоровья_Буклет Вакцинация_250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568952" cy="5049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 fontScale="90000"/>
          </a:bodyPr>
          <a:lstStyle/>
          <a:p>
            <a:pPr fontAlgn="t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covid19.rosminzdrav.ru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стопкоронавирус.рф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мякова Елена\Desktop\image002-2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88840"/>
            <a:ext cx="633111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Декабрь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года- вспышка в КНР новой вирусной инфекции, получившей название COVID-19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марта 2020 г.- ВОЗ объявила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пандемии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 состоянию на 06.06.2021 г.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мире зарегистрировано 172 987 591 заболевших, умерших 3 721 736 (2,1%)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РФ заболевших-5 126 437, умерших- 123.787 (2,4%)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Камчатском крае зарегистрировано14.728 заболевших, смертей- 238 (1,6%)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Постковидный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синдром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Поражение легких (одышка, затрудненное дыхание, спазмы и др.)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Слабость- 80% переболевших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Головные боли- 40% переболевших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Потеря\изменение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обоняния, вкуса- 20% перенесших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ковидную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инфекцию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Бессоница-30%,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гипер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или гипотермия- 20-25% переболевших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Выпадение волос, высыпания на коже, сухость кожи- в 30% случаев после болезни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Психические нарушения (плаксивость, депрессии, суицидальные мысли)- до 45% переболевших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Длительная диарея, летучие мышечные боли, снижение потенции у мужчин- 15-20%</a:t>
            </a:r>
          </a:p>
          <a:p>
            <a:endParaRPr lang="ru-RU" dirty="0" smtClean="0"/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Вакцинация-метод специфической профилактики инфекционных заболеваний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Первая российская вакцина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Гам-Ковид-Вак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(«Спутник-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 разработана НИЦ эпидемиологии и микробиологии им.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Н.Ф.Гамалеи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МЗ РФ.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10 декабря 2020 г. вакцина стала поступать в регионы и с 15 декабря 2020 г. началась вакцинация.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Вакцина вводится двукратно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интервалом 21 день.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настоящее время вакцина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«Спутник-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зарегистрирована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странах, официальная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вакцинация начата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am-covid-v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789040"/>
            <a:ext cx="332420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Вакцинация-метод специфической профилактики инфекционных заболеваний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ЭпиВакКорона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»- вторая российская вакцина разработана ФБУ «Государственный научный центр вирусологии и биотехнологии «Вектор» г. Новосибирск. Вакцина успешно прошла клинические испытания и зарегистрирована в РФ.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Массовая вакцинация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начата со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второй половине марта 2021 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Вводится двукратно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интервалом 2-3 недели.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pivaccor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077072"/>
            <a:ext cx="352839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Вакцинация-метод специфической профилактики инфекционных заболеваний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февраля 2021 г. зарегистрирована третья российская вакцина против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созданная ФНЦ исследований и разработки иммунобиологических препаратов им. М.П.Чумакова- 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КовиВак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апреля 2021 г. начато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поступление в регионы.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Вакцина вводится двукратно с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интервалом 2 недели.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ovi-v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429000"/>
            <a:ext cx="3888432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Темпы вакцинации в России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вакцинации первым компонентом)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Темпы вакцинации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Камчатском крае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(учет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вакцинации первым компонентом)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подготовиться к вакцинации?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Особой подготовки к проведению вакцинации не требуется.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наличии любого недомогания вакцинация должна быть перенесена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другое время.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наличии обострения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хронического заболевания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вакцинация не проводится.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планировании любой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вакцинации не рекомендуется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употреблять алкогольные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напитки.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Вакцинация проводится в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МО, имеющих лицензию 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данный вид медицинской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Непосредственно перед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процедурой вакцинации Вас обязательно осмотрит врач.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33f08b44018986964efb71e7ec176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564904"/>
            <a:ext cx="4572000" cy="3121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1082</TotalTime>
  <Words>895</Words>
  <Application>Microsoft Office PowerPoint</Application>
  <PresentationFormat>Экран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Вакцинация от COVID-19: от масштабной к массовой </vt:lpstr>
      <vt:lpstr>Слайд 2</vt:lpstr>
      <vt:lpstr>Постковидный синдром</vt:lpstr>
      <vt:lpstr>Вакцинация-метод специфической профилактики инфекционных заболеваний</vt:lpstr>
      <vt:lpstr>Вакцинация-метод специфической профилактики инфекционных заболеваний</vt:lpstr>
      <vt:lpstr>Вакцинация-метод специфической профилактики инфекционных заболеваний</vt:lpstr>
      <vt:lpstr>Темпы вакцинации в России (учет вакцинации первым компонентом)</vt:lpstr>
      <vt:lpstr>Темпы вакцинации в Камчатском крае (учет вакцинации первым компонентом)</vt:lpstr>
      <vt:lpstr> Как подготовиться к вакцинации? </vt:lpstr>
      <vt:lpstr>Слайд 10</vt:lpstr>
      <vt:lpstr>Какие правила нужно соблюдать после прививки?</vt:lpstr>
      <vt:lpstr>Слайд 12</vt:lpstr>
      <vt:lpstr>Слайд 13</vt:lpstr>
      <vt:lpstr>Нужно ли делать прививку, если человек уже переболел коронавирусной инфекций</vt:lpstr>
      <vt:lpstr>Не забывайте о мерах профилактики!</vt:lpstr>
      <vt:lpstr>Слайд 16</vt:lpstr>
      <vt:lpstr>Запишитесь на вакцинацию!</vt:lpstr>
      <vt:lpstr>covid19.rosminzdrav.ru стопкоронавирус.рф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Вакцинация от COVID-19: от масштабной к массовой</dc:title>
  <dc:creator>Комякова Елена</dc:creator>
  <cp:lastModifiedBy>Комякова Елена</cp:lastModifiedBy>
  <cp:revision>103</cp:revision>
  <dcterms:created xsi:type="dcterms:W3CDTF">2021-02-15T01:39:56Z</dcterms:created>
  <dcterms:modified xsi:type="dcterms:W3CDTF">2021-06-06T22:31:16Z</dcterms:modified>
</cp:coreProperties>
</file>