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307" r:id="rId2"/>
    <p:sldId id="257" r:id="rId3"/>
    <p:sldId id="260" r:id="rId4"/>
    <p:sldId id="290" r:id="rId5"/>
    <p:sldId id="263" r:id="rId6"/>
    <p:sldId id="277" r:id="rId7"/>
    <p:sldId id="276" r:id="rId8"/>
    <p:sldId id="278" r:id="rId9"/>
    <p:sldId id="279" r:id="rId10"/>
    <p:sldId id="281" r:id="rId11"/>
    <p:sldId id="292" r:id="rId12"/>
    <p:sldId id="301" r:id="rId13"/>
    <p:sldId id="293" r:id="rId14"/>
    <p:sldId id="300" r:id="rId15"/>
    <p:sldId id="294" r:id="rId16"/>
    <p:sldId id="299" r:id="rId17"/>
    <p:sldId id="308" r:id="rId18"/>
    <p:sldId id="295" r:id="rId19"/>
    <p:sldId id="298" r:id="rId20"/>
    <p:sldId id="296" r:id="rId21"/>
    <p:sldId id="302" r:id="rId22"/>
    <p:sldId id="297" r:id="rId23"/>
    <p:sldId id="305" r:id="rId24"/>
    <p:sldId id="309" r:id="rId25"/>
    <p:sldId id="303" r:id="rId26"/>
    <p:sldId id="304" r:id="rId27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Monotype Corsiva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813"/>
    <a:srgbClr val="FFFFFF"/>
    <a:srgbClr val="0066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728" autoAdjust="0"/>
  </p:normalViewPr>
  <p:slideViewPr>
    <p:cSldViewPr>
      <p:cViewPr varScale="1">
        <p:scale>
          <a:sx n="106" d="100"/>
          <a:sy n="106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g-fotki.yandex.ru/get/15510/212433154.61/0_135c3f_c7b7f036_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3286116" cy="3207249"/>
          </a:xfrm>
          <a:prstGeom prst="rect">
            <a:avLst/>
          </a:prstGeom>
          <a:noFill/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4500562" y="4857760"/>
            <a:ext cx="4214842" cy="1643074"/>
          </a:xfrm>
          <a:prstGeom prst="flowChartAlternateProcess">
            <a:avLst/>
          </a:prstGeom>
          <a:solidFill>
            <a:srgbClr val="FF0000">
              <a:alpha val="22000"/>
            </a:srgbClr>
          </a:solidFill>
          <a:ln w="31750">
            <a:solidFill>
              <a:srgbClr val="FF0000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42910" y="2500306"/>
            <a:ext cx="7858180" cy="1357322"/>
          </a:xfrm>
          <a:prstGeom prst="flowChartAlternateProcess">
            <a:avLst/>
          </a:prstGeom>
          <a:solidFill>
            <a:schemeClr val="bg1">
              <a:alpha val="51000"/>
            </a:schemeClr>
          </a:solidFill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500306"/>
            <a:ext cx="7772400" cy="13573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4857760"/>
            <a:ext cx="4214842" cy="16430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20482" name="AutoShape 2" descr="https://www.pureline.ua/image/cache/catalog/51_bereza-260x4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https://www.pureline.ua/image/cache/catalog/51_bereza-260x4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https://www.pureline.ua/image/cache/catalog/51_bereza-260x4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www.pureline.ua/image/cache/catalog/51_bereza-260x4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https://www.pureline.ua/image/cache/catalog/51_bereza-260x43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8" descr="http://www.promopharma.it/wp-content/uploads/2014/11/margh-lacrimilla-2.png"/>
          <p:cNvPicPr>
            <a:picLocks noChangeAspect="1" noChangeArrowheads="1"/>
          </p:cNvPicPr>
          <p:nvPr/>
        </p:nvPicPr>
        <p:blipFill>
          <a:blip r:embed="rId3"/>
          <a:srcRect b="13333"/>
          <a:stretch>
            <a:fillRect/>
          </a:stretch>
        </p:blipFill>
        <p:spPr bwMode="auto">
          <a:xfrm>
            <a:off x="0" y="5000636"/>
            <a:ext cx="2857488" cy="1857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705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C8013-FA0E-47E1-9D23-F459E24F4A38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7ACDD7-9467-439D-9DFF-EA43CBB16C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17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A4C126-C77B-4215-BDF2-E3AA0EB863B1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2989B-C3A2-45C6-9465-7A536D91A6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60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7E2C7-13D0-4618-9993-5AD261E6391F}" type="datetimeFigureOut">
              <a:rPr lang="ru-RU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3FE34-3283-4688-B663-7BF44185FE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70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4929198"/>
            <a:ext cx="1145825" cy="1130748"/>
          </a:xfrm>
          <a:prstGeom prst="rect">
            <a:avLst/>
          </a:prstGeom>
          <a:noFill/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4793E-E8D6-43C3-9E7C-B4B524F5AC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9460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584376"/>
            <a:ext cx="1290606" cy="1273624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25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/>
          <p:cNvSpPr/>
          <p:nvPr/>
        </p:nvSpPr>
        <p:spPr>
          <a:xfrm>
            <a:off x="714348" y="2928934"/>
            <a:ext cx="7786742" cy="1428760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000372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3B1C0-5C7C-4EFC-B5A2-C993C96D3FB9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9A2CE-1F25-491D-A43A-58A6C70A82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8" name="Picture 2" descr="https://img-fotki.yandex.ru/get/15510/212433154.61/0_135c3f_c7b7f036_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"/>
          </a:blip>
          <a:srcRect/>
          <a:stretch>
            <a:fillRect/>
          </a:stretch>
        </p:blipFill>
        <p:spPr bwMode="auto">
          <a:xfrm>
            <a:off x="0" y="0"/>
            <a:ext cx="3286116" cy="3207249"/>
          </a:xfrm>
          <a:prstGeom prst="rect">
            <a:avLst/>
          </a:prstGeom>
          <a:noFill/>
        </p:spPr>
      </p:pic>
      <p:pic>
        <p:nvPicPr>
          <p:cNvPr id="9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1145825" cy="1130748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584376"/>
            <a:ext cx="1290606" cy="1273624"/>
          </a:xfrm>
          <a:prstGeom prst="rect">
            <a:avLst/>
          </a:prstGeom>
          <a:noFill/>
        </p:spPr>
      </p:pic>
      <p:pic>
        <p:nvPicPr>
          <p:cNvPr id="11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5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149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149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6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72074"/>
            <a:ext cx="1145825" cy="1130748"/>
          </a:xfrm>
          <a:prstGeom prst="rect">
            <a:avLst/>
          </a:prstGeom>
          <a:noFill/>
        </p:spPr>
      </p:pic>
      <p:pic>
        <p:nvPicPr>
          <p:cNvPr id="7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584376"/>
            <a:ext cx="1290606" cy="1273624"/>
          </a:xfrm>
          <a:prstGeom prst="rect">
            <a:avLst/>
          </a:prstGeom>
          <a:noFill/>
        </p:spPr>
      </p:pic>
      <p:pic>
        <p:nvPicPr>
          <p:cNvPr id="9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62" y="5730032"/>
            <a:ext cx="1143008" cy="112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272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/>
          <p:cNvSpPr/>
          <p:nvPr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643438" y="1571612"/>
            <a:ext cx="4071966" cy="571504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28596" y="1571612"/>
            <a:ext cx="4071966" cy="571504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4429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4429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3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29198"/>
            <a:ext cx="1145825" cy="1130748"/>
          </a:xfrm>
          <a:prstGeom prst="rect">
            <a:avLst/>
          </a:prstGeom>
          <a:noFill/>
        </p:spPr>
      </p:pic>
      <p:pic>
        <p:nvPicPr>
          <p:cNvPr id="14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584376"/>
            <a:ext cx="1290606" cy="1273624"/>
          </a:xfrm>
          <a:prstGeom prst="rect">
            <a:avLst/>
          </a:prstGeom>
          <a:noFill/>
        </p:spPr>
      </p:pic>
      <p:pic>
        <p:nvPicPr>
          <p:cNvPr id="15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730032"/>
            <a:ext cx="1143008" cy="112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03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15510/212433154.61/0_135c3f_c7b7f036_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6000" contrast="-24000"/>
          </a:blip>
          <a:srcRect/>
          <a:stretch>
            <a:fillRect/>
          </a:stretch>
        </p:blipFill>
        <p:spPr bwMode="auto">
          <a:xfrm>
            <a:off x="0" y="1"/>
            <a:ext cx="2214546" cy="3286123"/>
          </a:xfrm>
          <a:prstGeom prst="rect">
            <a:avLst/>
          </a:prstGeom>
          <a:noFill/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28596" y="285728"/>
            <a:ext cx="8286808" cy="1143008"/>
          </a:xfrm>
          <a:prstGeom prst="flowChartAlternateProcess">
            <a:avLst/>
          </a:prstGeom>
          <a:solidFill>
            <a:schemeClr val="accent1">
              <a:alpha val="8000"/>
            </a:schemeClr>
          </a:solidFill>
          <a:ln w="317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Picture 8" descr="http://www.promopharma.it/wp-content/uploads/2014/11/margh-lacrimilla-2.png"/>
          <p:cNvPicPr>
            <a:picLocks noChangeAspect="1" noChangeArrowheads="1"/>
          </p:cNvPicPr>
          <p:nvPr/>
        </p:nvPicPr>
        <p:blipFill>
          <a:blip r:embed="rId3">
            <a:lum bright="7000"/>
          </a:blip>
          <a:srcRect b="20000"/>
          <a:stretch>
            <a:fillRect/>
          </a:stretch>
        </p:blipFill>
        <p:spPr bwMode="auto">
          <a:xfrm>
            <a:off x="0" y="5143512"/>
            <a:ext cx="2857488" cy="171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86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2" cstate="print"/>
          <a:srcRect l="12472" t="-6318"/>
          <a:stretch>
            <a:fillRect/>
          </a:stretch>
        </p:blipFill>
        <p:spPr bwMode="auto">
          <a:xfrm>
            <a:off x="0" y="5000636"/>
            <a:ext cx="1002917" cy="1202186"/>
          </a:xfrm>
          <a:prstGeom prst="rect">
            <a:avLst/>
          </a:prstGeom>
          <a:noFill/>
        </p:spPr>
      </p:pic>
      <p:pic>
        <p:nvPicPr>
          <p:cNvPr id="4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3" cstate="print"/>
          <a:srcRect b="21475"/>
          <a:stretch>
            <a:fillRect/>
          </a:stretch>
        </p:blipFill>
        <p:spPr bwMode="auto">
          <a:xfrm>
            <a:off x="285720" y="5857892"/>
            <a:ext cx="1290606" cy="1000108"/>
          </a:xfrm>
          <a:prstGeom prst="rect">
            <a:avLst/>
          </a:prstGeom>
          <a:noFill/>
        </p:spPr>
      </p:pic>
      <p:pic>
        <p:nvPicPr>
          <p:cNvPr id="5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5730032"/>
            <a:ext cx="1143008" cy="1127968"/>
          </a:xfrm>
          <a:prstGeom prst="rect">
            <a:avLst/>
          </a:prstGeom>
          <a:noFill/>
        </p:spPr>
      </p:pic>
      <p:pic>
        <p:nvPicPr>
          <p:cNvPr id="6" name="Picture 4" descr="http://www.playcast.ru/uploads/2016/05/20/18719641.png"/>
          <p:cNvPicPr>
            <a:picLocks noChangeAspect="1" noChangeArrowheads="1"/>
          </p:cNvPicPr>
          <p:nvPr/>
        </p:nvPicPr>
        <p:blipFill>
          <a:blip r:embed="rId4" cstate="print"/>
          <a:srcRect r="12503" b="11335"/>
          <a:stretch>
            <a:fillRect/>
          </a:stretch>
        </p:blipFill>
        <p:spPr bwMode="auto">
          <a:xfrm>
            <a:off x="8143900" y="5857892"/>
            <a:ext cx="1000100" cy="10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038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2EE2A6-7428-4341-B16D-ED6A92ADEC8E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5F04AE-8DE3-43B4-AFC3-C22FC7DEE9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22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E74C6-3521-4370-AF6F-C853BE683F23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8F71E9-FDC3-4CE2-8713-8B0F61A347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1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93B1C0-5C7C-4EFC-B5A2-C993C96D3FB9}" type="datetimeFigureOut">
              <a:rPr lang="ru-RU" smtClean="0"/>
              <a:pPr>
                <a:defRPr/>
              </a:pPr>
              <a:t>07.08.2019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C9A2CE-1F25-491D-A43A-58A6C70A82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673224" y="1700808"/>
            <a:ext cx="8229600" cy="3320706"/>
          </a:xfrm>
        </p:spPr>
        <p:txBody>
          <a:bodyPr/>
          <a:lstStyle/>
          <a:p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Муниципальное бюджетное дошкольное образовательное учреждение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«Детский сад №35»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8248" y="44213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Автор:</a:t>
            </a:r>
            <a:r>
              <a:rPr lang="en-US" sz="2400" b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/>
            </a:r>
            <a:br>
              <a:rPr lang="en-US" sz="2400" b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</a:br>
            <a:r>
              <a:rPr lang="ru-RU" sz="2400" b="0" dirty="0" err="1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Кривчикова</a:t>
            </a:r>
            <a:r>
              <a:rPr lang="ru-RU" sz="2400" b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 </a:t>
            </a:r>
            <a:r>
              <a:rPr lang="ru-RU" sz="2400" b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Ольга Петровна,</a:t>
            </a:r>
          </a:p>
          <a:p>
            <a:pPr lvl="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воспитатель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02024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0" dirty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г. Петропавловск-Камчатский 2019 год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1640" y="2366217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Нравственно-патриотическое воспитание детей</a:t>
            </a:r>
            <a:r>
              <a:rPr lang="en-US" sz="36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/>
            </a:r>
            <a:br>
              <a:rPr lang="en-US" sz="36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</a:br>
            <a:r>
              <a:rPr lang="ru-RU" sz="360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дошкольного возраста</a:t>
            </a:r>
            <a:endParaRPr lang="ru-RU" sz="360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Технология опыта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205758" cy="3706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232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36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 «Я</a:t>
            </a:r>
            <a:r>
              <a:rPr lang="ru-RU" sz="36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мой дом, мои родные и близкие»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>
          <a:xfrm>
            <a:off x="126" y="4170612"/>
            <a:ext cx="4552493" cy="2681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0563"/>
            <a:ext cx="4807945" cy="2709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1259" r="29537" b="13148"/>
          <a:stretch/>
        </p:blipFill>
        <p:spPr bwMode="auto">
          <a:xfrm>
            <a:off x="5364088" y="650564"/>
            <a:ext cx="3240360" cy="2709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E:\фото О.П\DSC034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r="15764"/>
          <a:stretch/>
        </p:blipFill>
        <p:spPr bwMode="auto">
          <a:xfrm>
            <a:off x="5364088" y="4170612"/>
            <a:ext cx="3240360" cy="268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283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8884" r="3212" b="3212"/>
          <a:stretch/>
        </p:blipFill>
        <p:spPr>
          <a:xfrm>
            <a:off x="107504" y="3573016"/>
            <a:ext cx="4184104" cy="308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9193"/>
            <a:ext cx="4056112" cy="2898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99" y="149497"/>
            <a:ext cx="3918381" cy="2921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4851" r="10800" b="14300"/>
          <a:stretch/>
        </p:blipFill>
        <p:spPr>
          <a:xfrm>
            <a:off x="5472098" y="3295519"/>
            <a:ext cx="2952327" cy="3501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7038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806" y="0"/>
            <a:ext cx="52004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32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«</a:t>
            </a:r>
            <a:r>
              <a:rPr lang="ru-RU" sz="36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Культура </a:t>
            </a:r>
            <a:r>
              <a:rPr lang="ru-RU" sz="36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и традиции»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5901"/>
          <a:stretch/>
        </p:blipFill>
        <p:spPr>
          <a:xfrm>
            <a:off x="53752" y="764704"/>
            <a:ext cx="4230216" cy="3153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" y="4067229"/>
            <a:ext cx="4296224" cy="2756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9051"/>
          <a:stretch/>
        </p:blipFill>
        <p:spPr>
          <a:xfrm>
            <a:off x="4716015" y="721698"/>
            <a:ext cx="4412771" cy="3120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/>
          <a:stretch/>
        </p:blipFill>
        <p:spPr>
          <a:xfrm>
            <a:off x="4894835" y="4015102"/>
            <a:ext cx="4122581" cy="2861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780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10101" r="20475"/>
          <a:stretch/>
        </p:blipFill>
        <p:spPr>
          <a:xfrm>
            <a:off x="107504" y="3299665"/>
            <a:ext cx="4211960" cy="3312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55" y="175838"/>
            <a:ext cx="4211961" cy="2906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5" b="30050"/>
          <a:stretch/>
        </p:blipFill>
        <p:spPr>
          <a:xfrm>
            <a:off x="4792884" y="3343291"/>
            <a:ext cx="4277902" cy="322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Зам. заведующей\Desktop\Конкукрс Щи да каша старшая\20170321_1317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610"/>
            <a:ext cx="4211960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571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0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36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«С </a:t>
            </a:r>
            <a:r>
              <a:rPr lang="ru-RU" sz="36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малой Родины моей начинается Россия»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1963" b="5900"/>
          <a:stretch/>
        </p:blipFill>
        <p:spPr>
          <a:xfrm>
            <a:off x="4644008" y="1052735"/>
            <a:ext cx="4486632" cy="257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04" y="572364"/>
            <a:ext cx="2520280" cy="3323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0"/>
          <a:stretch/>
        </p:blipFill>
        <p:spPr>
          <a:xfrm>
            <a:off x="4906068" y="4077072"/>
            <a:ext cx="4224571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77071"/>
            <a:ext cx="4396170" cy="2758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25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17552" y="3195257"/>
            <a:ext cx="3528392" cy="368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1"/>
          <a:stretch/>
        </p:blipFill>
        <p:spPr>
          <a:xfrm rot="10800000">
            <a:off x="4358404" y="16024"/>
            <a:ext cx="4760051" cy="30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800" b="1701"/>
          <a:stretch/>
        </p:blipFill>
        <p:spPr>
          <a:xfrm>
            <a:off x="4499993" y="3226104"/>
            <a:ext cx="4644007" cy="361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" y="-6033"/>
            <a:ext cx="3497628" cy="3074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0705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Связь с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социальными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+mn-ea"/>
              </a:rPr>
              <a:t> институтами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ea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17" y="4631780"/>
            <a:ext cx="3541608" cy="215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6732240" y="3835647"/>
            <a:ext cx="2109876" cy="2960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971600" y="1556792"/>
            <a:ext cx="2533933" cy="2969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556792"/>
            <a:ext cx="3803915" cy="213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18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7699" y="0"/>
            <a:ext cx="4876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36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«Я </a:t>
            </a:r>
            <a:r>
              <a:rPr lang="ru-RU" sz="36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помню, я горжусь»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1"/>
          <a:stretch/>
        </p:blipFill>
        <p:spPr>
          <a:xfrm>
            <a:off x="467544" y="634033"/>
            <a:ext cx="3096344" cy="321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27951"/>
          <a:stretch/>
        </p:blipFill>
        <p:spPr>
          <a:xfrm>
            <a:off x="4716016" y="657223"/>
            <a:ext cx="4032448" cy="3090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1151" r="15351" b="25850"/>
          <a:stretch/>
        </p:blipFill>
        <p:spPr>
          <a:xfrm>
            <a:off x="4716016" y="3747573"/>
            <a:ext cx="4032448" cy="3024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3"/>
          <a:stretch/>
        </p:blipFill>
        <p:spPr>
          <a:xfrm>
            <a:off x="179512" y="3856273"/>
            <a:ext cx="3744416" cy="2969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125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0075"/>
          <a:stretch/>
        </p:blipFill>
        <p:spPr>
          <a:xfrm rot="5400000">
            <a:off x="204272" y="285820"/>
            <a:ext cx="2886805" cy="2648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43471"/>
            <a:ext cx="2664295" cy="2887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User\Desktop\фото др\DSC0411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22721" r="10620"/>
          <a:stretch/>
        </p:blipFill>
        <p:spPr bwMode="auto">
          <a:xfrm>
            <a:off x="107504" y="3717032"/>
            <a:ext cx="4483526" cy="303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0"/>
          <a:stretch/>
        </p:blipFill>
        <p:spPr>
          <a:xfrm>
            <a:off x="4283968" y="332656"/>
            <a:ext cx="4104456" cy="2951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252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4429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Детство – каждодневное открытие мира, поэтому надо сделать так, чтобы оно стало прежде всего, познанием человека и Отечества, их красоты и величия.  </a:t>
            </a:r>
            <a:b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</a:br>
            <a:r>
              <a:rPr kumimoji="0" lang="ru-RU" sz="32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                                      В. А. Сухомлинский </a:t>
            </a: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833558"/>
            <a:ext cx="5834378" cy="3601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-25643"/>
            <a:ext cx="4466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«Тайны </a:t>
            </a:r>
            <a:r>
              <a:rPr lang="ru-RU" sz="36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природы» 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243920" y="708678"/>
            <a:ext cx="3960440" cy="2848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0032" y="640511"/>
            <a:ext cx="3967419" cy="2848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352439" y="3728547"/>
            <a:ext cx="3851921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508" y="3645025"/>
            <a:ext cx="4067943" cy="32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76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213" y="0"/>
            <a:ext cx="2808312" cy="3982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19288"/>
          <a:stretch/>
        </p:blipFill>
        <p:spPr>
          <a:xfrm>
            <a:off x="827584" y="139111"/>
            <a:ext cx="2952328" cy="385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6432" b="12534"/>
          <a:stretch/>
        </p:blipFill>
        <p:spPr>
          <a:xfrm>
            <a:off x="5148064" y="3944947"/>
            <a:ext cx="2734182" cy="2913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user\Desktop\фото отчет\IMG_20180222_14503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4" r="9086"/>
          <a:stretch/>
        </p:blipFill>
        <p:spPr bwMode="auto">
          <a:xfrm>
            <a:off x="323528" y="4256969"/>
            <a:ext cx="4392488" cy="2601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887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43858" y="0"/>
            <a:ext cx="4641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4000" b="0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Блок «Дружная </a:t>
            </a:r>
            <a:r>
              <a:rPr lang="ru-RU" sz="4000" b="0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семья»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r="15350"/>
          <a:stretch/>
        </p:blipFill>
        <p:spPr>
          <a:xfrm>
            <a:off x="5413517" y="3712065"/>
            <a:ext cx="3617952" cy="2913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4845" r="5113"/>
          <a:stretch/>
        </p:blipFill>
        <p:spPr>
          <a:xfrm>
            <a:off x="27648" y="698124"/>
            <a:ext cx="4839413" cy="2432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" y="3717031"/>
            <a:ext cx="5249858" cy="2958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3" y="679867"/>
            <a:ext cx="4198617" cy="2365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9628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" t="18164" r="2083" b="18594"/>
          <a:stretch/>
        </p:blipFill>
        <p:spPr bwMode="auto">
          <a:xfrm>
            <a:off x="179512" y="44624"/>
            <a:ext cx="3419176" cy="384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G:\фото_сентябрь,_октябрь\DSC02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3744416" cy="2808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G:\2016-03-01\DSC033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45024"/>
            <a:ext cx="4251207" cy="3131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F:\фото сентябрь, октябрь\DSC024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22000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113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Представление педагогического опыта</a:t>
            </a:r>
            <a:endParaRPr lang="ru-RU" sz="4000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0" y="3472379"/>
            <a:ext cx="4482140" cy="3361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"/>
          <a:stretch/>
        </p:blipFill>
        <p:spPr>
          <a:xfrm>
            <a:off x="4699119" y="1772816"/>
            <a:ext cx="4193361" cy="3399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8396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404664"/>
            <a:ext cx="2016224" cy="2739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538" y="4149080"/>
            <a:ext cx="2002967" cy="261140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652120" y="620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 descr="DSC056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b="3215"/>
          <a:stretch>
            <a:fillRect/>
          </a:stretch>
        </p:blipFill>
        <p:spPr bwMode="auto">
          <a:xfrm>
            <a:off x="3401113" y="3645024"/>
            <a:ext cx="2015549" cy="291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Администратор\AppData\Local\Microsoft\Windows\INetCache\Content.Word\DSC056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r="5850" b="1980"/>
          <a:stretch/>
        </p:blipFill>
        <p:spPr bwMode="auto">
          <a:xfrm rot="5400000">
            <a:off x="817078" y="3344188"/>
            <a:ext cx="2329940" cy="18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истратор\AppData\Local\Microsoft\Windows\INetCache\Content.Word\DSC056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3813" r="7400"/>
          <a:stretch/>
        </p:blipFill>
        <p:spPr bwMode="auto">
          <a:xfrm rot="5400000">
            <a:off x="20979" y="461614"/>
            <a:ext cx="2883371" cy="1990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Администратор\AppData\Local\Microsoft\Windows\INetCache\Content.Word\DSC0565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1443" b="4948"/>
          <a:stretch/>
        </p:blipFill>
        <p:spPr bwMode="auto">
          <a:xfrm rot="5400000">
            <a:off x="5672765" y="1293094"/>
            <a:ext cx="2695575" cy="1990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7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/>
            <a:r>
              <a:rPr lang="ru-RU" sz="3600" dirty="0">
                <a:solidFill>
                  <a:srgbClr val="002060"/>
                </a:solidFill>
              </a:rPr>
              <a:t>При рождении ребенок - чистый </a:t>
            </a:r>
            <a:r>
              <a:rPr lang="ru-RU" sz="3600" dirty="0" smtClean="0">
                <a:solidFill>
                  <a:srgbClr val="002060"/>
                </a:solidFill>
              </a:rPr>
              <a:t>листочек, </a:t>
            </a:r>
            <a:r>
              <a:rPr lang="ru-RU" sz="3600" dirty="0">
                <a:solidFill>
                  <a:srgbClr val="002060"/>
                </a:solidFill>
              </a:rPr>
              <a:t>рисуй на </a:t>
            </a:r>
            <a:r>
              <a:rPr lang="ru-RU" sz="3600" dirty="0" smtClean="0">
                <a:solidFill>
                  <a:srgbClr val="002060"/>
                </a:solidFill>
              </a:rPr>
              <a:t>нём</a:t>
            </a:r>
            <a:r>
              <a:rPr lang="ru-RU" sz="3600" dirty="0">
                <a:solidFill>
                  <a:srgbClr val="002060"/>
                </a:solidFill>
              </a:rPr>
              <a:t>, что хочешь. </a:t>
            </a:r>
            <a:r>
              <a:rPr lang="ru-RU" sz="3600" dirty="0" smtClean="0">
                <a:solidFill>
                  <a:srgbClr val="002060"/>
                </a:solidFill>
              </a:rPr>
              <a:t>Моя задача – воспитать достойного человека, гражданина Российской Федерации, любящего и гордящегося своей страной, городом, в котором он живет!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Users\Администратор\AppData\Local\Microsoft\Windows\INetCache\Content.Word\DSC056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0" y="3050962"/>
            <a:ext cx="6120680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5377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91656" y="0"/>
            <a:ext cx="4896544" cy="7694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</a:t>
            </a:r>
            <a:r>
              <a:rPr lang="ru-RU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sp>
        <p:nvSpPr>
          <p:cNvPr id="17414" name="Прямоугольник 4"/>
          <p:cNvSpPr>
            <a:spLocks noChangeArrowheads="1"/>
          </p:cNvSpPr>
          <p:nvPr/>
        </p:nvSpPr>
        <p:spPr bwMode="auto">
          <a:xfrm>
            <a:off x="179512" y="769442"/>
            <a:ext cx="8784976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42913" algn="just"/>
            <a:r>
              <a:rPr lang="ru-RU" sz="2800" b="0" dirty="0"/>
              <a:t> </a:t>
            </a:r>
            <a:r>
              <a:rPr 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основ нравственно-патриотического воспитания через приобщение к истории родного </a:t>
            </a:r>
            <a:r>
              <a:rPr 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края, страны, </a:t>
            </a:r>
            <a:r>
              <a:rPr lang="ru-RU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ознакомление с прошлым  и настоящим. </a:t>
            </a:r>
            <a:endParaRPr lang="ru-RU" sz="36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infourok.ru/images/doc/217/247222/hello_html_m7a102fc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5305425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53" y="656007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454025" algn="just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содействовать воспитанию у ребенка любви и привязанности к семье, родному дому, детскому саду, улице, городу, краю, стране;</a:t>
            </a:r>
          </a:p>
          <a:p>
            <a:pPr marL="442913" indent="454025" algn="just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	развитие интереса к культуре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русского 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народа через знакомство с обычаями, праздниками, </a:t>
            </a:r>
          </a:p>
          <a:p>
            <a:pPr marL="442913" indent="454025" algn="just">
              <a:tabLst>
                <a:tab pos="715963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традициями, народным творчеством;</a:t>
            </a:r>
          </a:p>
          <a:p>
            <a:pPr marL="442913" indent="454025" algn="just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	формирование бережного отношения к природе и всему живому;</a:t>
            </a:r>
          </a:p>
          <a:p>
            <a:pPr marL="442913" indent="454025" algn="just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интереса, положительного отношения 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к изучению истории родного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края;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	</a:t>
            </a:r>
            <a:endParaRPr lang="ru-RU" sz="2800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442913" indent="454025" algn="just">
              <a:buFont typeface="Arial" panose="020B0604020202020204" pitchFamily="34" charset="0"/>
              <a:buChar char="•"/>
              <a:tabLst>
                <a:tab pos="715963" algn="l"/>
              </a:tabLst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рганизация разнообразных форм работы по  взаимодействию 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семьи и ДОУ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  вопросах 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формирования у детей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нравственно-патриотических </a:t>
            </a:r>
            <a:r>
              <a:rPr lang="ru-RU" sz="28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чувств.</a:t>
            </a:r>
            <a:endParaRPr lang="ru-RU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88640"/>
            <a:ext cx="1609483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39752" y="418973"/>
            <a:ext cx="489654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Формы работы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673224" y="1700808"/>
            <a:ext cx="8229600" cy="3320706"/>
          </a:xfrm>
        </p:spPr>
        <p:txBody>
          <a:bodyPr/>
          <a:lstStyle/>
          <a:p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1700808"/>
            <a:ext cx="698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Использование ИКТ технологий;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Проведение экскурсий;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Посещение социальных </a:t>
            </a:r>
            <a:r>
              <a:rPr lang="ru-RU" sz="3200" dirty="0" smtClean="0">
                <a:solidFill>
                  <a:srgbClr val="002060"/>
                </a:solidFill>
              </a:rPr>
              <a:t>институтов в </a:t>
            </a:r>
            <a:r>
              <a:rPr lang="ru-RU" sz="3200" dirty="0">
                <a:solidFill>
                  <a:srgbClr val="002060"/>
                </a:solidFill>
              </a:rPr>
              <a:t>рамках преемственных связей;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Организация выставок, концертов, конкурсов, досугов.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Реализация непосредственно-образовательной деятельности  согласно Федеральным государственным образовательным  стандартам.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87326" y="1446200"/>
            <a:ext cx="1800225" cy="1871663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№1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976563" y="1450975"/>
            <a:ext cx="1800225" cy="1871663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№2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997575" y="1522413"/>
            <a:ext cx="1800225" cy="1871663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№3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8638" y="4114800"/>
            <a:ext cx="1800225" cy="1871663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№4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76563" y="4114800"/>
            <a:ext cx="1800225" cy="1871663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№5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56325" y="3976077"/>
            <a:ext cx="2003404" cy="2075626"/>
          </a:xfrm>
          <a:prstGeom prst="round2Diag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endParaRPr lang="ru-RU" sz="280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  <a:defRPr/>
            </a:pPr>
            <a:r>
              <a:rPr lang="ru-RU" sz="280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Пункт №6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750" y="1700213"/>
            <a:ext cx="1944688" cy="2016125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Музейная </a:t>
            </a:r>
            <a:r>
              <a:rPr lang="ru-RU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педагогика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03575" y="1700213"/>
            <a:ext cx="1944688" cy="1944687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«Минутки общения»</a:t>
            </a:r>
          </a:p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51666" y="1700213"/>
            <a:ext cx="2016125" cy="2016125"/>
          </a:xfrm>
          <a:prstGeom prst="round2DiagRect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Проектная </a:t>
            </a:r>
            <a:r>
              <a:rPr lang="ru-R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деятельность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1188" y="4292600"/>
            <a:ext cx="2140028" cy="2089150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Интегрированный метод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03575" y="4292600"/>
            <a:ext cx="1944688" cy="2089150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ИКТ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600622" y="4292600"/>
            <a:ext cx="2211466" cy="2089150"/>
          </a:xfrm>
          <a:prstGeom prst="round2Diag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88900" indent="-9525" algn="ctr">
              <a:lnSpc>
                <a:spcPct val="90000"/>
              </a:lnSpc>
              <a:spcBef>
                <a:spcPct val="20000"/>
              </a:spcBef>
              <a:buClr>
                <a:srgbClr val="0099CC"/>
              </a:buClr>
              <a:buSzPct val="60000"/>
              <a:buFont typeface="Wingdings" pitchFamily="2" charset="2"/>
              <a:buNone/>
            </a:pP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Нетрадиционные формы работы с родителями</a:t>
            </a:r>
          </a:p>
        </p:txBody>
      </p:sp>
      <p:sp>
        <p:nvSpPr>
          <p:cNvPr id="44060" name="WordArt 28"/>
          <p:cNvSpPr>
            <a:spLocks noChangeArrowheads="1" noChangeShapeType="1" noTextEdit="1"/>
          </p:cNvSpPr>
          <p:nvPr/>
        </p:nvSpPr>
        <p:spPr bwMode="auto">
          <a:xfrm>
            <a:off x="1655763" y="476250"/>
            <a:ext cx="578167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/>
              </a:rPr>
              <a:t>Инновационные </a:t>
            </a:r>
            <a:r>
              <a:rPr lang="ru-RU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/>
              </a:rPr>
              <a:t>методы </a:t>
            </a:r>
            <a:r>
              <a:rPr lang="ru-RU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/>
              </a:rPr>
              <a:t>работы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251520" y="19080"/>
            <a:ext cx="8569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4400" b="0" i="1" dirty="0" smtClean="0">
                <a:solidFill>
                  <a:schemeClr val="accent6">
                    <a:lumMod val="75000"/>
                  </a:schemeClr>
                </a:solidFill>
              </a:rPr>
              <a:t>Проектная деятельность</a:t>
            </a:r>
            <a:endParaRPr lang="ru-RU" sz="4400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SC056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2122" r="2121" b="12766"/>
          <a:stretch>
            <a:fillRect/>
          </a:stretch>
        </p:blipFill>
        <p:spPr bwMode="auto">
          <a:xfrm>
            <a:off x="277523" y="1772816"/>
            <a:ext cx="2232248" cy="249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SC056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790" r="7567" b="11253"/>
          <a:stretch>
            <a:fillRect/>
          </a:stretch>
        </p:blipFill>
        <p:spPr bwMode="auto">
          <a:xfrm>
            <a:off x="3242361" y="3660846"/>
            <a:ext cx="2193735" cy="2867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056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6270" b="7556"/>
          <a:stretch>
            <a:fillRect/>
          </a:stretch>
        </p:blipFill>
        <p:spPr bwMode="auto">
          <a:xfrm>
            <a:off x="3185211" y="766004"/>
            <a:ext cx="2181225" cy="249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SC056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1440" r="3598" b="17235"/>
          <a:stretch>
            <a:fillRect/>
          </a:stretch>
        </p:blipFill>
        <p:spPr bwMode="auto">
          <a:xfrm>
            <a:off x="6041876" y="766004"/>
            <a:ext cx="2189162" cy="2477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SC056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13823" r="4814" b="7991"/>
          <a:stretch>
            <a:fillRect/>
          </a:stretch>
        </p:blipFill>
        <p:spPr bwMode="auto">
          <a:xfrm>
            <a:off x="6012160" y="3660846"/>
            <a:ext cx="2252092" cy="2867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1979613" y="332656"/>
            <a:ext cx="5457825" cy="6865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/>
              </a:rPr>
              <a:t>Музейная педагогика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"/>
          <a:stretch/>
        </p:blipFill>
        <p:spPr>
          <a:xfrm>
            <a:off x="323528" y="1484784"/>
            <a:ext cx="2713169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Администратор\AppData\Local\Microsoft\Windows\INetCache\Content.Word\DSC056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7"/>
          <a:stretch/>
        </p:blipFill>
        <p:spPr bwMode="auto">
          <a:xfrm rot="5400000">
            <a:off x="5529919" y="2278546"/>
            <a:ext cx="406082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esktop\проект обычаи и традиции\март\фото изба\IMG_21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46516"/>
            <a:ext cx="2952328" cy="3162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7" name="WordArt 9"/>
          <p:cNvSpPr>
            <a:spLocks noChangeArrowheads="1" noChangeShapeType="1" noTextEdit="1"/>
          </p:cNvSpPr>
          <p:nvPr/>
        </p:nvSpPr>
        <p:spPr bwMode="auto">
          <a:xfrm>
            <a:off x="2958482" y="0"/>
            <a:ext cx="2990725" cy="7331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02"/>
              </a:avLst>
            </a:prstTxWarp>
          </a:bodyPr>
          <a:lstStyle/>
          <a:p>
            <a:pPr algn="ctr"/>
            <a:r>
              <a:rPr lang="ru-RU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/>
              </a:rPr>
              <a:t>ИКТ</a:t>
            </a:r>
            <a:endParaRPr lang="ru-RU" sz="3600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4"/>
          <a:stretch/>
        </p:blipFill>
        <p:spPr>
          <a:xfrm>
            <a:off x="28600" y="764252"/>
            <a:ext cx="3635896" cy="327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1963"/>
          <a:stretch/>
        </p:blipFill>
        <p:spPr>
          <a:xfrm>
            <a:off x="5437686" y="861659"/>
            <a:ext cx="3706314" cy="307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495" y="3094315"/>
            <a:ext cx="2826712" cy="376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атриотическое воспита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патриотическое воспитание</Template>
  <TotalTime>1913</TotalTime>
  <Words>239</Words>
  <Application>Microsoft Office PowerPoint</Application>
  <PresentationFormat>Экран (4:3)</PresentationFormat>
  <Paragraphs>55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Garamond</vt:lpstr>
      <vt:lpstr>Monotype Corsiva</vt:lpstr>
      <vt:lpstr>Times New Roman</vt:lpstr>
      <vt:lpstr>Wingdings</vt:lpstr>
      <vt:lpstr>шаблон патриотическое воспитание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Связь с социальными институтами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Представление педагогического опыта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Анна Кивля</cp:lastModifiedBy>
  <cp:revision>123</cp:revision>
  <dcterms:created xsi:type="dcterms:W3CDTF">2011-11-05T15:26:05Z</dcterms:created>
  <dcterms:modified xsi:type="dcterms:W3CDTF">2019-08-07T03:20:35Z</dcterms:modified>
</cp:coreProperties>
</file>