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265" r:id="rId4"/>
    <p:sldId id="264" r:id="rId5"/>
    <p:sldId id="270" r:id="rId6"/>
    <p:sldId id="262" r:id="rId7"/>
    <p:sldId id="304" r:id="rId8"/>
    <p:sldId id="275" r:id="rId9"/>
    <p:sldId id="272" r:id="rId10"/>
    <p:sldId id="276" r:id="rId11"/>
    <p:sldId id="277" r:id="rId12"/>
    <p:sldId id="283" r:id="rId13"/>
    <p:sldId id="295" r:id="rId14"/>
    <p:sldId id="305" r:id="rId15"/>
    <p:sldId id="281" r:id="rId16"/>
    <p:sldId id="296" r:id="rId17"/>
    <p:sldId id="301" r:id="rId18"/>
    <p:sldId id="293" r:id="rId19"/>
    <p:sldId id="289" r:id="rId20"/>
    <p:sldId id="294" r:id="rId21"/>
    <p:sldId id="290" r:id="rId22"/>
    <p:sldId id="280" r:id="rId23"/>
    <p:sldId id="282" r:id="rId24"/>
    <p:sldId id="291" r:id="rId25"/>
    <p:sldId id="302" r:id="rId26"/>
    <p:sldId id="303" r:id="rId27"/>
    <p:sldId id="273" r:id="rId28"/>
    <p:sldId id="306" r:id="rId29"/>
    <p:sldId id="307" r:id="rId30"/>
    <p:sldId id="259" r:id="rId3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B59"/>
    <a:srgbClr val="953735"/>
    <a:srgbClr val="B7DEE8"/>
    <a:srgbClr val="F2DCDB"/>
    <a:srgbClr val="595959"/>
    <a:srgbClr val="93CDDD"/>
    <a:srgbClr val="31859C"/>
    <a:srgbClr val="DBEEF4"/>
    <a:srgbClr val="E4F1F4"/>
    <a:srgbClr val="F9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44300-35F8-476C-A2A7-0BFA613EC1A0}" v="2467" dt="2019-02-08T14:38:17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>
      <p:cViewPr varScale="1">
        <p:scale>
          <a:sx n="137" d="100"/>
          <a:sy n="137" d="100"/>
        </p:scale>
        <p:origin x="462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53118655898388E-2"/>
          <c:y val="1.6958585798159179E-2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>
              <a:noFill/>
              <a:prstDash val="dash"/>
            </a:ln>
            <a:effectLst/>
          </c:spPr>
          <c:dLbls>
            <c:delete val="1"/>
          </c:dLbls>
          <c:cat>
            <c:strRef>
              <c:f>Лист1!$A$2:$A$6</c:f>
              <c:strCache>
                <c:ptCount val="4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48-480E-935D-F0ADCC3AA9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28-4373-907E-F17ACBDFC934}"/>
              </c:ext>
            </c:extLst>
          </c:dPt>
          <c:dLbls>
            <c:dLbl>
              <c:idx val="0"/>
              <c:layout>
                <c:manualLayout>
                  <c:x val="-6.2417854164726781E-3"/>
                  <c:y val="-2.2549525542412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028-4373-907E-F17ACBDFC934}"/>
                </c:ext>
              </c:extLst>
            </c:dLbl>
            <c:dLbl>
              <c:idx val="1"/>
              <c:layout>
                <c:manualLayout>
                  <c:x val="-7.0095471763293995E-3"/>
                  <c:y val="-5.64989345279669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28-4373-907E-F17ACBDFC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35.5</c:v>
                </c:pt>
                <c:pt idx="1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8-4373-907E-F17ACBDFC9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2-4AFE-A65C-6583CA74BABA}"/>
              </c:ext>
            </c:extLst>
          </c:dPt>
          <c:dLbls>
            <c:dLbl>
              <c:idx val="0"/>
              <c:layout>
                <c:manualLayout>
                  <c:x val="-1.8456743478611536E-3"/>
                  <c:y val="2.4532919897560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AD2-4AFE-A65C-6583CA74BABA}"/>
                </c:ext>
              </c:extLst>
            </c:dLbl>
            <c:dLbl>
              <c:idx val="1"/>
              <c:layout>
                <c:manualLayout>
                  <c:x val="-7.0095471763294099E-3"/>
                  <c:y val="-4.23742008959752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D2-4AFE-A65C-6583CA74B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47.16</c:v>
                </c:pt>
                <c:pt idx="1">
                  <c:v>52.84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D2-4AFE-A65C-6583CA74BA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2-4AFE-A65C-6583CA74BABA}"/>
              </c:ext>
            </c:extLst>
          </c:dPt>
          <c:dLbls>
            <c:dLbl>
              <c:idx val="0"/>
              <c:layout>
                <c:manualLayout>
                  <c:x val="-1.845674347861234E-3"/>
                  <c:y val="9.91697177574137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AD2-4AFE-A65C-6583CA74BABA}"/>
                </c:ext>
              </c:extLst>
            </c:dLbl>
            <c:dLbl>
              <c:idx val="1"/>
              <c:layout>
                <c:manualLayout>
                  <c:x val="-7.0095471763293995E-3"/>
                  <c:y val="-1.48984427944580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D2-4AFE-A65C-6583CA74B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86.07</c:v>
                </c:pt>
                <c:pt idx="1">
                  <c:v>13.930000000000007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D2-4AFE-A65C-6583CA74BA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D-40B0-ABE6-1711331C2844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ED-40B0-ABE6-1711331C2844}"/>
                </c:ext>
              </c:extLst>
            </c:dLbl>
            <c:dLbl>
              <c:idx val="1"/>
              <c:layout>
                <c:manualLayout>
                  <c:x val="-0.1230911099211227"/>
                  <c:y val="1.88329781759889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ED-40B0-ABE6-1711331C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96.26</c:v>
                </c:pt>
                <c:pt idx="1">
                  <c:v>3.7399999999999949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0B0-ABE6-1711331C2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D-40B0-ABE6-1711331C2844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ED-40B0-ABE6-1711331C2844}"/>
                </c:ext>
              </c:extLst>
            </c:dLbl>
            <c:dLbl>
              <c:idx val="1"/>
              <c:layout>
                <c:manualLayout>
                  <c:x val="-0.14067555419556879"/>
                  <c:y val="3.2957711807980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ED-40B0-ABE6-1711331C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95.62</c:v>
                </c:pt>
                <c:pt idx="1">
                  <c:v>4.3799999999999955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0B0-ABE6-1711331C2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D-40B0-ABE6-1711331C2844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ED-40B0-ABE6-1711331C2844}"/>
                </c:ext>
              </c:extLst>
            </c:dLbl>
            <c:dLbl>
              <c:idx val="1"/>
              <c:layout>
                <c:manualLayout>
                  <c:x val="-0.1099027767152881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ED-40B0-ABE6-1711331C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96.68</c:v>
                </c:pt>
                <c:pt idx="1">
                  <c:v>3.3199999999999932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0B0-ABE6-1711331C2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D-40B0-ABE6-1711331C2844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ED-40B0-ABE6-1711331C2844}"/>
                </c:ext>
              </c:extLst>
            </c:dLbl>
            <c:dLbl>
              <c:idx val="1"/>
              <c:layout>
                <c:manualLayout>
                  <c:x val="-0.1099027767152881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ED-40B0-ABE6-1711331C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96.75</c:v>
                </c:pt>
                <c:pt idx="1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0B0-ABE6-1711331C2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23-4487-B617-2E0F41C56140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223-4487-B617-2E0F41C56140}"/>
                </c:ext>
              </c:extLst>
            </c:dLbl>
            <c:dLbl>
              <c:idx val="1"/>
              <c:layout>
                <c:manualLayout>
                  <c:x val="-0.14507166526418031"/>
                  <c:y val="3.76657709880195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94500696227027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23-4487-B617-2E0F41C561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92.82</c:v>
                </c:pt>
                <c:pt idx="1">
                  <c:v>7.1800000000000068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23-4487-B617-2E0F41C561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F6-4F66-AD0A-BB01B0EB154A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1F6-4F66-AD0A-BB01B0EB154A}"/>
                </c:ext>
              </c:extLst>
            </c:dLbl>
            <c:dLbl>
              <c:idx val="1"/>
              <c:layout>
                <c:manualLayout>
                  <c:x val="-2.4178610877363386E-2"/>
                  <c:y val="1.88329781759889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70468137367739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F6-4F66-AD0A-BB01B0EB1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83.77</c:v>
                </c:pt>
                <c:pt idx="1">
                  <c:v>16.230000000000004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F6-4F66-AD0A-BB01B0EB154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D-40B0-ABE6-1711331C2844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ED-40B0-ABE6-1711331C2844}"/>
                </c:ext>
              </c:extLst>
            </c:dLbl>
            <c:dLbl>
              <c:idx val="1"/>
              <c:layout>
                <c:manualLayout>
                  <c:x val="-0.16265610953862641"/>
                  <c:y val="6.120717907196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ED-40B0-ABE6-1711331C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93.57</c:v>
                </c:pt>
                <c:pt idx="1">
                  <c:v>6.4300000000000068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0B0-ABE6-1711331C2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9E-427C-80F3-7613F49E3B32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B9E-427C-80F3-7613F49E3B32}"/>
                </c:ext>
              </c:extLst>
            </c:dLbl>
            <c:dLbl>
              <c:idx val="1"/>
              <c:layout>
                <c:manualLayout>
                  <c:x val="-4.0297219278689838E-17"/>
                  <c:y val="-6.7435015234910128E-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B9E-427C-80F3-7613F49E3B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90.83</c:v>
                </c:pt>
                <c:pt idx="1">
                  <c:v>9.1700000000000017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9E-427C-80F3-7613F49E3B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D-40B0-ABE6-1711331C2844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ED-40B0-ABE6-1711331C2844}"/>
                </c:ext>
              </c:extLst>
            </c:dLbl>
            <c:dLbl>
              <c:idx val="1"/>
              <c:layout>
                <c:manualLayout>
                  <c:x val="4.3961110686115247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ED-40B0-ABE6-1711331C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0B0-ABE6-1711331C2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D-40B0-ABE6-1711331C2844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ED-40B0-ABE6-1711331C2844}"/>
                </c:ext>
              </c:extLst>
            </c:dLbl>
            <c:dLbl>
              <c:idx val="1"/>
              <c:layout>
                <c:manualLayout>
                  <c:x val="-1.7584444274446099E-2"/>
                  <c:y val="9.41648908799449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ED-40B0-ABE6-1711331C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85.8</c:v>
                </c:pt>
                <c:pt idx="1">
                  <c:v>14.200000000000003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0B0-ABE6-1711331C2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D-40B0-ABE6-1711331C2844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ED-40B0-ABE6-1711331C2844}"/>
                </c:ext>
              </c:extLst>
            </c:dLbl>
            <c:dLbl>
              <c:idx val="1"/>
              <c:layout>
                <c:manualLayout>
                  <c:x val="4.3962841438504058E-3"/>
                  <c:y val="-2.6974006093964051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0619031284041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ED-40B0-ABE6-1711331C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0B0-ABE6-1711331C2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D-40B0-ABE6-1711331C2844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ED-40B0-ABE6-1711331C2844}"/>
                </c:ext>
              </c:extLst>
            </c:dLbl>
            <c:dLbl>
              <c:idx val="1"/>
              <c:layout>
                <c:manualLayout>
                  <c:x val="-2.6376666411669147E-2"/>
                  <c:y val="1.01134575716727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30161441121361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ED-40B0-ABE6-1711331C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84.16</c:v>
                </c:pt>
                <c:pt idx="1">
                  <c:v>15.840000000000003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0B0-ABE6-1711331C2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D-40B0-ABE6-1711331C2844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ED-40B0-ABE6-1711331C2844}"/>
                </c:ext>
              </c:extLst>
            </c:dLbl>
            <c:dLbl>
              <c:idx val="1"/>
              <c:layout>
                <c:manualLayout>
                  <c:x val="-0.11869499885251121"/>
                  <c:y val="2.3541222719986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ED-40B0-ABE6-1711331C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95.72</c:v>
                </c:pt>
                <c:pt idx="1">
                  <c:v>4.2800000000000011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0B0-ABE6-1711331C2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9E-427C-80F3-7613F49E3B32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B9E-427C-80F3-7613F49E3B32}"/>
                </c:ext>
              </c:extLst>
            </c:dLbl>
            <c:dLbl>
              <c:idx val="1"/>
              <c:layout>
                <c:manualLayout>
                  <c:x val="0"/>
                  <c:y val="-2.589534499198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195627560803085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B9E-427C-80F3-7613F49E3B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93.77</c:v>
                </c:pt>
                <c:pt idx="1">
                  <c:v>6.230000000000004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9E-427C-80F3-7613F49E3B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D-40B0-ABE6-1711331C2844}"/>
              </c:ext>
            </c:extLst>
          </c:dPt>
          <c:dLbls>
            <c:dLbl>
              <c:idx val="0"/>
              <c:layout>
                <c:manualLayout>
                  <c:x val="1.134265885797342E-2"/>
                  <c:y val="-1.54871587264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195627560803085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ED-40B0-ABE6-1711331C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93.33</c:v>
                </c:pt>
                <c:pt idx="1">
                  <c:v>6.6700000000000017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0B0-ABE6-1711331C2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C9-424E-A552-F0BB695EA3D6}"/>
              </c:ext>
            </c:extLst>
          </c:dPt>
          <c:dLbls>
            <c:dLbl>
              <c:idx val="0"/>
              <c:layout>
                <c:manualLayout>
                  <c:x val="1.134265885797334E-2"/>
                  <c:y val="-1.784128099841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0C9-424E-A552-F0BB695EA3D6}"/>
                </c:ext>
              </c:extLst>
            </c:dLbl>
            <c:dLbl>
              <c:idx val="1"/>
              <c:layout>
                <c:manualLayout>
                  <c:x val="-0.12748722098973422"/>
                  <c:y val="5.17906899839697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0C9-424E-A552-F0BB695EA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94.22</c:v>
                </c:pt>
                <c:pt idx="1">
                  <c:v>5.7800000000000011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C9-424E-A552-F0BB695EA3D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2259191887952E-2"/>
          <c:y val="7.5929259534852174E-3"/>
          <c:w val="0.90438071737196279"/>
          <c:h val="0.98271399331698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</c:v>
                </c:pt>
              </c:strCache>
            </c:strRef>
          </c:tx>
          <c:spPr>
            <a:ln w="6350">
              <a:noFill/>
              <a:prstDash val="solid"/>
            </a:ln>
            <a:effectLst/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9E-427C-80F3-7613F49E3B32}"/>
              </c:ext>
            </c:extLst>
          </c:dPt>
          <c:dLbls>
            <c:dLbl>
              <c:idx val="0"/>
              <c:layout>
                <c:manualLayout>
                  <c:x val="-3.7014562896753353E-2"/>
                  <c:y val="9.9864832601516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690351090045"/>
                      <c:h val="0.2474182507870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B9E-427C-80F3-7613F49E3B32}"/>
                </c:ext>
              </c:extLst>
            </c:dLbl>
            <c:dLbl>
              <c:idx val="1"/>
              <c:layout>
                <c:manualLayout>
                  <c:x val="0"/>
                  <c:y val="-2.589534499198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Univers Condensed Light" panose="020B0306020202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079244228893"/>
                      <c:h val="0.195627560803085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B9E-427C-80F3-7613F49E3B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Univers Condensed Light" panose="020B0306020202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55.33</c:v>
                </c:pt>
                <c:pt idx="1">
                  <c:v>44.67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9E-427C-80F3-7613F49E3B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0.28317</cdr:x>
      <cdr:y>0.28846</cdr:y>
    </cdr:from>
    <cdr:to>
      <cdr:x>0.70791</cdr:x>
      <cdr:y>0.71154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45" y="1080114"/>
          <a:ext cx="1728157" cy="1584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50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200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</a:t>
          </a:r>
        </a:p>
        <a:p xmlns:a="http://schemas.openxmlformats.org/drawingml/2006/main">
          <a:pPr algn="ctr"/>
          <a:r>
            <a:rPr lang="ru-RU" sz="200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  <a:p xmlns:a="http://schemas.openxmlformats.org/drawingml/2006/main">
          <a:pPr algn="ctr"/>
          <a:endParaRPr lang="ru-RU" sz="5000" b="1" dirty="0">
            <a:solidFill>
              <a:srgbClr val="394B59"/>
            </a:solidFill>
            <a:latin typeface="Univers Condensed Light" panose="020B030602020204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0.30208</cdr:x>
      <cdr:y>0.27922</cdr:y>
    </cdr:from>
    <cdr:to>
      <cdr:x>0.74791</cdr:x>
      <cdr:y>0.72659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694" y="753179"/>
          <a:ext cx="1287962" cy="120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u="sng" dirty="0">
              <a:solidFill>
                <a:srgbClr val="394B59"/>
              </a:solidFill>
              <a:latin typeface="Univers Condensed Light" panose="020B0306020202040204" pitchFamily="34" charset="0"/>
            </a:rPr>
            <a:t>100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максимальный </a:t>
          </a:r>
        </a:p>
        <a:p xmlns:a="http://schemas.openxmlformats.org/drawingml/2006/main">
          <a:pPr algn="ctr"/>
          <a:r>
            <a:rPr lang="ru-RU" sz="1750" b="1" dirty="0">
              <a:solidFill>
                <a:srgbClr val="394B59"/>
              </a:solidFill>
              <a:latin typeface="Univers Condensed Light" panose="020B0306020202040204" pitchFamily="34" charset="0"/>
            </a:rPr>
            <a:t>балл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A5540-D4C3-4658-B299-E5E8C3CD12C3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60C0B-001C-49CC-B5FC-54F0468E2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4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13C7-B12B-4E70-A4E5-C98104EBBFA4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2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EAD2-3D98-4867-817F-F0BFBE4B04B9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5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53A1-1625-4A4B-B470-4181C56E34DB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5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C2B-3D4B-45E1-A6DB-E8A135242CD0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0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343-DA87-48C5-B5B3-9B53065AF668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6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FFD-1BD5-4F9D-88D8-B0923510822D}" type="datetime1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4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D07-F56A-4782-9EB7-1E415FBACFAC}" type="datetime1">
              <a:rPr lang="ru-RU" smtClean="0"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5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601-5CD1-446E-A5D2-E53C31F3F1EE}" type="datetime1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5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9581-853E-48D6-A720-839F1E49B4E4}" type="datetime1">
              <a:rPr lang="ru-RU" smtClean="0"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8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C6B6-B867-4FA8-A770-5BD842B6F2F5}" type="datetime1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2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977A-5EC7-4FBB-A48E-7D07CF28285D}" type="datetime1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9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E9A7-F536-46A8-8F63-5E82CE1DC156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206A-58A9-48BF-AB03-05797D735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7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3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microsoft.com/office/2007/relationships/hdphoto" Target="../media/hdphoto14.wdp"/><Relationship Id="rId4" Type="http://schemas.openxmlformats.org/officeDocument/2006/relationships/image" Target="../media/image3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7.wdp"/><Relationship Id="rId3" Type="http://schemas.openxmlformats.org/officeDocument/2006/relationships/chart" Target="../charts/chart1.xml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849388"/>
            <a:ext cx="6904856" cy="1872208"/>
          </a:xfr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r>
              <a:rPr lang="ru-RU" sz="26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проведения</a:t>
            </a:r>
          </a:p>
          <a:p>
            <a:pPr algn="r">
              <a:lnSpc>
                <a:spcPct val="110000"/>
              </a:lnSpc>
            </a:pPr>
            <a:r>
              <a:rPr lang="ru-RU" sz="2800" b="1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НЕЗАВИСИМОЙ ОЦЕНКИ КАЧЕСТВА</a:t>
            </a:r>
          </a:p>
          <a:p>
            <a:pPr algn="r">
              <a:lnSpc>
                <a:spcPct val="110000"/>
              </a:lnSpc>
            </a:pPr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сбора и обобщения информации для проведения независимой оценки качества условий осуществления образовательной деятельности организациями, осуществляющими образовательную деятельность на территории Камчатского края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3878124"/>
            <a:ext cx="5596461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подготовлено по заказу</a:t>
            </a:r>
          </a:p>
          <a:p>
            <a:pPr algn="r"/>
            <a:r>
              <a:rPr lang="ru-RU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Министерства образования </a:t>
            </a:r>
            <a:endParaRPr lang="en-US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  <a:p>
            <a:pPr algn="r"/>
            <a:r>
              <a:rPr lang="ru-RU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Камчатского края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7784" y="4924564"/>
            <a:ext cx="532068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Камчатский край</a:t>
            </a:r>
          </a:p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Сентябрь - Ноябрь 2019 года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82037" y="3793604"/>
            <a:ext cx="3766427" cy="0"/>
          </a:xfrm>
          <a:prstGeom prst="line">
            <a:avLst/>
          </a:prstGeom>
          <a:ln w="22225">
            <a:solidFill>
              <a:srgbClr val="363636"/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982037" y="1777118"/>
            <a:ext cx="3766427" cy="0"/>
          </a:xfrm>
          <a:prstGeom prst="line">
            <a:avLst/>
          </a:prstGeom>
          <a:ln w="22225">
            <a:solidFill>
              <a:srgbClr val="363636"/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Elena\Documents\shishkinae97@gmail,com - OneGrive\OneDrive\Рабочее\рабочее\presentation\1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43"/>
          <a:stretch/>
        </p:blipFill>
        <p:spPr bwMode="auto">
          <a:xfrm>
            <a:off x="5652120" y="153800"/>
            <a:ext cx="3076182" cy="9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FA2ED2-BB45-4064-816E-708AD268CACD}"/>
              </a:ext>
            </a:extLst>
          </p:cNvPr>
          <p:cNvSpPr txBox="1"/>
          <p:nvPr/>
        </p:nvSpPr>
        <p:spPr>
          <a:xfrm>
            <a:off x="5500192" y="1021957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ООО ИЦ «НОВИ»</a:t>
            </a:r>
          </a:p>
          <a:p>
            <a:pPr algn="ctr"/>
            <a:r>
              <a:rPr lang="ru-RU" sz="10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организация-оператор по проведению</a:t>
            </a:r>
          </a:p>
          <a:p>
            <a:pPr algn="ctr"/>
            <a:r>
              <a:rPr lang="ru-RU" sz="10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независимой оценки качества условий оказания услуг</a:t>
            </a:r>
            <a:endParaRPr lang="en-US" sz="10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048F86-4A1F-45B8-A15C-10D9F21AC9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65" y="769268"/>
            <a:ext cx="4317599" cy="4264730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95,72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10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1.3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974281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30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организаций набрали максимальный балл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D0C6C-9FF0-4103-A972-4A7451AF9E74}"/>
              </a:ext>
            </a:extLst>
          </p:cNvPr>
          <p:cNvSpPr txBox="1"/>
          <p:nvPr/>
        </p:nvSpPr>
        <p:spPr>
          <a:xfrm>
            <a:off x="395537" y="713518"/>
            <a:ext cx="8201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Доля участников образовательных отношений, удовлетворённых открытостью, полнотой и доступностью информации о деятельности образовательной организации, размещённой на информационных стендах и официальных сайтах</a:t>
            </a:r>
          </a:p>
        </p:txBody>
      </p:sp>
    </p:spTree>
    <p:extLst>
      <p:ext uri="{BB962C8B-B14F-4D97-AF65-F5344CB8AC3E}">
        <p14:creationId xmlns:p14="http://schemas.microsoft.com/office/powerpoint/2010/main" val="232262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5E39AE-5846-4C52-9B22-6B0289F132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56" y="337220"/>
            <a:ext cx="5194460" cy="51741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11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Критерий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1DF672-E38B-4871-90BB-ED3178104975}"/>
              </a:ext>
            </a:extLst>
          </p:cNvPr>
          <p:cNvSpPr txBox="1"/>
          <p:nvPr/>
        </p:nvSpPr>
        <p:spPr>
          <a:xfrm>
            <a:off x="448279" y="697260"/>
            <a:ext cx="724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«Комфортность условий предоставления услуг»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64727C-834A-4223-9940-51BCAFEA75DF}"/>
              </a:ext>
            </a:extLst>
          </p:cNvPr>
          <p:cNvSpPr/>
          <p:nvPr/>
        </p:nvSpPr>
        <p:spPr>
          <a:xfrm>
            <a:off x="3135125" y="4776370"/>
            <a:ext cx="196385" cy="241370"/>
          </a:xfrm>
          <a:prstGeom prst="rect">
            <a:avLst/>
          </a:prstGeom>
          <a:solidFill>
            <a:srgbClr val="FFFFFF"/>
          </a:solidFill>
          <a:ln>
            <a:solidFill>
              <a:srgbClr val="FD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29650-972A-4479-8C11-C621D1AAB08E}"/>
              </a:ext>
            </a:extLst>
          </p:cNvPr>
          <p:cNvSpPr/>
          <p:nvPr/>
        </p:nvSpPr>
        <p:spPr>
          <a:xfrm>
            <a:off x="4362521" y="4769477"/>
            <a:ext cx="196385" cy="241370"/>
          </a:xfrm>
          <a:prstGeom prst="rect">
            <a:avLst/>
          </a:prstGeom>
          <a:solidFill>
            <a:srgbClr val="E7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4FDCD64-B4F3-4125-8EBB-75FE12CD90DE}"/>
              </a:ext>
            </a:extLst>
          </p:cNvPr>
          <p:cNvSpPr/>
          <p:nvPr/>
        </p:nvSpPr>
        <p:spPr>
          <a:xfrm>
            <a:off x="5603944" y="4760524"/>
            <a:ext cx="196385" cy="241370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3923AC-AB5E-4A34-8F86-42B417ACF837}"/>
              </a:ext>
            </a:extLst>
          </p:cNvPr>
          <p:cNvSpPr/>
          <p:nvPr/>
        </p:nvSpPr>
        <p:spPr>
          <a:xfrm>
            <a:off x="6811813" y="4760524"/>
            <a:ext cx="196385" cy="241370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24524C3-60C7-458E-B43C-D5E503F17497}"/>
              </a:ext>
            </a:extLst>
          </p:cNvPr>
          <p:cNvSpPr/>
          <p:nvPr/>
        </p:nvSpPr>
        <p:spPr>
          <a:xfrm>
            <a:off x="8100825" y="4745893"/>
            <a:ext cx="196385" cy="241370"/>
          </a:xfrm>
          <a:prstGeom prst="rect">
            <a:avLst/>
          </a:prstGeom>
          <a:solidFill>
            <a:srgbClr val="F9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2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561106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2489950" y="4017551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93,77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24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организации набрали максимальный балл </a:t>
            </a:r>
          </a:p>
        </p:txBody>
      </p:sp>
    </p:spTree>
    <p:extLst>
      <p:ext uri="{BB962C8B-B14F-4D97-AF65-F5344CB8AC3E}">
        <p14:creationId xmlns:p14="http://schemas.microsoft.com/office/powerpoint/2010/main" val="390537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36F068C-F6D8-4B39-89AA-385466B8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56" y="337220"/>
            <a:ext cx="5194460" cy="51741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12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2.1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88199"/>
              </p:ext>
            </p:extLst>
          </p:nvPr>
        </p:nvGraphicFramePr>
        <p:xfrm>
          <a:off x="2987824" y="129922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314113" y="4377592"/>
            <a:ext cx="8169657" cy="81183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86</a:t>
            </a:r>
            <a:r>
              <a:rPr lang="ru-RU" sz="22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организаций набрали максимальный балл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D0C6C-9FF0-4103-A972-4A7451AF9E74}"/>
              </a:ext>
            </a:extLst>
          </p:cNvPr>
          <p:cNvSpPr txBox="1"/>
          <p:nvPr/>
        </p:nvSpPr>
        <p:spPr>
          <a:xfrm>
            <a:off x="718562" y="696375"/>
            <a:ext cx="779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Обеспечение в организации комфортных условий для предоставления образовательных услуг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C4360-D949-4CDF-9B93-7872AE914550}"/>
              </a:ext>
            </a:extLst>
          </p:cNvPr>
          <p:cNvSpPr txBox="1"/>
          <p:nvPr/>
        </p:nvSpPr>
        <p:spPr>
          <a:xfrm>
            <a:off x="2699792" y="3955807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93,33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</p:txBody>
      </p:sp>
    </p:spTree>
    <p:extLst>
      <p:ext uri="{BB962C8B-B14F-4D97-AF65-F5344CB8AC3E}">
        <p14:creationId xmlns:p14="http://schemas.microsoft.com/office/powerpoint/2010/main" val="50522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13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2.3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7535EB-4DAE-44CE-BECE-D3EAA61C609C}"/>
              </a:ext>
            </a:extLst>
          </p:cNvPr>
          <p:cNvSpPr txBox="1"/>
          <p:nvPr/>
        </p:nvSpPr>
        <p:spPr>
          <a:xfrm>
            <a:off x="251520" y="70739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Доля участников образовательных отношений, удовлетворённых комфортностью условий предоставления услуг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8A9FC16-6DA9-4582-8C87-C50BF9A9F4F7}"/>
              </a:ext>
            </a:extLst>
          </p:cNvPr>
          <p:cNvSpPr/>
          <p:nvPr/>
        </p:nvSpPr>
        <p:spPr>
          <a:xfrm>
            <a:off x="3142441" y="4747109"/>
            <a:ext cx="196385" cy="241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C6470C3-75ED-4D83-AA67-DD56BC4E1108}"/>
              </a:ext>
            </a:extLst>
          </p:cNvPr>
          <p:cNvSpPr/>
          <p:nvPr/>
        </p:nvSpPr>
        <p:spPr>
          <a:xfrm>
            <a:off x="4788024" y="4757369"/>
            <a:ext cx="196385" cy="241370"/>
          </a:xfrm>
          <a:prstGeom prst="rect">
            <a:avLst/>
          </a:prstGeom>
          <a:solidFill>
            <a:srgbClr val="E7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E84B264-C5FF-4C3E-AB44-4AD8CA338BF0}"/>
              </a:ext>
            </a:extLst>
          </p:cNvPr>
          <p:cNvSpPr/>
          <p:nvPr/>
        </p:nvSpPr>
        <p:spPr>
          <a:xfrm>
            <a:off x="6411323" y="4747109"/>
            <a:ext cx="196385" cy="241370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3DC8C4B-666E-4D17-AA68-D844E16BAF7E}"/>
              </a:ext>
            </a:extLst>
          </p:cNvPr>
          <p:cNvSpPr/>
          <p:nvPr/>
        </p:nvSpPr>
        <p:spPr>
          <a:xfrm>
            <a:off x="8092765" y="4742279"/>
            <a:ext cx="196385" cy="241370"/>
          </a:xfrm>
          <a:prstGeom prst="rect">
            <a:avLst/>
          </a:prstGeom>
          <a:solidFill>
            <a:srgbClr val="F9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2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066495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94,22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34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организации набрали максимальный балл </a:t>
            </a:r>
          </a:p>
        </p:txBody>
      </p:sp>
    </p:spTree>
    <p:extLst>
      <p:ext uri="{BB962C8B-B14F-4D97-AF65-F5344CB8AC3E}">
        <p14:creationId xmlns:p14="http://schemas.microsoft.com/office/powerpoint/2010/main" val="223864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5E39AE-5846-4C52-9B22-6B0289F132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56" y="337220"/>
            <a:ext cx="5194460" cy="51741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14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Критерий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1DF672-E38B-4871-90BB-ED3178104975}"/>
              </a:ext>
            </a:extLst>
          </p:cNvPr>
          <p:cNvSpPr txBox="1"/>
          <p:nvPr/>
        </p:nvSpPr>
        <p:spPr>
          <a:xfrm>
            <a:off x="395536" y="704153"/>
            <a:ext cx="724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«Доступность услуг для инвалидов»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64727C-834A-4223-9940-51BCAFEA75DF}"/>
              </a:ext>
            </a:extLst>
          </p:cNvPr>
          <p:cNvSpPr/>
          <p:nvPr/>
        </p:nvSpPr>
        <p:spPr>
          <a:xfrm>
            <a:off x="3135125" y="4776370"/>
            <a:ext cx="196385" cy="241370"/>
          </a:xfrm>
          <a:prstGeom prst="rect">
            <a:avLst/>
          </a:prstGeom>
          <a:solidFill>
            <a:srgbClr val="FFFFFF"/>
          </a:solidFill>
          <a:ln>
            <a:solidFill>
              <a:srgbClr val="FD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29650-972A-4479-8C11-C621D1AAB08E}"/>
              </a:ext>
            </a:extLst>
          </p:cNvPr>
          <p:cNvSpPr/>
          <p:nvPr/>
        </p:nvSpPr>
        <p:spPr>
          <a:xfrm>
            <a:off x="4362521" y="4769477"/>
            <a:ext cx="196385" cy="241370"/>
          </a:xfrm>
          <a:prstGeom prst="rect">
            <a:avLst/>
          </a:prstGeom>
          <a:solidFill>
            <a:srgbClr val="E7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4FDCD64-B4F3-4125-8EBB-75FE12CD90DE}"/>
              </a:ext>
            </a:extLst>
          </p:cNvPr>
          <p:cNvSpPr/>
          <p:nvPr/>
        </p:nvSpPr>
        <p:spPr>
          <a:xfrm>
            <a:off x="5603944" y="4760524"/>
            <a:ext cx="196385" cy="241370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3923AC-AB5E-4A34-8F86-42B417ACF837}"/>
              </a:ext>
            </a:extLst>
          </p:cNvPr>
          <p:cNvSpPr/>
          <p:nvPr/>
        </p:nvSpPr>
        <p:spPr>
          <a:xfrm>
            <a:off x="6811813" y="4760524"/>
            <a:ext cx="196385" cy="241370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24524C3-60C7-458E-B43C-D5E503F17497}"/>
              </a:ext>
            </a:extLst>
          </p:cNvPr>
          <p:cNvSpPr/>
          <p:nvPr/>
        </p:nvSpPr>
        <p:spPr>
          <a:xfrm>
            <a:off x="8100825" y="4745893"/>
            <a:ext cx="196385" cy="241370"/>
          </a:xfrm>
          <a:prstGeom prst="rect">
            <a:avLst/>
          </a:prstGeom>
          <a:solidFill>
            <a:srgbClr val="F9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2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334594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2489950" y="4017551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55,33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A3EDD952-773B-4BDB-BE72-B41AE2788589}"/>
              </a:ext>
            </a:extLst>
          </p:cNvPr>
          <p:cNvSpPr txBox="1">
            <a:spLocks/>
          </p:cNvSpPr>
          <p:nvPr/>
        </p:nvSpPr>
        <p:spPr>
          <a:xfrm>
            <a:off x="752678" y="4685382"/>
            <a:ext cx="7070270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Ни одна из оцениваемых организаций не набрала максимальный балл </a:t>
            </a:r>
          </a:p>
        </p:txBody>
      </p:sp>
    </p:spTree>
    <p:extLst>
      <p:ext uri="{BB962C8B-B14F-4D97-AF65-F5344CB8AC3E}">
        <p14:creationId xmlns:p14="http://schemas.microsoft.com/office/powerpoint/2010/main" val="2031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2209E8-2C76-41E0-8C3A-B8766AF1AE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9227"/>
            <a:ext cx="5040561" cy="504056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15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3.1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279" y="697260"/>
            <a:ext cx="724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Оборудование помещения образовательной организации и прилегающей к ней территории с учетом доступности для инвалидов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D2C77AB-2487-4F1B-8891-EE12E10B4774}"/>
              </a:ext>
            </a:extLst>
          </p:cNvPr>
          <p:cNvSpPr/>
          <p:nvPr/>
        </p:nvSpPr>
        <p:spPr>
          <a:xfrm>
            <a:off x="3100090" y="4733956"/>
            <a:ext cx="196385" cy="288032"/>
          </a:xfrm>
          <a:prstGeom prst="rect">
            <a:avLst/>
          </a:prstGeom>
          <a:solidFill>
            <a:srgbClr val="FD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01D906B-EFDC-436B-A138-D8A488B39258}"/>
              </a:ext>
            </a:extLst>
          </p:cNvPr>
          <p:cNvSpPr/>
          <p:nvPr/>
        </p:nvSpPr>
        <p:spPr>
          <a:xfrm>
            <a:off x="4139952" y="4760311"/>
            <a:ext cx="196385" cy="208719"/>
          </a:xfrm>
          <a:prstGeom prst="rect">
            <a:avLst/>
          </a:prstGeom>
          <a:solidFill>
            <a:srgbClr val="FDFF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6A88FAA-4CB9-4651-A0A8-A23EA87A68C7}"/>
              </a:ext>
            </a:extLst>
          </p:cNvPr>
          <p:cNvSpPr/>
          <p:nvPr/>
        </p:nvSpPr>
        <p:spPr>
          <a:xfrm>
            <a:off x="5095106" y="4779994"/>
            <a:ext cx="216024" cy="201774"/>
          </a:xfrm>
          <a:prstGeom prst="rect">
            <a:avLst/>
          </a:prstGeom>
          <a:solidFill>
            <a:srgbClr val="E4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D2CB999-1E64-4578-ADF1-354F8849B142}"/>
              </a:ext>
            </a:extLst>
          </p:cNvPr>
          <p:cNvSpPr/>
          <p:nvPr/>
        </p:nvSpPr>
        <p:spPr>
          <a:xfrm>
            <a:off x="6095999" y="4781550"/>
            <a:ext cx="200223" cy="194438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4CA7CC6-BD97-4D78-8646-DD1725F5F3C0}"/>
              </a:ext>
            </a:extLst>
          </p:cNvPr>
          <p:cNvSpPr/>
          <p:nvPr/>
        </p:nvSpPr>
        <p:spPr>
          <a:xfrm>
            <a:off x="7075040" y="4787707"/>
            <a:ext cx="170309" cy="174973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E5CA45C-E8F0-48C8-95EB-98C794774742}"/>
              </a:ext>
            </a:extLst>
          </p:cNvPr>
          <p:cNvSpPr/>
          <p:nvPr/>
        </p:nvSpPr>
        <p:spPr>
          <a:xfrm>
            <a:off x="8100392" y="4777919"/>
            <a:ext cx="216024" cy="191111"/>
          </a:xfrm>
          <a:prstGeom prst="rect">
            <a:avLst/>
          </a:prstGeom>
          <a:solidFill>
            <a:srgbClr val="E4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2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522387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35,5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752678" y="4685382"/>
            <a:ext cx="7070270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Ни одна из оцениваемых организаций не набрала максимальный балл </a:t>
            </a:r>
          </a:p>
        </p:txBody>
      </p:sp>
    </p:spTree>
    <p:extLst>
      <p:ext uri="{BB962C8B-B14F-4D97-AF65-F5344CB8AC3E}">
        <p14:creationId xmlns:p14="http://schemas.microsoft.com/office/powerpoint/2010/main" val="14475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4E24A1-A387-4A00-A790-AD97DC09B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95" y="409228"/>
            <a:ext cx="5305772" cy="53057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16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3.2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5356497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AB2E3-431B-4C34-B80E-3E4C17F39794}"/>
              </a:ext>
            </a:extLst>
          </p:cNvPr>
          <p:cNvSpPr txBox="1"/>
          <p:nvPr/>
        </p:nvSpPr>
        <p:spPr>
          <a:xfrm>
            <a:off x="448279" y="697260"/>
            <a:ext cx="724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Обеспечение в образовательной организации условий доступности, позволяющих инвалидам получать образовательные услуги наравне с другими.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A765933-66CB-4253-B1A1-89B3C01B59BD}"/>
              </a:ext>
            </a:extLst>
          </p:cNvPr>
          <p:cNvSpPr/>
          <p:nvPr/>
        </p:nvSpPr>
        <p:spPr>
          <a:xfrm>
            <a:off x="3080634" y="4738376"/>
            <a:ext cx="196385" cy="288032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B64BAA8-4333-4515-BBE7-B2BEF8DE12E3}"/>
              </a:ext>
            </a:extLst>
          </p:cNvPr>
          <p:cNvSpPr/>
          <p:nvPr/>
        </p:nvSpPr>
        <p:spPr>
          <a:xfrm>
            <a:off x="4139952" y="4760311"/>
            <a:ext cx="196385" cy="208719"/>
          </a:xfrm>
          <a:prstGeom prst="rect">
            <a:avLst/>
          </a:prstGeom>
          <a:solidFill>
            <a:srgbClr val="FDFF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02FE433-BB87-44EF-892E-D902B2C90E30}"/>
              </a:ext>
            </a:extLst>
          </p:cNvPr>
          <p:cNvSpPr/>
          <p:nvPr/>
        </p:nvSpPr>
        <p:spPr>
          <a:xfrm>
            <a:off x="5095106" y="4779994"/>
            <a:ext cx="216024" cy="201774"/>
          </a:xfrm>
          <a:prstGeom prst="rect">
            <a:avLst/>
          </a:prstGeom>
          <a:solidFill>
            <a:srgbClr val="FB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E3D9533-7727-4315-8F9D-105C7F165734}"/>
              </a:ext>
            </a:extLst>
          </p:cNvPr>
          <p:cNvSpPr/>
          <p:nvPr/>
        </p:nvSpPr>
        <p:spPr>
          <a:xfrm>
            <a:off x="6080199" y="4786914"/>
            <a:ext cx="216024" cy="201774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F06B034-8958-4E06-8BE5-400438AC1ADB}"/>
              </a:ext>
            </a:extLst>
          </p:cNvPr>
          <p:cNvSpPr/>
          <p:nvPr/>
        </p:nvSpPr>
        <p:spPr>
          <a:xfrm>
            <a:off x="7061201" y="4749801"/>
            <a:ext cx="165570" cy="219230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1B23D75-89E1-460C-AF83-E03F88ACBD71}"/>
              </a:ext>
            </a:extLst>
          </p:cNvPr>
          <p:cNvSpPr/>
          <p:nvPr/>
        </p:nvSpPr>
        <p:spPr>
          <a:xfrm>
            <a:off x="8100392" y="4777919"/>
            <a:ext cx="173658" cy="187781"/>
          </a:xfrm>
          <a:prstGeom prst="rect">
            <a:avLst/>
          </a:prstGeom>
          <a:solidFill>
            <a:srgbClr val="E4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47,16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2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организации набрали максимальный балл </a:t>
            </a:r>
          </a:p>
        </p:txBody>
      </p:sp>
      <p:graphicFrame>
        <p:nvGraphicFramePr>
          <p:cNvPr id="3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729202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2776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4E24A1-A387-4A00-A790-AD97DC09B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95" y="409228"/>
            <a:ext cx="5305772" cy="53057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17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3.3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5356497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AB2E3-431B-4C34-B80E-3E4C17F39794}"/>
              </a:ext>
            </a:extLst>
          </p:cNvPr>
          <p:cNvSpPr txBox="1"/>
          <p:nvPr/>
        </p:nvSpPr>
        <p:spPr>
          <a:xfrm>
            <a:off x="448279" y="697260"/>
            <a:ext cx="7240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Удовлетворённость доступностью услуг для инвалидов.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A765933-66CB-4253-B1A1-89B3C01B59BD}"/>
              </a:ext>
            </a:extLst>
          </p:cNvPr>
          <p:cNvSpPr/>
          <p:nvPr/>
        </p:nvSpPr>
        <p:spPr>
          <a:xfrm>
            <a:off x="3080634" y="4738376"/>
            <a:ext cx="196385" cy="288032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B64BAA8-4333-4515-BBE7-B2BEF8DE12E3}"/>
              </a:ext>
            </a:extLst>
          </p:cNvPr>
          <p:cNvSpPr/>
          <p:nvPr/>
        </p:nvSpPr>
        <p:spPr>
          <a:xfrm>
            <a:off x="4139952" y="4760311"/>
            <a:ext cx="196385" cy="208719"/>
          </a:xfrm>
          <a:prstGeom prst="rect">
            <a:avLst/>
          </a:prstGeom>
          <a:solidFill>
            <a:srgbClr val="FDFF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02FE433-BB87-44EF-892E-D902B2C90E30}"/>
              </a:ext>
            </a:extLst>
          </p:cNvPr>
          <p:cNvSpPr/>
          <p:nvPr/>
        </p:nvSpPr>
        <p:spPr>
          <a:xfrm>
            <a:off x="5095106" y="4779994"/>
            <a:ext cx="216024" cy="201774"/>
          </a:xfrm>
          <a:prstGeom prst="rect">
            <a:avLst/>
          </a:prstGeom>
          <a:solidFill>
            <a:srgbClr val="FB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E3D9533-7727-4315-8F9D-105C7F165734}"/>
              </a:ext>
            </a:extLst>
          </p:cNvPr>
          <p:cNvSpPr/>
          <p:nvPr/>
        </p:nvSpPr>
        <p:spPr>
          <a:xfrm>
            <a:off x="6080199" y="4786914"/>
            <a:ext cx="216024" cy="201774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F06B034-8958-4E06-8BE5-400438AC1ADB}"/>
              </a:ext>
            </a:extLst>
          </p:cNvPr>
          <p:cNvSpPr/>
          <p:nvPr/>
        </p:nvSpPr>
        <p:spPr>
          <a:xfrm>
            <a:off x="7061201" y="4749801"/>
            <a:ext cx="165570" cy="219230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1B23D75-89E1-460C-AF83-E03F88ACBD71}"/>
              </a:ext>
            </a:extLst>
          </p:cNvPr>
          <p:cNvSpPr/>
          <p:nvPr/>
        </p:nvSpPr>
        <p:spPr>
          <a:xfrm>
            <a:off x="8100392" y="4777919"/>
            <a:ext cx="173658" cy="187781"/>
          </a:xfrm>
          <a:prstGeom prst="rect">
            <a:avLst/>
          </a:prstGeom>
          <a:solidFill>
            <a:srgbClr val="E4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86,07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68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организаций набрали максимальный балл </a:t>
            </a:r>
          </a:p>
        </p:txBody>
      </p:sp>
      <p:graphicFrame>
        <p:nvGraphicFramePr>
          <p:cNvPr id="3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749044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1428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44FA55-7194-4F81-86BC-0F8ECEAC8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6436"/>
            <a:ext cx="5760640" cy="5760640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96,26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18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Критерий 4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038445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28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организаций набрали максимальный балл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9A6DE8-09BE-4DA5-8087-897D708B3B9C}"/>
              </a:ext>
            </a:extLst>
          </p:cNvPr>
          <p:cNvSpPr txBox="1"/>
          <p:nvPr/>
        </p:nvSpPr>
        <p:spPr>
          <a:xfrm>
            <a:off x="448278" y="697260"/>
            <a:ext cx="8588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«Доброжелательность, вежливость работников организаций»</a:t>
            </a:r>
          </a:p>
          <a:p>
            <a:pPr algn="just"/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0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7E0AB-2C6F-44EF-9427-E5544ECB7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80" y="841276"/>
            <a:ext cx="4248472" cy="4248472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95,62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19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4.1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926116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38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организаций набрала максимальный балл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D0C6C-9FF0-4103-A972-4A7451AF9E74}"/>
              </a:ext>
            </a:extLst>
          </p:cNvPr>
          <p:cNvSpPr txBox="1"/>
          <p:nvPr/>
        </p:nvSpPr>
        <p:spPr>
          <a:xfrm>
            <a:off x="448279" y="697260"/>
            <a:ext cx="724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Удовлетворённость доброжелательностью, вежливостью работников образовательной организации, обеспечивающих первичный контакт и информирование получателя услуги при непосредственном обращении в образовательную организацию</a:t>
            </a:r>
          </a:p>
        </p:txBody>
      </p:sp>
    </p:spTree>
    <p:extLst>
      <p:ext uri="{BB962C8B-B14F-4D97-AF65-F5344CB8AC3E}">
        <p14:creationId xmlns:p14="http://schemas.microsoft.com/office/powerpoint/2010/main" val="30243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Содержание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9C8BEA2D-5B02-4B72-9337-6868452EA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811226"/>
              </p:ext>
            </p:extLst>
          </p:nvPr>
        </p:nvGraphicFramePr>
        <p:xfrm>
          <a:off x="457200" y="769938"/>
          <a:ext cx="8435976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9216">
                  <a:extLst>
                    <a:ext uri="{9D8B030D-6E8A-4147-A177-3AD203B41FA5}">
                      <a16:colId xmlns:a16="http://schemas.microsoft.com/office/drawing/2014/main" val="1542179388"/>
                    </a:ext>
                  </a:extLst>
                </a:gridCol>
                <a:gridCol w="576760">
                  <a:extLst>
                    <a:ext uri="{9D8B030D-6E8A-4147-A177-3AD203B41FA5}">
                      <a16:colId xmlns:a16="http://schemas.microsoft.com/office/drawing/2014/main" val="2923677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Сроки проведения……………………………………………………………………..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3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31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Методология…………………………………………………………………………..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4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2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Средний балл по итогам независимой оценки качества………………………………...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6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41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Открытость и доступность информации об образовательной организации ……………..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7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69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Комфортность условий предоставления услуг и доступность их получения …………….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11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34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Доступность услуг для инвалидов……………………………………………………...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1</a:t>
                      </a:r>
                      <a:r>
                        <a:rPr lang="en-US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30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Доброжелательность, вежливость, компетентность работников организации ………….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1</a:t>
                      </a:r>
                      <a:r>
                        <a:rPr lang="en-US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268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Удовлетворенность условиями оказания услуг…………………………………………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2</a:t>
                      </a:r>
                      <a:r>
                        <a:rPr lang="en-US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484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Рейтинг независимой оценки качества образовательной деятельности, реализующих образовательные программы начального общего, основного общего и (или) среднего общего образования…………………………………………………………………...</a:t>
                      </a:r>
                    </a:p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Основные проблемы деятельности……………………………….…………………….</a:t>
                      </a:r>
                    </a:p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Основные выводы по итогам НОК……………………………………………………....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  <a:p>
                      <a:endParaRPr lang="ru-RU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2</a:t>
                      </a:r>
                      <a:r>
                        <a:rPr lang="en-US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6</a:t>
                      </a:r>
                      <a:endParaRPr lang="ru-RU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28</a:t>
                      </a:r>
                    </a:p>
                    <a:p>
                      <a:r>
                        <a:rPr lang="ru-RU" dirty="0">
                          <a:solidFill>
                            <a:srgbClr val="363636"/>
                          </a:solidFill>
                          <a:latin typeface="Univers Condensed Light" panose="020B0604020202020204" pitchFamily="34" charset="0"/>
                        </a:rPr>
                        <a:t>29</a:t>
                      </a:r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6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63636"/>
                        </a:solidFill>
                        <a:latin typeface="Univers Condensed Light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898491"/>
                  </a:ext>
                </a:extLst>
              </a:tr>
            </a:tbl>
          </a:graphicData>
        </a:graphic>
      </p:graphicFrame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2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031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1269277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7C17F7-EF28-41CA-A9B2-2F0F35BB5F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51" y="769268"/>
            <a:ext cx="4052874" cy="4307827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96,68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20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4.2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103664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47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организаций набрали максимальный балл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D0C6C-9FF0-4103-A972-4A7451AF9E74}"/>
              </a:ext>
            </a:extLst>
          </p:cNvPr>
          <p:cNvSpPr txBox="1"/>
          <p:nvPr/>
        </p:nvSpPr>
        <p:spPr>
          <a:xfrm>
            <a:off x="448279" y="697260"/>
            <a:ext cx="7240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Доля участников образовательных отношений, удовлетворённых доброжелательностью, вежливостью работников образовательной организации, обеспечивающих непосредственное оказание образовательной услуги при обращении в образовательную организацию</a:t>
            </a:r>
          </a:p>
        </p:txBody>
      </p:sp>
    </p:spTree>
    <p:extLst>
      <p:ext uri="{BB962C8B-B14F-4D97-AF65-F5344CB8AC3E}">
        <p14:creationId xmlns:p14="http://schemas.microsoft.com/office/powerpoint/2010/main" val="1631442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83B867-9B7E-4DA3-8EE8-3112611DA4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24" y="481236"/>
            <a:ext cx="5715000" cy="5715000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96,75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21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4.3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759371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49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организаций набрали максимальный балл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D0C6C-9FF0-4103-A972-4A7451AF9E74}"/>
              </a:ext>
            </a:extLst>
          </p:cNvPr>
          <p:cNvSpPr txBox="1"/>
          <p:nvPr/>
        </p:nvSpPr>
        <p:spPr>
          <a:xfrm>
            <a:off x="448279" y="697260"/>
            <a:ext cx="724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Удовлетворённость доброжелательностью, вежливостью работников образовательной организации при использовании дистанционных форм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71201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A3DF0C-0315-458A-9D19-C04A6EEC2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92" y="553244"/>
            <a:ext cx="4752528" cy="47525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22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Критерий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BB8367-D506-403B-8128-F5D58849B3A8}"/>
              </a:ext>
            </a:extLst>
          </p:cNvPr>
          <p:cNvSpPr/>
          <p:nvPr/>
        </p:nvSpPr>
        <p:spPr>
          <a:xfrm>
            <a:off x="3131840" y="4753006"/>
            <a:ext cx="196385" cy="288032"/>
          </a:xfrm>
          <a:prstGeom prst="rect">
            <a:avLst/>
          </a:prstGeom>
          <a:solidFill>
            <a:srgbClr val="FD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F7858DE-6826-4889-9AB0-08D05319FFA5}"/>
              </a:ext>
            </a:extLst>
          </p:cNvPr>
          <p:cNvSpPr/>
          <p:nvPr/>
        </p:nvSpPr>
        <p:spPr>
          <a:xfrm>
            <a:off x="4139952" y="4760311"/>
            <a:ext cx="196385" cy="208719"/>
          </a:xfrm>
          <a:prstGeom prst="rect">
            <a:avLst/>
          </a:prstGeom>
          <a:solidFill>
            <a:srgbClr val="FDFF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14110C9-543F-4336-B7A1-18BBA0BE527C}"/>
              </a:ext>
            </a:extLst>
          </p:cNvPr>
          <p:cNvSpPr/>
          <p:nvPr/>
        </p:nvSpPr>
        <p:spPr>
          <a:xfrm>
            <a:off x="5095106" y="4779994"/>
            <a:ext cx="216024" cy="201774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BC6A8F-0BEB-49CE-B4AB-04D22E48E20A}"/>
              </a:ext>
            </a:extLst>
          </p:cNvPr>
          <p:cNvSpPr/>
          <p:nvPr/>
        </p:nvSpPr>
        <p:spPr>
          <a:xfrm>
            <a:off x="6080199" y="4786914"/>
            <a:ext cx="216024" cy="201774"/>
          </a:xfrm>
          <a:prstGeom prst="rect">
            <a:avLst/>
          </a:prstGeom>
          <a:solidFill>
            <a:srgbClr val="E7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EDCDB0-2551-472D-ACDF-9519B3026C31}"/>
              </a:ext>
            </a:extLst>
          </p:cNvPr>
          <p:cNvSpPr/>
          <p:nvPr/>
        </p:nvSpPr>
        <p:spPr>
          <a:xfrm>
            <a:off x="7075041" y="4794057"/>
            <a:ext cx="151730" cy="174973"/>
          </a:xfrm>
          <a:prstGeom prst="rect">
            <a:avLst/>
          </a:prstGeom>
          <a:solidFill>
            <a:srgbClr val="E7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A6B35A-D8A1-4A05-9D5D-D33F22CC68D0}"/>
              </a:ext>
            </a:extLst>
          </p:cNvPr>
          <p:cNvSpPr/>
          <p:nvPr/>
        </p:nvSpPr>
        <p:spPr>
          <a:xfrm>
            <a:off x="8100392" y="4777919"/>
            <a:ext cx="216024" cy="191111"/>
          </a:xfrm>
          <a:prstGeom prst="rect">
            <a:avLst/>
          </a:prstGeom>
          <a:solidFill>
            <a:srgbClr val="F9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2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930213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92,82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11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организации набрали максимальный балл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493" y="724209"/>
            <a:ext cx="5598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«Удовлетворенность условиями оказания услуг» </a:t>
            </a:r>
          </a:p>
        </p:txBody>
      </p:sp>
    </p:spTree>
    <p:extLst>
      <p:ext uri="{BB962C8B-B14F-4D97-AF65-F5344CB8AC3E}">
        <p14:creationId xmlns:p14="http://schemas.microsoft.com/office/powerpoint/2010/main" val="3941854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A8E81-47F4-4D98-A1D0-1C91F470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34176"/>
            <a:ext cx="5937007" cy="40953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23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5.1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279" y="697260"/>
            <a:ext cx="724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Готовность участников образовательных отношений рекомендовать образовательную организацию родственникам и знакомым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FFA7D7-C8F7-413D-9102-D67DAF8413BF}"/>
              </a:ext>
            </a:extLst>
          </p:cNvPr>
          <p:cNvSpPr/>
          <p:nvPr/>
        </p:nvSpPr>
        <p:spPr>
          <a:xfrm>
            <a:off x="3131840" y="4753006"/>
            <a:ext cx="196385" cy="288032"/>
          </a:xfrm>
          <a:prstGeom prst="rect">
            <a:avLst/>
          </a:prstGeom>
          <a:solidFill>
            <a:srgbClr val="FD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2EEC16-7651-4C02-9689-D6A78467C181}"/>
              </a:ext>
            </a:extLst>
          </p:cNvPr>
          <p:cNvSpPr/>
          <p:nvPr/>
        </p:nvSpPr>
        <p:spPr>
          <a:xfrm>
            <a:off x="4139952" y="4760311"/>
            <a:ext cx="196385" cy="208719"/>
          </a:xfrm>
          <a:prstGeom prst="rect">
            <a:avLst/>
          </a:prstGeom>
          <a:solidFill>
            <a:srgbClr val="E5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250D54-E563-48B5-87A0-E5D376D84AF0}"/>
              </a:ext>
            </a:extLst>
          </p:cNvPr>
          <p:cNvSpPr/>
          <p:nvPr/>
        </p:nvSpPr>
        <p:spPr>
          <a:xfrm>
            <a:off x="5095106" y="4779994"/>
            <a:ext cx="216024" cy="201774"/>
          </a:xfrm>
          <a:prstGeom prst="rect">
            <a:avLst/>
          </a:prstGeom>
          <a:solidFill>
            <a:srgbClr val="E4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CDF9528-A7FE-4FE1-8946-3F93B6905A92}"/>
              </a:ext>
            </a:extLst>
          </p:cNvPr>
          <p:cNvSpPr/>
          <p:nvPr/>
        </p:nvSpPr>
        <p:spPr>
          <a:xfrm>
            <a:off x="6080199" y="4786914"/>
            <a:ext cx="216024" cy="201774"/>
          </a:xfrm>
          <a:prstGeom prst="rect">
            <a:avLst/>
          </a:prstGeom>
          <a:solidFill>
            <a:srgbClr val="E7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2CAEBAD-086F-4997-AF32-A434145207E8}"/>
              </a:ext>
            </a:extLst>
          </p:cNvPr>
          <p:cNvSpPr/>
          <p:nvPr/>
        </p:nvSpPr>
        <p:spPr>
          <a:xfrm>
            <a:off x="7075041" y="4794057"/>
            <a:ext cx="151730" cy="174973"/>
          </a:xfrm>
          <a:prstGeom prst="rect">
            <a:avLst/>
          </a:prstGeom>
          <a:solidFill>
            <a:srgbClr val="E7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B6F1B8-DE3D-430B-BBB0-1B16CC8C3E94}"/>
              </a:ext>
            </a:extLst>
          </p:cNvPr>
          <p:cNvSpPr/>
          <p:nvPr/>
        </p:nvSpPr>
        <p:spPr>
          <a:xfrm>
            <a:off x="8100392" y="4777919"/>
            <a:ext cx="216024" cy="191111"/>
          </a:xfrm>
          <a:prstGeom prst="rect">
            <a:avLst/>
          </a:prstGeom>
          <a:solidFill>
            <a:srgbClr val="F9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2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86491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83,77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13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организации набрали максимальный балл </a:t>
            </a:r>
          </a:p>
        </p:txBody>
      </p:sp>
    </p:spTree>
    <p:extLst>
      <p:ext uri="{BB962C8B-B14F-4D97-AF65-F5344CB8AC3E}">
        <p14:creationId xmlns:p14="http://schemas.microsoft.com/office/powerpoint/2010/main" val="3390724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7C1B0-89F6-4D01-85FD-3B0A8A20F7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21" y="769268"/>
            <a:ext cx="4248472" cy="4248472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25138" y="400251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93,57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24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5.2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385034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30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организаций набрали максимальный балл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D0C6C-9FF0-4103-A972-4A7451AF9E74}"/>
              </a:ext>
            </a:extLst>
          </p:cNvPr>
          <p:cNvSpPr txBox="1"/>
          <p:nvPr/>
        </p:nvSpPr>
        <p:spPr>
          <a:xfrm>
            <a:off x="448279" y="697260"/>
            <a:ext cx="7240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Удовлетворённость удобством графика работы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977758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C0EA81-1AE5-4CC3-9E23-E1561075E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38" y="857743"/>
            <a:ext cx="3596952" cy="4261473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25138" y="400251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96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баллов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25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5.3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337738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34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организаций набрали максимальный балл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D0C6C-9FF0-4103-A972-4A7451AF9E74}"/>
              </a:ext>
            </a:extLst>
          </p:cNvPr>
          <p:cNvSpPr txBox="1"/>
          <p:nvPr/>
        </p:nvSpPr>
        <p:spPr>
          <a:xfrm>
            <a:off x="448279" y="697260"/>
            <a:ext cx="724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Удовлетворённость условиями оказания образовательных услуг в образовательной организации в общем</a:t>
            </a:r>
          </a:p>
        </p:txBody>
      </p:sp>
    </p:spTree>
    <p:extLst>
      <p:ext uri="{BB962C8B-B14F-4D97-AF65-F5344CB8AC3E}">
        <p14:creationId xmlns:p14="http://schemas.microsoft.com/office/powerpoint/2010/main" val="689705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C0EA81-1AE5-4CC3-9E23-E1561075E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38" y="857743"/>
            <a:ext cx="3596952" cy="4261473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707904" y="3980582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85,80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26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Рейтинг независимой оценки качества образовательной деятельности, реализующим образовательные программы начального общего, основного общего и (или) среднего общего образования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306734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3FF30E6-22F5-48CF-AD09-E55D537E7FAE}"/>
              </a:ext>
            </a:extLst>
          </p:cNvPr>
          <p:cNvSpPr txBox="1">
            <a:spLocks/>
          </p:cNvSpPr>
          <p:nvPr/>
        </p:nvSpPr>
        <p:spPr>
          <a:xfrm>
            <a:off x="342794" y="4360369"/>
            <a:ext cx="8352928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Наибольший результат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98,73</a:t>
            </a:r>
            <a:r>
              <a:rPr lang="ru-RU" sz="18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балла набрало МБОУ «Школа №11 с углубленным изучением отдельных учебных предметов»</a:t>
            </a:r>
          </a:p>
        </p:txBody>
      </p:sp>
    </p:spTree>
    <p:extLst>
      <p:ext uri="{BB962C8B-B14F-4D97-AF65-F5344CB8AC3E}">
        <p14:creationId xmlns:p14="http://schemas.microsoft.com/office/powerpoint/2010/main" val="2795652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25970"/>
            <a:ext cx="511361" cy="33984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27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Итоговый показатель (топ 5 организаций по итогам НОК)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732262"/>
            <a:ext cx="8568952" cy="4573511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Univers Condensed Light" panose="020B0306020202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1417"/>
              </p:ext>
            </p:extLst>
          </p:nvPr>
        </p:nvGraphicFramePr>
        <p:xfrm>
          <a:off x="323526" y="731041"/>
          <a:ext cx="8568953" cy="4596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Наименование организации</a:t>
                      </a:r>
                    </a:p>
                  </a:txBody>
                  <a:tcPr marL="6200" marR="6200" marT="6200" marB="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Балл по итоговому показателю</a:t>
                      </a:r>
                    </a:p>
                  </a:txBody>
                  <a:tcPr marL="6200" marR="6200" marT="620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Место</a:t>
                      </a:r>
                    </a:p>
                  </a:txBody>
                  <a:tcPr marL="6200" marR="6200" marT="620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Краевое государственное общеобразовательное бюджетное учреждение "Петропавловск-Камчатская школа-интернат для детей-сирот и детей, оставшихся без попечения родителей, с ограниченными возможностями здоровья"</a:t>
                      </a:r>
                      <a:endParaRPr lang="ru-RU" sz="145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95,40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349738"/>
                  </a:ext>
                </a:extLst>
              </a:tr>
              <a:tr h="76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Краевое государственное общеобразовательное бюджетное учреждение "</a:t>
                      </a:r>
                      <a:r>
                        <a:rPr lang="ru-RU" sz="1450" dirty="0" err="1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Елизовская</a:t>
                      </a:r>
                      <a:r>
                        <a:rPr lang="ru-RU" sz="145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школа-интернат для обучающихся с ограниченными возможностями здоровья"</a:t>
                      </a:r>
                      <a:endParaRPr lang="ru-RU" sz="145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95,35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688051"/>
                  </a:ext>
                </a:extLst>
              </a:tr>
              <a:tr h="76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казённое общеобразовательное учреждение "</a:t>
                      </a:r>
                      <a:r>
                        <a:rPr lang="ru-RU" sz="1450" dirty="0" err="1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Таловская</a:t>
                      </a:r>
                      <a:r>
                        <a:rPr lang="ru-RU" sz="145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средняя школа"</a:t>
                      </a:r>
                      <a:endParaRPr lang="ru-RU" sz="145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94,93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364868"/>
                  </a:ext>
                </a:extLst>
              </a:tr>
              <a:tr h="76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Краевое государственное общеобразовательное бюджетное учреждение "Петропавловск-Камчатская школа № 2 для обучающихся с ограниченными возможностями здоровья"</a:t>
                      </a:r>
                      <a:endParaRPr lang="ru-RU" sz="145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93,60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512614"/>
                  </a:ext>
                </a:extLst>
              </a:tr>
              <a:tr h="76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бюджетное общеобразовательное учреждение "</a:t>
                      </a:r>
                      <a:r>
                        <a:rPr lang="ru-RU" sz="1450" dirty="0" err="1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Воямпольская</a:t>
                      </a:r>
                      <a:r>
                        <a:rPr lang="ru-RU" sz="145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средняя общеобразовательная школа"</a:t>
                      </a:r>
                      <a:endParaRPr lang="ru-RU" sz="145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93,40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808139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</a:t>
            </a:r>
          </a:p>
        </p:txBody>
      </p:sp>
    </p:spTree>
    <p:extLst>
      <p:ext uri="{BB962C8B-B14F-4D97-AF65-F5344CB8AC3E}">
        <p14:creationId xmlns:p14="http://schemas.microsoft.com/office/powerpoint/2010/main" val="800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7B87D8-307D-4B1B-938D-6EDE88A7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329" y="654274"/>
            <a:ext cx="4968671" cy="496867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8BA599-4FED-4135-BD1D-AE72E75B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z="1600" smtClean="0">
                <a:latin typeface="Univers Condensed Light" panose="020B0306020202040204" pitchFamily="34" charset="0"/>
              </a:rPr>
              <a:t>28</a:t>
            </a:fld>
            <a:endParaRPr lang="ru-RU" sz="1600" dirty="0">
              <a:latin typeface="Univers Condensed Light" panose="020B0306020202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C2A66F-040A-4E66-A651-D67AE40C5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252"/>
            <a:ext cx="9144000" cy="1280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2073F6-9CB9-4FA8-A77C-13C3EB40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18988"/>
            <a:ext cx="9144000" cy="128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75594C-4DE8-4BD1-A060-02A6694B0A30}"/>
              </a:ext>
            </a:extLst>
          </p:cNvPr>
          <p:cNvSpPr txBox="1"/>
          <p:nvPr/>
        </p:nvSpPr>
        <p:spPr>
          <a:xfrm>
            <a:off x="395536" y="121196"/>
            <a:ext cx="77048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953735"/>
                </a:solidFill>
                <a:latin typeface="Univers Condensed Light" panose="020B0306020202040204" pitchFamily="34" charset="0"/>
              </a:rPr>
              <a:t>Основные проблемы деятельности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17150-D68E-4F9B-B946-27A95ACFCDA0}"/>
              </a:ext>
            </a:extLst>
          </p:cNvPr>
          <p:cNvSpPr txBox="1"/>
          <p:nvPr/>
        </p:nvSpPr>
        <p:spPr>
          <a:xfrm>
            <a:off x="395536" y="841276"/>
            <a:ext cx="8291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53735"/>
                </a:solidFill>
                <a:latin typeface="Univers Condensed Light" panose="020B0306020202040204" pitchFamily="34" charset="0"/>
              </a:rPr>
              <a:t>Основными направлениями улучшения интегральных показателей являются:</a:t>
            </a:r>
          </a:p>
          <a:p>
            <a:r>
              <a:rPr lang="ru-RU" dirty="0">
                <a:solidFill>
                  <a:srgbClr val="953735"/>
                </a:solidFill>
                <a:latin typeface="Univers Condensed Light" panose="020B0306020202040204" pitchFamily="34" charset="0"/>
              </a:rPr>
              <a:t>-  совершенствование работы сайтов образовательных организаций;</a:t>
            </a:r>
          </a:p>
          <a:p>
            <a:r>
              <a:rPr lang="ru-RU" dirty="0">
                <a:solidFill>
                  <a:srgbClr val="953735"/>
                </a:solidFill>
                <a:latin typeface="Univers Condensed Light" panose="020B0306020202040204" pitchFamily="34" charset="0"/>
              </a:rPr>
              <a:t>- повышение комфортности условий, в которых осуществляется образовательная деятельность, и соответственно, создание положительного имиджа образовательных организаций;</a:t>
            </a:r>
          </a:p>
          <a:p>
            <a:r>
              <a:rPr lang="ru-RU" dirty="0">
                <a:solidFill>
                  <a:srgbClr val="953735"/>
                </a:solidFill>
                <a:latin typeface="Univers Condensed Light" panose="020B0306020202040204" pitchFamily="34" charset="0"/>
              </a:rPr>
              <a:t>- повышение комфортности условий обучения и воспитания обучающихся с ОВЗ и инвалидов; </a:t>
            </a:r>
          </a:p>
          <a:p>
            <a:r>
              <a:rPr lang="ru-RU" dirty="0">
                <a:solidFill>
                  <a:srgbClr val="953735"/>
                </a:solidFill>
                <a:latin typeface="Univers Condensed Light" panose="020B0306020202040204" pitchFamily="34" charset="0"/>
              </a:rPr>
              <a:t>- активизация взаимодействия с родительской общественностью и формирование у родителей привычки получения информации на сайте и стендах образовательной организации. </a:t>
            </a:r>
          </a:p>
          <a:p>
            <a:r>
              <a:rPr lang="ru-RU" dirty="0">
                <a:solidFill>
                  <a:srgbClr val="953735"/>
                </a:solidFill>
                <a:latin typeface="Univers Condensed Light" panose="020B0306020202040204" pitchFamily="34" charset="0"/>
              </a:rPr>
              <a:t>Образовательным организациям следует вести целенаправленную и системную работу по привлечению активных пользователей сайта ОО, способствовать воспитанию информационной культуры, как родителей, так 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758615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A4B84C-3792-4E30-B1A5-23520ECA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831239"/>
            <a:ext cx="4218798" cy="421879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8BA599-4FED-4135-BD1D-AE72E75B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206A-58A9-48BF-AB03-05797D735CC2}" type="slidenum">
              <a:rPr lang="ru-RU" sz="1600" smtClean="0">
                <a:latin typeface="Univers Condensed Light" panose="020B0306020202040204" pitchFamily="34" charset="0"/>
              </a:rPr>
              <a:t>29</a:t>
            </a:fld>
            <a:endParaRPr lang="ru-RU" sz="1600" dirty="0">
              <a:latin typeface="Univers Condensed Light" panose="020B0306020202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C2A66F-040A-4E66-A651-D67AE40C5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252"/>
            <a:ext cx="9144000" cy="1280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2073F6-9CB9-4FA8-A77C-13C3EB40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18988"/>
            <a:ext cx="9144000" cy="128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D81302-8BE1-4FAB-91F5-66B1C0CC4397}"/>
              </a:ext>
            </a:extLst>
          </p:cNvPr>
          <p:cNvSpPr txBox="1"/>
          <p:nvPr/>
        </p:nvSpPr>
        <p:spPr>
          <a:xfrm>
            <a:off x="323528" y="11377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Основные выводы по итогам НОК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50AFF-67A8-4193-A9A5-45F59F8641ED}"/>
              </a:ext>
            </a:extLst>
          </p:cNvPr>
          <p:cNvSpPr txBox="1"/>
          <p:nvPr/>
        </p:nvSpPr>
        <p:spPr>
          <a:xfrm>
            <a:off x="539552" y="753268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Univers Condensed Light" panose="020B0306020202040204" pitchFamily="34" charset="0"/>
              </a:rPr>
              <a:t>Рекомендации для образовательных организаций.</a:t>
            </a:r>
          </a:p>
          <a:p>
            <a:r>
              <a:rPr lang="ru-RU" dirty="0">
                <a:latin typeface="Univers Condensed Light" panose="020B0306020202040204" pitchFamily="34" charset="0"/>
              </a:rPr>
              <a:t>       1. Привести в соответствие информацию о деятельности организации, размещенной на официальном сайте организации в сети «Интернет», правилам размещения на официальном сайте образовательной организации в сети "Интернет" и обновления информации об образовательной организации, утвержденным постановлением Правительства РФ от 10 июля 2013 г.  № 582, и требованиям к структуре официального сайта образовательной организации в информационно-телекоммуникационной сети „Интернет“ и формату представления на нём информации, утвержденным приказом Рособрнадзора от 29 мая 2014 № 785;</a:t>
            </a:r>
          </a:p>
          <a:p>
            <a:r>
              <a:rPr lang="ru-RU" dirty="0">
                <a:latin typeface="Univers Condensed Light" panose="020B0306020202040204" pitchFamily="34" charset="0"/>
              </a:rPr>
              <a:t>2. Проводить системную работу по созданию условий для организации обучения и воспитания обучающихся с ОВЗ и инвалидов; </a:t>
            </a:r>
          </a:p>
          <a:p>
            <a:r>
              <a:rPr lang="ru-RU" dirty="0">
                <a:latin typeface="Univers Condensed Light" panose="020B0306020202040204" pitchFamily="34" charset="0"/>
              </a:rPr>
              <a:t>3. Создать раздел (страницу) на сайте организации для размещения информации о деятельности образовательной организации по работе с детьми с ОВЗ и инвалидами.</a:t>
            </a:r>
          </a:p>
          <a:p>
            <a:r>
              <a:rPr lang="ru-RU" dirty="0">
                <a:latin typeface="Univers Condensed Light" panose="020B0306020202040204" pitchFamily="34" charset="0"/>
              </a:rPr>
              <a:t>     Более детальные рекомендации по каждой образовательной организации представлены в актах (См. Приложение к отчету).</a:t>
            </a:r>
          </a:p>
          <a:p>
            <a:endParaRPr lang="ru-RU" dirty="0"/>
          </a:p>
          <a:p>
            <a:r>
              <a:rPr lang="ru-RU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65290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3B0CA8C-D0BA-4796-A8CD-21DC612EF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colorTemperature colorTemp="3721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6023" y="2757432"/>
            <a:ext cx="2163282" cy="2369548"/>
          </a:xfrm>
          <a:prstGeom prst="rect">
            <a:avLst/>
          </a:prstGeom>
          <a:noFill/>
          <a:effectLst>
            <a:outerShdw blurRad="50800" dist="38100" dir="2700000" sx="93000" sy="93000" algn="tl" rotWithShape="0">
              <a:schemeClr val="accent5">
                <a:lumMod val="75000"/>
              </a:schemeClr>
            </a:out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4696867" y="1159066"/>
            <a:ext cx="4447134" cy="926410"/>
            <a:chOff x="2454185" y="1612776"/>
            <a:chExt cx="2342554" cy="937021"/>
          </a:xfrm>
          <a:solidFill>
            <a:schemeClr val="accent5">
              <a:lumMod val="20000"/>
              <a:lumOff val="80000"/>
              <a:alpha val="31000"/>
            </a:schemeClr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2454185" y="1612776"/>
              <a:ext cx="2342554" cy="93702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2454185" y="1612776"/>
              <a:ext cx="2342554" cy="9370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117348" rIns="58674" bIns="1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400" kern="1200" dirty="0">
                <a:latin typeface="Univers Condensed Light" panose="020B030602020204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98244" y="1324577"/>
            <a:ext cx="2522228" cy="584775"/>
          </a:xfrm>
          <a:prstGeom prst="rect">
            <a:avLst/>
          </a:prstGeom>
          <a:solidFill>
            <a:schemeClr val="accent5">
              <a:lumMod val="20000"/>
              <a:lumOff val="8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Univers Condensed Light" panose="020B0306020202040204" pitchFamily="34" charset="0"/>
              </a:rPr>
              <a:t>26.11.2019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0815" y="1155272"/>
            <a:ext cx="3980107" cy="937021"/>
            <a:chOff x="2678" y="1563489"/>
            <a:chExt cx="2342554" cy="937021"/>
          </a:xfrm>
          <a:solidFill>
            <a:schemeClr val="accent5">
              <a:lumMod val="20000"/>
              <a:lumOff val="80000"/>
              <a:alpha val="31000"/>
            </a:schemeClr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2678" y="1563489"/>
              <a:ext cx="2342554" cy="93702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2678" y="1563489"/>
              <a:ext cx="2342554" cy="9370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117348" rIns="58674" bIns="1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400" kern="1200" dirty="0">
                <a:latin typeface="Univers Condensed Light" panose="020B030602020204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915816" y="1148454"/>
            <a:ext cx="3312368" cy="937021"/>
            <a:chOff x="1172246" y="1591440"/>
            <a:chExt cx="2342554" cy="937021"/>
          </a:xfrm>
        </p:grpSpPr>
        <p:sp>
          <p:nvSpPr>
            <p:cNvPr id="27" name="Нашивка 26"/>
            <p:cNvSpPr/>
            <p:nvPr/>
          </p:nvSpPr>
          <p:spPr>
            <a:xfrm>
              <a:off x="1172246" y="1591440"/>
              <a:ext cx="2342554" cy="937021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latin typeface="Univers Condensed Light" panose="020B0306020202040204" pitchFamily="34" charset="0"/>
              </a:endParaRPr>
            </a:p>
          </p:txBody>
        </p:sp>
        <p:sp>
          <p:nvSpPr>
            <p:cNvPr id="28" name="Нашивка 8"/>
            <p:cNvSpPr/>
            <p:nvPr/>
          </p:nvSpPr>
          <p:spPr>
            <a:xfrm>
              <a:off x="1640757" y="1591440"/>
              <a:ext cx="1405533" cy="937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017" tIns="88011" rIns="44006" bIns="8801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 dirty="0">
                <a:latin typeface="Univers Condensed Light" panose="020B030602020204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260" y="1324578"/>
            <a:ext cx="2611556" cy="584775"/>
          </a:xfrm>
          <a:prstGeom prst="rect">
            <a:avLst/>
          </a:prstGeom>
          <a:solidFill>
            <a:schemeClr val="accent5">
              <a:lumMod val="20000"/>
              <a:lumOff val="8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Univers Condensed Light" panose="020B0306020202040204" pitchFamily="34" charset="0"/>
              </a:rPr>
              <a:t>27.09.2019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7651" y="1186078"/>
            <a:ext cx="2073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ПЕРИОД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ПРОВЕДЕНИЯ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ИССЛЕДОВАНИЯ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Сроки проведения</a:t>
            </a:r>
          </a:p>
        </p:txBody>
      </p:sp>
      <p:sp>
        <p:nvSpPr>
          <p:cNvPr id="4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3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47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3B0CA8C-D0BA-4796-A8CD-21DC612EF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colorTemperature colorTemp="3721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488" y="2683634"/>
            <a:ext cx="2185901" cy="2494524"/>
          </a:xfrm>
          <a:prstGeom prst="rect">
            <a:avLst/>
          </a:prstGeom>
          <a:noFill/>
          <a:effectLst>
            <a:outerShdw blurRad="50800" dist="38100" dir="2700000" sx="93000" sy="93000" algn="tl" rotWithShape="0">
              <a:schemeClr val="accent5">
                <a:lumMod val="75000"/>
              </a:schemeClr>
            </a:outerShdw>
          </a:effectLst>
        </p:spPr>
      </p:pic>
      <p:graphicFrame>
        <p:nvGraphicFramePr>
          <p:cNvPr id="38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739008"/>
              </p:ext>
            </p:extLst>
          </p:nvPr>
        </p:nvGraphicFramePr>
        <p:xfrm>
          <a:off x="6162890" y="3066664"/>
          <a:ext cx="2369549" cy="200944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3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2178">
                <a:tc gridSpan="7"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Ноябрь</a:t>
                      </a:r>
                    </a:p>
                  </a:txBody>
                  <a:tcPr marL="103776" marR="103776" marT="51888" marB="518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70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пн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вт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ср</a:t>
                      </a: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чт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пт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сб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вс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7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3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7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4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5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6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7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8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9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10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7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11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12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13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14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15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16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17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7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18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19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20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21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22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23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24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7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25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26</a:t>
                      </a: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27</a:t>
                      </a: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28</a:t>
                      </a: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29</a:t>
                      </a: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30</a:t>
                      </a: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3B0CA8C-D0BA-4796-A8CD-21DC612EF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colorTemperature colorTemp="3721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8217" y="2739944"/>
            <a:ext cx="2163944" cy="2403861"/>
          </a:xfrm>
          <a:prstGeom prst="rect">
            <a:avLst/>
          </a:prstGeom>
          <a:noFill/>
          <a:effectLst>
            <a:outerShdw blurRad="50800" dist="38100" dir="2700000" sx="93000" sy="93000" algn="tl" rotWithShape="0">
              <a:schemeClr val="accent5">
                <a:lumMod val="75000"/>
              </a:schemeClr>
            </a:outerShdw>
          </a:effectLst>
        </p:spPr>
      </p:pic>
      <p:graphicFrame>
        <p:nvGraphicFramePr>
          <p:cNvPr id="4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617262"/>
              </p:ext>
            </p:extLst>
          </p:nvPr>
        </p:nvGraphicFramePr>
        <p:xfrm>
          <a:off x="289217" y="3024924"/>
          <a:ext cx="2494527" cy="204274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5129">
                <a:tc gridSpan="7"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Сентябрь</a:t>
                      </a:r>
                    </a:p>
                  </a:txBody>
                  <a:tcPr marL="103776" marR="103776" marT="51888" marB="518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4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пн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вт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ср</a:t>
                      </a: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чт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пт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сб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вс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34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23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3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4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5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6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7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8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5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9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10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11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12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13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</a:t>
                      </a:r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4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</a:t>
                      </a:r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5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5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</a:t>
                      </a:r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6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</a:t>
                      </a:r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7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</a:t>
                      </a:r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8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19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20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21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22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55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23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</a:t>
                      </a:r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4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</a:t>
                      </a:r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5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</a:t>
                      </a:r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6</a:t>
                      </a:r>
                    </a:p>
                  </a:txBody>
                  <a:tcPr marL="95097" marR="95097" marT="47548" marB="475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</a:t>
                      </a:r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7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</a:t>
                      </a:r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8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29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23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30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7825"/>
                  </a:ext>
                </a:extLst>
              </a:tr>
            </a:tbl>
          </a:graphicData>
        </a:graphic>
      </p:graphicFrame>
      <p:graphicFrame>
        <p:nvGraphicFramePr>
          <p:cNvPr id="4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004384"/>
              </p:ext>
            </p:extLst>
          </p:nvPr>
        </p:nvGraphicFramePr>
        <p:xfrm>
          <a:off x="3246302" y="3058227"/>
          <a:ext cx="2403859" cy="200944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7126">
                <a:tc gridSpan="7"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Октябрь</a:t>
                      </a:r>
                      <a:endParaRPr lang="ru-RU" sz="900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103776" marR="103776" marT="51888" marB="518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5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пн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вт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ср</a:t>
                      </a: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чт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пт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сб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вс</a:t>
                      </a:r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56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rgbClr val="F9F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3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4</a:t>
                      </a:r>
                    </a:p>
                  </a:txBody>
                  <a:tcPr marL="95097" marR="95097" marT="47548" marB="4754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5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6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7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8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9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10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11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12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13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14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15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16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17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18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19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20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21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22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23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24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25</a:t>
                      </a:r>
                    </a:p>
                  </a:txBody>
                  <a:tcPr marL="95097" marR="95097" marT="47548" marB="47548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26</a:t>
                      </a:r>
                    </a:p>
                  </a:txBody>
                  <a:tcPr marL="95097" marR="95097" marT="47548" marB="4754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27</a:t>
                      </a: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28</a:t>
                      </a:r>
                    </a:p>
                  </a:txBody>
                  <a:tcPr marL="95097" marR="95097" marT="47548" marB="47548" anchor="ctr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29</a:t>
                      </a: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30</a:t>
                      </a: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63636"/>
                          </a:solidFill>
                          <a:latin typeface="Univers Condensed Light" panose="020B0306020202040204" pitchFamily="34" charset="0"/>
                        </a:rPr>
                        <a:t>31</a:t>
                      </a: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363636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 marL="95097" marR="95097" marT="47548" marB="47548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146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7460"/>
            <a:ext cx="6904856" cy="79208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СПАСИБО ЗА ВНИМАНИЕ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624" y="3577579"/>
            <a:ext cx="4968552" cy="166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302028, г. Орёл, ул. Ленина, д. 21, оф. 14</a:t>
            </a:r>
          </a:p>
          <a:p>
            <a:endParaRPr lang="ru-RU" sz="5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  <a:p>
            <a:endParaRPr lang="ru-RU" sz="5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  <a:p>
            <a:r>
              <a:rPr lang="ru-RU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8 (930) 063-26-15; 8 (953) 810-85-55</a:t>
            </a:r>
          </a:p>
          <a:p>
            <a:endParaRPr lang="ru-RU" sz="5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  <a:p>
            <a:endParaRPr lang="ru-RU" sz="5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  <a:p>
            <a:r>
              <a:rPr lang="en-US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novy.com@yandex.ru</a:t>
            </a:r>
            <a:endParaRPr lang="ru-RU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  <a:p>
            <a:endParaRPr lang="ru-RU" sz="5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  <a:p>
            <a:endParaRPr lang="ru-RU" sz="5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  <a:p>
            <a:r>
              <a:rPr lang="en-US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novy.com.ru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27" y="3361556"/>
            <a:ext cx="376642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2353444"/>
            <a:ext cx="376642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4098" name="Picture 2" descr="C:\Users\Elena\Documents\shishkinae97@gmail,com - OneGrive\OneDrive\Рабочее\рабочее\presentation\img_504370.png"/>
          <p:cNvPicPr>
            <a:picLocks noChangeAspect="1" noChangeArrowheads="1"/>
          </p:cNvPicPr>
          <p:nvPr/>
        </p:nvPicPr>
        <p:blipFill>
          <a:blip r:embed="rId4" cstate="print">
            <a:alphaModFix amt="6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6" y="3624280"/>
            <a:ext cx="394488" cy="2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lena\Documents\shishkinae97@gmail,com - OneGrive\OneDrive\Рабочее\рабочее\presentation\phone.png"/>
          <p:cNvPicPr>
            <a:picLocks noChangeAspect="1" noChangeArrowheads="1"/>
          </p:cNvPicPr>
          <p:nvPr/>
        </p:nvPicPr>
        <p:blipFill>
          <a:blip r:embed="rId6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8443"/>
            <a:ext cx="371225" cy="3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lena\Documents\shishkinae97@gmail,com - OneGrive\OneDrive\Рабочее\рабочее\presentation\email_PNG3.png"/>
          <p:cNvPicPr>
            <a:picLocks noChangeAspect="1" noChangeArrowheads="1"/>
          </p:cNvPicPr>
          <p:nvPr/>
        </p:nvPicPr>
        <p:blipFill>
          <a:blip r:embed="rId7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7" y="444167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lena\Documents\shishkinae97@gmail,com - OneGrive\OneDrive\Рабочее\рабочее\presentation\www-1632431_1920.png"/>
          <p:cNvPicPr>
            <a:picLocks noChangeAspect="1" noChangeArrowheads="1"/>
          </p:cNvPicPr>
          <p:nvPr/>
        </p:nvPicPr>
        <p:blipFill>
          <a:blip r:embed="rId8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6" y="4879532"/>
            <a:ext cx="37045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Elena\Documents\shishkinae97@gmail,com - OneGrive\OneDrive\Рабочее\рабочее\presentation\10.png">
            <a:extLst>
              <a:ext uri="{FF2B5EF4-FFF2-40B4-BE49-F238E27FC236}">
                <a16:creationId xmlns:a16="http://schemas.microsoft.com/office/drawing/2014/main" id="{E0ABE6FB-6ED8-4F58-A3C9-2F9D00F49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43"/>
          <a:stretch/>
        </p:blipFill>
        <p:spPr bwMode="auto">
          <a:xfrm>
            <a:off x="323527" y="337220"/>
            <a:ext cx="3755836" cy="114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48BB71-6170-44C1-BF9F-691FE67DDF39}"/>
              </a:ext>
            </a:extLst>
          </p:cNvPr>
          <p:cNvSpPr txBox="1"/>
          <p:nvPr/>
        </p:nvSpPr>
        <p:spPr>
          <a:xfrm>
            <a:off x="389217" y="1417340"/>
            <a:ext cx="34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ООО ИЦ «НОВИ»</a:t>
            </a:r>
          </a:p>
          <a:p>
            <a:pPr algn="ctr"/>
            <a:r>
              <a:rPr lang="ru-RU" sz="12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организация-оператор по проведению</a:t>
            </a:r>
          </a:p>
          <a:p>
            <a:pPr algn="ctr"/>
            <a:r>
              <a:rPr lang="ru-RU" sz="12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независимой оценки качества условий оказания услуг</a:t>
            </a:r>
            <a:endParaRPr lang="en-US" sz="105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1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" y="401249"/>
            <a:ext cx="9144000" cy="53137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605" y="816679"/>
            <a:ext cx="6552728" cy="4225657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Univers Condensed Light" panose="020B0306020202040204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7896155" y="1866607"/>
            <a:ext cx="357963" cy="1043608"/>
          </a:xfrm>
          <a:prstGeom prst="triangle">
            <a:avLst>
              <a:gd name="adj" fmla="val 48045"/>
            </a:avLst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7213"/>
              </p:ext>
            </p:extLst>
          </p:nvPr>
        </p:nvGraphicFramePr>
        <p:xfrm>
          <a:off x="1045501" y="908067"/>
          <a:ext cx="6378002" cy="4021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23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Метод сбора данных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Задача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Выборка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117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Экспертиза сайтов</a:t>
                      </a:r>
                    </a:p>
                    <a:p>
                      <a:r>
                        <a:rPr lang="ru-RU" sz="1800" b="0" i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образовательных</a:t>
                      </a:r>
                    </a:p>
                    <a:p>
                      <a:r>
                        <a:rPr lang="ru-RU" sz="1800" b="0" i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организаций 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Оценка качества через просмотр содержимого страниц  с выявлением и фиксацией признаков наличия соответствующей информации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120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Univers Condensed Light" panose="020B0306020202040204" pitchFamily="34" charset="0"/>
                      </a:endParaRPr>
                    </a:p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образовательных</a:t>
                      </a:r>
                    </a:p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организаций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117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Анкетирование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получателей услуг</a:t>
                      </a:r>
                    </a:p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образовательных организаций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Онлайн опрос с целью оценки:</a:t>
                      </a:r>
                    </a:p>
                    <a:p>
                      <a:r>
                        <a:rPr lang="ru-RU" sz="1500" b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- комфортности условий и доступности получения услуг</a:t>
                      </a:r>
                    </a:p>
                    <a:p>
                      <a:r>
                        <a:rPr lang="ru-RU" sz="1500" b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- доброжелательности, вежливости и компетентности работников организации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19 326</a:t>
                      </a:r>
                    </a:p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респондентов</a:t>
                      </a:r>
                    </a:p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из числа родителей</a:t>
                      </a:r>
                    </a:p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(законных представителей)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Методология</a:t>
            </a: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9331" y="5340130"/>
            <a:ext cx="559173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4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26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75E3EB-91A5-4057-BA42-3DD9A801D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60" y="2053357"/>
            <a:ext cx="378357" cy="3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ятиугольник 59"/>
          <p:cNvSpPr/>
          <p:nvPr/>
        </p:nvSpPr>
        <p:spPr>
          <a:xfrm>
            <a:off x="160874" y="2546833"/>
            <a:ext cx="3589304" cy="1439063"/>
          </a:xfrm>
          <a:prstGeom prst="homePlate">
            <a:avLst>
              <a:gd name="adj" fmla="val 44945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179512" y="4369668"/>
            <a:ext cx="4536499" cy="616053"/>
          </a:xfrm>
          <a:prstGeom prst="homePlate">
            <a:avLst>
              <a:gd name="adj" fmla="val 951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179512" y="1106674"/>
            <a:ext cx="4069727" cy="1182111"/>
          </a:xfrm>
          <a:prstGeom prst="homePlate">
            <a:avLst>
              <a:gd name="adj" fmla="val 117511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53" name="Пятиугольник 52"/>
          <p:cNvSpPr/>
          <p:nvPr/>
        </p:nvSpPr>
        <p:spPr>
          <a:xfrm flipH="1">
            <a:off x="5481176" y="2595109"/>
            <a:ext cx="3430570" cy="1390787"/>
          </a:xfrm>
          <a:prstGeom prst="homePlate">
            <a:avLst>
              <a:gd name="adj" fmla="val 20231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41" name="Пятиугольник 40"/>
          <p:cNvSpPr/>
          <p:nvPr/>
        </p:nvSpPr>
        <p:spPr>
          <a:xfrm flipH="1">
            <a:off x="4572000" y="1129308"/>
            <a:ext cx="4346728" cy="1174763"/>
          </a:xfrm>
          <a:prstGeom prst="homePlate">
            <a:avLst>
              <a:gd name="adj" fmla="val 145944"/>
            </a:avLst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5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Методология</a:t>
            </a:r>
          </a:p>
        </p:txBody>
      </p:sp>
      <p:graphicFrame>
        <p:nvGraphicFramePr>
          <p:cNvPr id="1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83845"/>
              </p:ext>
            </p:extLst>
          </p:nvPr>
        </p:nvGraphicFramePr>
        <p:xfrm>
          <a:off x="2511259" y="985292"/>
          <a:ext cx="406874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Elena\Documents\shishkinae97@gmail,com - OneGrive\OneDrive\Рабочее\рабочее\presentation\ikonka-informacija.jp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3765"/>
            <a:ext cx="804626" cy="80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ena\Documents\shishkinae97@gmail,com - OneGrive\OneDrive\Рабочее\рабочее\presentation\happy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7340"/>
            <a:ext cx="804626" cy="80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lena\Documents\shishkinae97@gmail,com - OneGrive\OneDrive\Рабочее\рабочее\presentation\checked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55" y="2929508"/>
            <a:ext cx="680829" cy="68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lena\Documents\shishkinae97@gmail,com - OneGrive\OneDrive\Рабочее\рабочее\presentation\sofa_1279258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62607"/>
            <a:ext cx="689675" cy="69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71873" y="120131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63636"/>
                </a:solidFill>
                <a:latin typeface="Univers Condensed Light" panose="020B0306020202040204" pitchFamily="34" charset="0"/>
                <a:cs typeface="Times New Roman" panose="02020603050405020304" pitchFamily="18" charset="0"/>
              </a:rPr>
              <a:t>Открытость и доступность информации об образовательной организации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3617" y="2618840"/>
            <a:ext cx="237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63636"/>
                </a:solidFill>
                <a:latin typeface="Univers Condensed Light" panose="020B0306020202040204" pitchFamily="34" charset="0"/>
                <a:cs typeface="Times New Roman" panose="02020603050405020304" pitchFamily="18" charset="0"/>
              </a:rPr>
              <a:t>Комфортность условий предоставления услуг и доступность их получения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40722" y="1234415"/>
            <a:ext cx="261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414141"/>
                </a:solidFill>
                <a:latin typeface="Univers Condensed Light" panose="020B0306020202040204" pitchFamily="34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16216" y="2644378"/>
            <a:ext cx="2346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363636"/>
                </a:solidFill>
                <a:latin typeface="Univers Condensed Light" panose="020B0306020202040204" pitchFamily="34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3074" name="Picture 2" descr="C:\Users\Elena\Documents\shishkinae97@gmail,com - OneGrive\OneDrive\Рабочее\рабочее\presentation\a29e029b7b41a032b0189935f83c9790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40" y="3937620"/>
            <a:ext cx="57255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 flipH="1">
            <a:off x="323526" y="4510933"/>
            <a:ext cx="328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63636"/>
                </a:solidFill>
                <a:latin typeface="Univers Condensed Light" panose="020B0306020202040204" pitchFamily="34" charset="0"/>
                <a:cs typeface="Times New Roman" panose="02020603050405020304" pitchFamily="18" charset="0"/>
              </a:rPr>
              <a:t>Доступность услуг для инвалидов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313646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6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Средний балл по итогам независимой оценки качества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841276"/>
            <a:ext cx="8568952" cy="4025889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Univers Condensed Light" panose="020B030602020204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212901"/>
              </p:ext>
            </p:extLst>
          </p:nvPr>
        </p:nvGraphicFramePr>
        <p:xfrm>
          <a:off x="467544" y="906725"/>
          <a:ext cx="8280920" cy="3790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№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Оцениваемый</a:t>
                      </a:r>
                      <a:r>
                        <a:rPr lang="ru-RU" sz="1400" b="1" i="0" baseline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 критерий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Средний балл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1.</a:t>
                      </a:r>
                      <a:endParaRPr lang="ru-RU" sz="16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Открытость и доступность информации, размещенной на официальном сайте </a:t>
                      </a:r>
                      <a:endParaRPr lang="ru-RU" sz="14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90,83</a:t>
                      </a: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2.</a:t>
                      </a:r>
                      <a:endParaRPr lang="ru-RU" sz="16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Комфортность условий, в которых осуществляется образовательная деятельность </a:t>
                      </a:r>
                      <a:endParaRPr lang="ru-RU" sz="14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93,77</a:t>
                      </a:r>
                      <a:endParaRPr lang="ru-RU" sz="2000" b="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3.</a:t>
                      </a:r>
                      <a:endParaRPr lang="ru-RU" sz="16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Times New Roman"/>
                          <a:cs typeface="Times New Roman"/>
                        </a:rPr>
                        <a:t>Доступность услуг для инвалидов</a:t>
                      </a:r>
                    </a:p>
                  </a:txBody>
                  <a:tcPr marL="63500" marR="63500" marT="63500" marB="6350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Times New Roman"/>
                          <a:cs typeface="Times New Roman"/>
                        </a:rPr>
                        <a:t>55,33</a:t>
                      </a: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4.</a:t>
                      </a:r>
                      <a:endParaRPr lang="ru-RU" sz="16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Доброжелательность, вежливость, компетентность работников</a:t>
                      </a:r>
                      <a:endParaRPr lang="ru-RU" sz="14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96,26</a:t>
                      </a:r>
                      <a:endParaRPr lang="ru-RU" sz="2000" b="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562053"/>
                  </a:ext>
                </a:extLst>
              </a:tr>
              <a:tr h="629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5.</a:t>
                      </a:r>
                      <a:endParaRPr lang="ru-RU" sz="16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Общее удовлетворение качеством образовательной деятельности организации</a:t>
                      </a:r>
                      <a:endParaRPr lang="ru-RU" sz="1400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  <a:ea typeface="+mn-ea"/>
                          <a:cs typeface="+mn-cs"/>
                        </a:rPr>
                        <a:t>92,82</a:t>
                      </a: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Итоговый показатель</a:t>
                      </a:r>
                      <a:endParaRPr lang="ru-RU" sz="2000" b="1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85,80</a:t>
                      </a:r>
                      <a:endParaRPr lang="ru-RU" sz="2000" b="1" i="0" dirty="0">
                        <a:solidFill>
                          <a:schemeClr val="bg1"/>
                        </a:solidFill>
                        <a:effectLst/>
                        <a:latin typeface="Univers Condensed Light" panose="020B030602020204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3" name="Picture 2" descr="C:\Users\Elena\Documents\shishkinae97@gmail,com - OneGrive\OneDrive\Рабочее\рабочее\presentation\ikonka-informacija.jp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4" y="1326064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Elena\Documents\shishkinae97@gmail,com - OneGrive\OneDrive\Рабочее\рабочее\presentation\sofa_1279258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03" y="1990393"/>
            <a:ext cx="504056" cy="50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Elena\Documents\shishkinae97@gmail,com - OneGrive\OneDrive\Рабочее\рабочее\presentation\happy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3" y="3059870"/>
            <a:ext cx="520848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Elena\Documents\shishkinae97@gmail,com - OneGrive\OneDrive\Рабочее\рабочее\presentation\checked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13" y="3674442"/>
            <a:ext cx="466258" cy="47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Elena\Documents\shishkinae97@gmail,com - OneGrive\OneDrive\Рабочее\рабочее\presentation\a29e029b7b41a032b0189935f83c979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78" y="2605671"/>
            <a:ext cx="405906" cy="4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275849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5E39AE-5846-4C52-9B22-6B0289F132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56" y="337220"/>
            <a:ext cx="5194460" cy="51741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7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Критерий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1DF672-E38B-4871-90BB-ED3178104975}"/>
              </a:ext>
            </a:extLst>
          </p:cNvPr>
          <p:cNvSpPr txBox="1"/>
          <p:nvPr/>
        </p:nvSpPr>
        <p:spPr>
          <a:xfrm>
            <a:off x="536872" y="742761"/>
            <a:ext cx="8499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«Открытость и доступность информации об организации»</a:t>
            </a:r>
          </a:p>
          <a:p>
            <a:pPr algn="just"/>
            <a:endParaRPr lang="ru-RU" sz="28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64727C-834A-4223-9940-51BCAFEA75DF}"/>
              </a:ext>
            </a:extLst>
          </p:cNvPr>
          <p:cNvSpPr/>
          <p:nvPr/>
        </p:nvSpPr>
        <p:spPr>
          <a:xfrm>
            <a:off x="3135125" y="4776370"/>
            <a:ext cx="196385" cy="241370"/>
          </a:xfrm>
          <a:prstGeom prst="rect">
            <a:avLst/>
          </a:prstGeom>
          <a:solidFill>
            <a:srgbClr val="FFFFFF"/>
          </a:solidFill>
          <a:ln>
            <a:solidFill>
              <a:srgbClr val="FD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29650-972A-4479-8C11-C621D1AAB08E}"/>
              </a:ext>
            </a:extLst>
          </p:cNvPr>
          <p:cNvSpPr/>
          <p:nvPr/>
        </p:nvSpPr>
        <p:spPr>
          <a:xfrm>
            <a:off x="4362521" y="4769477"/>
            <a:ext cx="196385" cy="241370"/>
          </a:xfrm>
          <a:prstGeom prst="rect">
            <a:avLst/>
          </a:prstGeom>
          <a:solidFill>
            <a:srgbClr val="E7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4FDCD64-B4F3-4125-8EBB-75FE12CD90DE}"/>
              </a:ext>
            </a:extLst>
          </p:cNvPr>
          <p:cNvSpPr/>
          <p:nvPr/>
        </p:nvSpPr>
        <p:spPr>
          <a:xfrm>
            <a:off x="5603944" y="4760524"/>
            <a:ext cx="196385" cy="241370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3923AC-AB5E-4A34-8F86-42B417ACF837}"/>
              </a:ext>
            </a:extLst>
          </p:cNvPr>
          <p:cNvSpPr/>
          <p:nvPr/>
        </p:nvSpPr>
        <p:spPr>
          <a:xfrm>
            <a:off x="6811813" y="4760524"/>
            <a:ext cx="196385" cy="241370"/>
          </a:xfrm>
          <a:prstGeom prst="rect">
            <a:avLst/>
          </a:prstGeom>
          <a:solidFill>
            <a:srgbClr val="F9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24524C3-60C7-458E-B43C-D5E503F17497}"/>
              </a:ext>
            </a:extLst>
          </p:cNvPr>
          <p:cNvSpPr/>
          <p:nvPr/>
        </p:nvSpPr>
        <p:spPr>
          <a:xfrm>
            <a:off x="8100825" y="4745893"/>
            <a:ext cx="196385" cy="241370"/>
          </a:xfrm>
          <a:prstGeom prst="rect">
            <a:avLst/>
          </a:prstGeom>
          <a:solidFill>
            <a:srgbClr val="F9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2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059061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2489950" y="4017551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90,83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4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организации набрали максимальный балл </a:t>
            </a:r>
          </a:p>
        </p:txBody>
      </p:sp>
    </p:spTree>
    <p:extLst>
      <p:ext uri="{BB962C8B-B14F-4D97-AF65-F5344CB8AC3E}">
        <p14:creationId xmlns:p14="http://schemas.microsoft.com/office/powerpoint/2010/main" val="26484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40D293-D9F0-460F-B4BF-4ECBE5151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89" y="154012"/>
            <a:ext cx="5464011" cy="5464011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71800" y="4009628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91 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балл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8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1.1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266716"/>
              </p:ext>
            </p:extLst>
          </p:nvPr>
        </p:nvGraphicFramePr>
        <p:xfrm>
          <a:off x="2979227" y="1528256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78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организаций набрали максимальный балл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D0C6C-9FF0-4103-A972-4A7451AF9E74}"/>
              </a:ext>
            </a:extLst>
          </p:cNvPr>
          <p:cNvSpPr txBox="1"/>
          <p:nvPr/>
        </p:nvSpPr>
        <p:spPr>
          <a:xfrm>
            <a:off x="755576" y="671369"/>
            <a:ext cx="688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Соответствие информации о деятельности образовательной организации, размещённой на общедоступных информационных ресурсах, перечню информации и требованиям к ней, на информационных стендах и на официальных сайтах.</a:t>
            </a:r>
          </a:p>
        </p:txBody>
      </p:sp>
    </p:spTree>
    <p:extLst>
      <p:ext uri="{BB962C8B-B14F-4D97-AF65-F5344CB8AC3E}">
        <p14:creationId xmlns:p14="http://schemas.microsoft.com/office/powerpoint/2010/main" val="372937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8C293A-7D78-4DDB-9F7B-ACA25C1704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58" y="769267"/>
            <a:ext cx="4761506" cy="4280987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12657" y="4044830"/>
            <a:ext cx="6107193" cy="5040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Средний балл по показателю: </a:t>
            </a: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84,16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балла</a:t>
            </a:r>
          </a:p>
          <a:p>
            <a:pPr marL="0" indent="0">
              <a:buNone/>
            </a:pPr>
            <a:endParaRPr lang="ru-RU" sz="2000" dirty="0">
              <a:solidFill>
                <a:srgbClr val="394B59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78013"/>
            <a:ext cx="9144001" cy="1277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7143" y="5340130"/>
            <a:ext cx="511361" cy="32568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B3D206A-58A9-48BF-AB03-05797D735CC2}" type="slidenum">
              <a:rPr lang="ru-RU" sz="1600" smtClean="0">
                <a:solidFill>
                  <a:srgbClr val="414141"/>
                </a:solidFill>
                <a:latin typeface="Univers Condensed Light" panose="020B0306020202040204" pitchFamily="34" charset="0"/>
              </a:rPr>
              <a:pPr/>
              <a:t>9</a:t>
            </a:fld>
            <a:endParaRPr lang="ru-RU" sz="1600" dirty="0">
              <a:solidFill>
                <a:srgbClr val="41414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3244"/>
            <a:ext cx="9144001" cy="12775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  <a:alpha val="50000"/>
                </a:schemeClr>
              </a:gs>
              <a:gs pos="0">
                <a:schemeClr val="accent5">
                  <a:lumMod val="0"/>
                  <a:lumOff val="100000"/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Univers Condensed Light" panose="020B0306020202040204" pitchFamily="34" charset="0"/>
            </a:endParaRPr>
          </a:p>
        </p:txBody>
      </p:sp>
      <p:pic>
        <p:nvPicPr>
          <p:cNvPr id="19" name="Picture 7" descr="C:\Users\Elena\Documents\shishkinae97@gmail,com - OneGrive\OneDrive\Рабочее\рабочее\presentation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51259"/>
            <a:ext cx="1043609" cy="6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95536" y="0"/>
            <a:ext cx="8300186" cy="5532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</a:rPr>
              <a:t>Показатель 1.2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720897"/>
              </p:ext>
            </p:extLst>
          </p:nvPr>
        </p:nvGraphicFramePr>
        <p:xfrm>
          <a:off x="2956821" y="1528257"/>
          <a:ext cx="2888917" cy="2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26065" y="4443226"/>
            <a:ext cx="6062159" cy="64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41</a:t>
            </a:r>
            <a:r>
              <a:rPr lang="ru-RU" sz="2000" b="1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организация набрали максимальный балл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62" y="5358035"/>
            <a:ext cx="844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14141"/>
                </a:solidFill>
                <a:latin typeface="Univers Condensed Light" panose="020B0306020202040204" pitchFamily="34" charset="0"/>
              </a:rPr>
              <a:t>Результаты НОК Камчатский край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0EF39E-78CE-4A1B-83BE-9C14581A1146}"/>
              </a:ext>
            </a:extLst>
          </p:cNvPr>
          <p:cNvSpPr txBox="1"/>
          <p:nvPr/>
        </p:nvSpPr>
        <p:spPr>
          <a:xfrm>
            <a:off x="1286002" y="703063"/>
            <a:ext cx="6571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Обеспечение на официальном сайте образовательной организации наличия</a:t>
            </a:r>
            <a:r>
              <a:rPr lang="en-US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 </a:t>
            </a:r>
            <a:r>
              <a:rPr lang="ru-RU" sz="1600" dirty="0">
                <a:solidFill>
                  <a:srgbClr val="394B59"/>
                </a:solidFill>
                <a:latin typeface="Univers Condensed Light" panose="020B0306020202040204" pitchFamily="34" charset="0"/>
              </a:rPr>
              <a:t>и функционирования дистанционных способов обратной связи с получателями услуг</a:t>
            </a:r>
          </a:p>
        </p:txBody>
      </p:sp>
    </p:spTree>
    <p:extLst>
      <p:ext uri="{BB962C8B-B14F-4D97-AF65-F5344CB8AC3E}">
        <p14:creationId xmlns:p14="http://schemas.microsoft.com/office/powerpoint/2010/main" val="3908199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Univers LT CYR 57 Cn"/>
        <a:ea typeface=""/>
        <a:cs typeface=""/>
      </a:majorFont>
      <a:minorFont>
        <a:latin typeface="Univers LT CYR 57 C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4995</TotalTime>
  <Words>1573</Words>
  <Application>Microsoft Office PowerPoint</Application>
  <PresentationFormat>Экран (16:10)</PresentationFormat>
  <Paragraphs>448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Univers Condensed Light</vt:lpstr>
      <vt:lpstr>Univers LT CYR 57 Cn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</dc:title>
  <dc:creator>Mysterionly</dc:creator>
  <cp:lastModifiedBy>novy5</cp:lastModifiedBy>
  <cp:revision>404</cp:revision>
  <dcterms:created xsi:type="dcterms:W3CDTF">2019-01-17T17:12:54Z</dcterms:created>
  <dcterms:modified xsi:type="dcterms:W3CDTF">2019-12-04T13:03:53Z</dcterms:modified>
</cp:coreProperties>
</file>