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58" r:id="rId4"/>
    <p:sldId id="271" r:id="rId5"/>
    <p:sldId id="275" r:id="rId6"/>
    <p:sldId id="272" r:id="rId7"/>
    <p:sldId id="273" r:id="rId8"/>
    <p:sldId id="277" r:id="rId9"/>
    <p:sldId id="260" r:id="rId10"/>
    <p:sldId id="261" r:id="rId11"/>
    <p:sldId id="263" r:id="rId12"/>
    <p:sldId id="266" r:id="rId13"/>
    <p:sldId id="268" r:id="rId14"/>
    <p:sldId id="269" r:id="rId15"/>
    <p:sldId id="264" r:id="rId16"/>
    <p:sldId id="270" r:id="rId17"/>
    <p:sldId id="278" r:id="rId18"/>
    <p:sldId id="279" r:id="rId19"/>
    <p:sldId id="280" r:id="rId20"/>
    <p:sldId id="281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78B8305-3090-4A51-A4F3-F6C3BA33F44A}">
          <p14:sldIdLst>
            <p14:sldId id="256"/>
            <p14:sldId id="257"/>
            <p14:sldId id="258"/>
            <p14:sldId id="271"/>
          </p14:sldIdLst>
        </p14:section>
        <p14:section name="Раздел без заголовка" id="{BEAA0845-F865-448D-A222-2733DCE3D11C}">
          <p14:sldIdLst>
            <p14:sldId id="275"/>
            <p14:sldId id="272"/>
            <p14:sldId id="273"/>
            <p14:sldId id="277"/>
            <p14:sldId id="260"/>
            <p14:sldId id="261"/>
            <p14:sldId id="263"/>
            <p14:sldId id="266"/>
            <p14:sldId id="268"/>
            <p14:sldId id="269"/>
            <p14:sldId id="264"/>
            <p14:sldId id="270"/>
            <p14:sldId id="278"/>
            <p14:sldId id="279"/>
            <p14:sldId id="280"/>
            <p14:sldId id="281"/>
            <p14:sldId id="2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3279" autoAdjust="0"/>
  </p:normalViewPr>
  <p:slideViewPr>
    <p:cSldViewPr>
      <p:cViewPr varScale="1">
        <p:scale>
          <a:sx n="108" d="100"/>
          <a:sy n="108" d="100"/>
        </p:scale>
        <p:origin x="132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CBB16F-B115-4FD2-9821-5DDC79DCDCA2}" type="datetimeFigureOut">
              <a:rPr lang="ru-RU" smtClean="0"/>
              <a:t>03.08.2021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C4F493-AEA9-4B00-B1D3-9787CC7A51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391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4F493-AEA9-4B00-B1D3-9787CC7A515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544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9D2F0-DBC6-44F0-843E-BC884C6B058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818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7FCD5-8EE0-4DAE-BD5A-B75C3181781D}" type="datetimeFigureOut">
              <a:rPr lang="ru-RU" smtClean="0"/>
              <a:t>03.08.2021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8B8B6-7CC5-4C19-A0B8-B2333CC7824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7FCD5-8EE0-4DAE-BD5A-B75C3181781D}" type="datetimeFigureOut">
              <a:rPr lang="ru-RU" smtClean="0"/>
              <a:t>03.08.2021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8B8B6-7CC5-4C19-A0B8-B2333CC782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7FCD5-8EE0-4DAE-BD5A-B75C3181781D}" type="datetimeFigureOut">
              <a:rPr lang="ru-RU" smtClean="0"/>
              <a:t>03.08.2021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8B8B6-7CC5-4C19-A0B8-B2333CC782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7FCD5-8EE0-4DAE-BD5A-B75C3181781D}" type="datetimeFigureOut">
              <a:rPr lang="ru-RU" smtClean="0"/>
              <a:t>03.08.2021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8B8B6-7CC5-4C19-A0B8-B2333CC7824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7FCD5-8EE0-4DAE-BD5A-B75C3181781D}" type="datetimeFigureOut">
              <a:rPr lang="ru-RU" smtClean="0"/>
              <a:t>03.08.2021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8B8B6-7CC5-4C19-A0B8-B2333CC782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7FCD5-8EE0-4DAE-BD5A-B75C3181781D}" type="datetimeFigureOut">
              <a:rPr lang="ru-RU" smtClean="0"/>
              <a:t>03.08.2021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8B8B6-7CC5-4C19-A0B8-B2333CC7824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7FCD5-8EE0-4DAE-BD5A-B75C3181781D}" type="datetimeFigureOut">
              <a:rPr lang="ru-RU" smtClean="0"/>
              <a:t>03.08.2021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8B8B6-7CC5-4C19-A0B8-B2333CC7824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7FCD5-8EE0-4DAE-BD5A-B75C3181781D}" type="datetimeFigureOut">
              <a:rPr lang="ru-RU" smtClean="0"/>
              <a:t>03.08.2021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8B8B6-7CC5-4C19-A0B8-B2333CC782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7FCD5-8EE0-4DAE-BD5A-B75C3181781D}" type="datetimeFigureOut">
              <a:rPr lang="ru-RU" smtClean="0"/>
              <a:t>03.08.2021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8B8B6-7CC5-4C19-A0B8-B2333CC782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7FCD5-8EE0-4DAE-BD5A-B75C3181781D}" type="datetimeFigureOut">
              <a:rPr lang="ru-RU" smtClean="0"/>
              <a:t>03.08.2021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8B8B6-7CC5-4C19-A0B8-B2333CC782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7FCD5-8EE0-4DAE-BD5A-B75C3181781D}" type="datetimeFigureOut">
              <a:rPr lang="ru-RU" smtClean="0"/>
              <a:t>03.08.2021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8B8B6-7CC5-4C19-A0B8-B2333CC7824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BF7FCD5-8EE0-4DAE-BD5A-B75C3181781D}" type="datetimeFigureOut">
              <a:rPr lang="ru-RU" smtClean="0"/>
              <a:t>03.08.2021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438B8B6-7CC5-4C19-A0B8-B2333CC7824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://fgosreestr.ru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consultantplus://offline/ref=6BFC04A1E2E196D6A34B57E18878FC075AB19208896811B525532BEEA7E2036B4749805438A8033EA1o3B" TargetMode="External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emf"/><Relationship Id="rId4" Type="http://schemas.openxmlformats.org/officeDocument/2006/relationships/image" Target="../media/image4.png"/><Relationship Id="rId9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7984" y="5157192"/>
            <a:ext cx="4104457" cy="936104"/>
          </a:xfrm>
        </p:spPr>
        <p:txBody>
          <a:bodyPr>
            <a:normAutofit fontScale="92500"/>
          </a:bodyPr>
          <a:lstStyle/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Селезень Екатерина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Сергеевна,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заведующая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37 компенсирующего вида»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482012"/>
            <a:ext cx="3571518" cy="30352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1" y="260648"/>
            <a:ext cx="8788915" cy="61555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17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</a:t>
            </a:r>
            <a:br>
              <a:rPr lang="ru-RU" sz="17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«Детский сад №37 компенсирующего </a:t>
            </a:r>
            <a:r>
              <a:rPr lang="ru-RU" sz="17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вида»</a:t>
            </a:r>
            <a:endParaRPr lang="ru-RU" sz="17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995936" y="3284984"/>
            <a:ext cx="5302567" cy="1287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«Актуальные вопросы в работе</a:t>
            </a:r>
            <a:b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 с ограниченными возможностями здоровья»</a:t>
            </a:r>
            <a:endParaRPr lang="ru-RU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24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813422" y="3216314"/>
            <a:ext cx="2880320" cy="565103"/>
          </a:xfrm>
        </p:spPr>
        <p:txBody>
          <a:bodyPr>
            <a:normAutofit/>
          </a:bodyPr>
          <a:lstStyle/>
          <a:p>
            <a:pPr marL="45720" indent="0" algn="r">
              <a:buNone/>
            </a:pP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Прибор «Графика»</a:t>
            </a:r>
          </a:p>
        </p:txBody>
      </p:sp>
      <p:pic>
        <p:nvPicPr>
          <p:cNvPr id="5" name="Picture 4" descr="SAM_138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3645024"/>
            <a:ext cx="4337766" cy="2739642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476672"/>
            <a:ext cx="4438273" cy="288365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5536" y="3327039"/>
            <a:ext cx="26976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000" b="1" dirty="0">
                <a:solidFill>
                  <a:srgbClr val="B4DCF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Прибор «Светлячок»</a:t>
            </a:r>
          </a:p>
        </p:txBody>
      </p:sp>
    </p:spTree>
    <p:extLst>
      <p:ext uri="{BB962C8B-B14F-4D97-AF65-F5344CB8AC3E}">
        <p14:creationId xmlns:p14="http://schemas.microsoft.com/office/powerpoint/2010/main" val="59647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172496" y="2996952"/>
            <a:ext cx="4645024" cy="516396"/>
          </a:xfrm>
        </p:spPr>
        <p:txBody>
          <a:bodyPr>
            <a:normAutofit/>
          </a:bodyPr>
          <a:lstStyle/>
          <a:p>
            <a:pPr marL="45720" indent="0" algn="r">
              <a:buNone/>
            </a:pP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Прибор 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Ориентир  «Городок»</a:t>
            </a:r>
            <a:endParaRPr lang="ru-RU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6" descr="SAM_137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3429000"/>
            <a:ext cx="4752528" cy="3010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03" y="444392"/>
            <a:ext cx="4204649" cy="256530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8903" y="3055095"/>
            <a:ext cx="21852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Ящик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ощущений</a:t>
            </a:r>
          </a:p>
        </p:txBody>
      </p:sp>
    </p:spTree>
    <p:extLst>
      <p:ext uri="{BB962C8B-B14F-4D97-AF65-F5344CB8AC3E}">
        <p14:creationId xmlns:p14="http://schemas.microsoft.com/office/powerpoint/2010/main" val="250338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6592" y="356567"/>
            <a:ext cx="7776864" cy="936104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ru-RU" sz="2000" dirty="0">
                <a:solidFill>
                  <a:srgbClr val="073E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Пособия по развитию компенсаторных способов восприятия окружающего мира</a:t>
            </a:r>
            <a:r>
              <a:rPr lang="ru-RU" sz="2000" dirty="0" smtClean="0">
                <a:solidFill>
                  <a:srgbClr val="073E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</a:t>
            </a:r>
            <a:r>
              <a:rPr lang="ru-RU" sz="2000" dirty="0">
                <a:solidFill>
                  <a:srgbClr val="073E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Тактильные таблички», «Тактильные шары»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Вика\Desktop\курсы\IMGP369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3659491" cy="3622463"/>
          </a:xfrm>
          <a:prstGeom prst="rect">
            <a:avLst/>
          </a:prstGeom>
          <a:noFill/>
        </p:spPr>
      </p:pic>
      <p:pic>
        <p:nvPicPr>
          <p:cNvPr id="6" name="Picture 3" descr="C:\Users\Вика\Desktop\курсы\IMGP371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2780928"/>
            <a:ext cx="4103439" cy="36224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423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237320" y="322080"/>
            <a:ext cx="6957392" cy="753264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Книги, пособия с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рельефным и тактильным изображением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188" y="1082490"/>
            <a:ext cx="3744913" cy="210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2653" y="1844824"/>
            <a:ext cx="4031353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762" y="3479556"/>
            <a:ext cx="3917339" cy="2952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956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дминистратор\Desktop\августовское совещание\мое\IMG_329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563" y="188640"/>
            <a:ext cx="39364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Администратор\Desktop\августовское совещание\мое\IMG_3297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26499" y="3645024"/>
            <a:ext cx="4137989" cy="301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Администратор\Desktop\августовское совещание\мое\IMG_329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61" y="3212976"/>
            <a:ext cx="4499992" cy="337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70" b="8329"/>
          <a:stretch/>
        </p:blipFill>
        <p:spPr bwMode="auto">
          <a:xfrm>
            <a:off x="5038509" y="197764"/>
            <a:ext cx="3925979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787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27584" y="382543"/>
            <a:ext cx="7776864" cy="1440160"/>
          </a:xfrm>
        </p:spPr>
        <p:txBody>
          <a:bodyPr>
            <a:noAutofit/>
          </a:bodyPr>
          <a:lstStyle/>
          <a:p>
            <a:pPr marL="45720" indent="0" algn="just">
              <a:buNone/>
            </a:pPr>
            <a:r>
              <a:rPr lang="ru-RU" sz="2000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с нарушением зрения имеется острая потребность в комплексном медицинском воздействии, т.к. глазные заболевания сопровождаются общим ослаблением состояния здоровья детей.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040" y="1638037"/>
            <a:ext cx="3825867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87616" y="1638037"/>
            <a:ext cx="31057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охраны зрения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20553" y="5980692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Осветитель – таблица для определения остроты зрения (аппарат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Ротта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2038147"/>
            <a:ext cx="4077345" cy="3727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253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379253"/>
            <a:ext cx="4824536" cy="648072"/>
          </a:xfrm>
        </p:spPr>
        <p:txBody>
          <a:bodyPr>
            <a:normAutofit/>
          </a:bodyPr>
          <a:lstStyle/>
          <a:p>
            <a:pPr marL="0" lvl="0" indent="0" algn="ctr" eaLnBrk="0" hangingPunct="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Прибор «Световое перо»</a:t>
            </a:r>
            <a:br>
              <a:rPr lang="ru-RU" sz="1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Повышает остроту зрения и вырабатывает бинокулярное зрение.</a:t>
            </a:r>
          </a:p>
          <a:p>
            <a:pPr marL="45720" indent="0">
              <a:buNone/>
            </a:pPr>
            <a:endParaRPr lang="ru-RU" sz="1200" dirty="0"/>
          </a:p>
        </p:txBody>
      </p:sp>
      <p:pic>
        <p:nvPicPr>
          <p:cNvPr id="4" name="Picture 6" descr="SAM_133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4248472" cy="2941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1026" y="3284984"/>
            <a:ext cx="3999529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4736555" y="5830429"/>
            <a:ext cx="4248472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Georgia" pitchFamily="18" charset="0"/>
              <a:buNone/>
            </a:pPr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Прибор «</a:t>
            </a:r>
            <a:r>
              <a:rPr lang="ru-RU" sz="1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Макулостимулятор</a:t>
            </a:r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marL="0" indent="0" algn="ctr" ea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Georgia" pitchFamily="18" charset="0"/>
              <a:buNone/>
            </a:pPr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остроты зрения, стимуляция сетчатки. </a:t>
            </a:r>
          </a:p>
          <a:p>
            <a:pPr marL="45720" indent="0">
              <a:buFont typeface="Georgia" pitchFamily="18" charset="0"/>
              <a:buNone/>
            </a:pPr>
            <a:endParaRPr lang="ru-RU" sz="12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94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015" y="225877"/>
            <a:ext cx="3888432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SAM_133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439" y="1052735"/>
            <a:ext cx="4153585" cy="2540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283968" y="594928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hangingPunct="0"/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Прибор «</a:t>
            </a:r>
            <a:r>
              <a:rPr lang="ru-RU" sz="1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Бивизиотренер</a:t>
            </a:r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br>
              <a:rPr lang="ru-RU" sz="1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Выработка бинокулярного зрения.</a:t>
            </a:r>
          </a:p>
        </p:txBody>
      </p:sp>
      <p:pic>
        <p:nvPicPr>
          <p:cNvPr id="7" name="Picture 5" descr="SAM_133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9588" y="2636912"/>
            <a:ext cx="4669121" cy="311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557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332656"/>
            <a:ext cx="8208912" cy="50405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коррекции зрения оснащён оборудованием:</a:t>
            </a:r>
          </a:p>
        </p:txBody>
      </p:sp>
      <p:pic>
        <p:nvPicPr>
          <p:cNvPr id="4" name="Picture 5" descr="SAM_134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2132856"/>
            <a:ext cx="2925762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SAM_134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1" y="1052736"/>
            <a:ext cx="4968552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755576" y="6165304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/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Видеокомпьютерный комплекс  БОС (биологическая обратная связь).</a:t>
            </a:r>
          </a:p>
        </p:txBody>
      </p:sp>
    </p:spTree>
    <p:extLst>
      <p:ext uri="{BB962C8B-B14F-4D97-AF65-F5344CB8AC3E}">
        <p14:creationId xmlns:p14="http://schemas.microsoft.com/office/powerpoint/2010/main" val="66091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188640"/>
            <a:ext cx="8208912" cy="432048"/>
          </a:xfrm>
        </p:spPr>
        <p:txBody>
          <a:bodyPr>
            <a:normAutofit fontScale="85000" lnSpcReduction="10000"/>
          </a:bodyPr>
          <a:lstStyle/>
          <a:p>
            <a:pPr marL="45720" indent="0" algn="ctr">
              <a:buNone/>
            </a:pPr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офтальмологических условий в 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здании МБДОУ «Детский сад №37».</a:t>
            </a:r>
            <a:endParaRPr lang="ru-RU" sz="20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Вика\Desktop\курсы\IMGP371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552" y="702952"/>
            <a:ext cx="3822700" cy="2867025"/>
          </a:xfrm>
          <a:prstGeom prst="rect">
            <a:avLst/>
          </a:prstGeom>
          <a:noFill/>
        </p:spPr>
      </p:pic>
      <p:pic>
        <p:nvPicPr>
          <p:cNvPr id="5" name="Picture 3" descr="C:\Users\Вика\Desktop\курсы\IMGP371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0852" y="731966"/>
            <a:ext cx="3822700" cy="2867025"/>
          </a:xfrm>
          <a:prstGeom prst="rect">
            <a:avLst/>
          </a:prstGeom>
          <a:noFill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550" y="4005067"/>
            <a:ext cx="3060501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8129" y="4077072"/>
            <a:ext cx="3373437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2313" y="2557463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712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5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619672" y="731520"/>
            <a:ext cx="6984776" cy="2193424"/>
          </a:xfrm>
        </p:spPr>
        <p:txBody>
          <a:bodyPr>
            <a:normAutofit/>
          </a:bodyPr>
          <a:lstStyle/>
          <a:p>
            <a:pPr marL="45720" indent="0" algn="r">
              <a:buNone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«Для того, чтобы было легко жить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каждым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человеком, думай о том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тебя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соединяет,</a:t>
            </a:r>
            <a:b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о том,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тебя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разъединяет с ним»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r">
              <a:buNone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                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Л.Н. Толстой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8000" contras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2924944"/>
            <a:ext cx="2880320" cy="3024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371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6900" y="279139"/>
            <a:ext cx="6512511" cy="845605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Примерные адаптированные основные образовательные программы дошкольного образования</a:t>
            </a:r>
            <a:br>
              <a:rPr lang="ru-RU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99592" y="1484784"/>
            <a:ext cx="7704856" cy="4392488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Разработаны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размещены в реестре 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основных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программ примерные адаптированные основные образовательные программы дошкольного образования для 7 категорий воспитанников с ограниченными возможностями здоровья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" indent="0" algn="r">
              <a:buNone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ресурс: 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http://fgosreestr.ru/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4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раннего и дошкольного возраста с тяжёлыми нарушениями 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речи;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нарушениями опорно-двигательного 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аппарата;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умственной отсталостью (интеллектуальными нарушениями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задержкой психического 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развития;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слепых;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слабовидящих 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детей;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амблиопией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косоглазием</a:t>
            </a:r>
            <a:r>
              <a:rPr lang="ru-RU" sz="1400" dirty="0"/>
              <a:t>.</a:t>
            </a:r>
            <a:endParaRPr lang="en-US" sz="14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None/>
            </a:pPr>
            <a:endParaRPr lang="ru-RU" sz="1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3573016"/>
            <a:ext cx="2947392" cy="294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986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3260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3260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3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3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3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3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3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3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3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55776" y="908720"/>
            <a:ext cx="6192688" cy="3297520"/>
          </a:xfrm>
        </p:spPr>
        <p:txBody>
          <a:bodyPr>
            <a:noAutofit/>
          </a:bodyPr>
          <a:lstStyle/>
          <a:p>
            <a:pPr marL="45720" indent="0" algn="r">
              <a:buNone/>
            </a:pPr>
            <a:r>
              <a:rPr lang="ru-RU" sz="18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исключили эту часть людей из общества,</a:t>
            </a:r>
          </a:p>
          <a:p>
            <a:pPr marL="45720" indent="0" algn="r">
              <a:buNone/>
            </a:pPr>
            <a:r>
              <a:rPr lang="ru-RU" sz="1800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надо вернуть их назад, в общество, потому</a:t>
            </a:r>
          </a:p>
          <a:p>
            <a:pPr marL="45720" indent="0" algn="r">
              <a:buNone/>
            </a:pPr>
            <a:r>
              <a:rPr lang="ru-RU" sz="1800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18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могут нас чему-то научить»</a:t>
            </a:r>
          </a:p>
          <a:p>
            <a:pPr marL="45720" indent="0" algn="r">
              <a:buNone/>
            </a:pPr>
            <a:r>
              <a:rPr lang="ru-RU" sz="18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Жан </a:t>
            </a:r>
            <a:r>
              <a:rPr lang="ru-RU" sz="1800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Ванье</a:t>
            </a:r>
            <a:r>
              <a:rPr lang="ru-RU" sz="18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«Из глубины»</a:t>
            </a:r>
          </a:p>
          <a:p>
            <a:pPr marL="45720" indent="0" algn="just">
              <a:buNone/>
            </a:pPr>
            <a:endParaRPr lang="ru-RU" sz="1800" i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743" y="2739242"/>
            <a:ext cx="3015193" cy="295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956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15616" y="692696"/>
            <a:ext cx="7389440" cy="3474720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50000"/>
              </a:lnSpc>
              <a:buNone/>
            </a:pPr>
            <a:r>
              <a:rPr lang="ru-RU" altLang="ru-RU" sz="160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 ОВЗ</a:t>
            </a:r>
            <a:r>
              <a:rPr lang="ru-RU" alt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</a:t>
            </a:r>
            <a:r>
              <a:rPr lang="ru-RU" alt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это дети с ограниченными </a:t>
            </a:r>
            <a:r>
              <a:rPr lang="ru-RU" alt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возможностями здоровья </a:t>
            </a:r>
          </a:p>
          <a:p>
            <a:pPr marL="45720" indent="0" algn="ctr">
              <a:lnSpc>
                <a:spcPct val="150000"/>
              </a:lnSpc>
              <a:buNone/>
            </a:pPr>
            <a:r>
              <a:rPr lang="ru-RU" altLang="ru-RU" sz="16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</a:t>
            </a:r>
            <a:r>
              <a:rPr lang="ru-RU" altLang="ru-RU" sz="1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состояние здоровья которых препятствует освоению образовательных программ вне  специальных условий обучения и воспитания, то есть это дети-инвалиды  либо </a:t>
            </a:r>
            <a:r>
              <a:rPr lang="ru-RU" alt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</a:t>
            </a:r>
            <a:r>
              <a:rPr lang="ru-RU" altLang="ru-RU" sz="1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в возрасте до 18 лет, </a:t>
            </a:r>
            <a:r>
              <a:rPr lang="ru-RU" alt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ru-RU" altLang="ru-RU" sz="1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признанные в </a:t>
            </a:r>
            <a:r>
              <a:rPr lang="ru-RU" alt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установленном порядке </a:t>
            </a:r>
            <a:r>
              <a:rPr lang="ru-RU" altLang="ru-RU" sz="1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детьми-инвалидами, </a:t>
            </a:r>
            <a:r>
              <a:rPr lang="ru-RU" alt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</a:t>
            </a:r>
            <a:r>
              <a:rPr lang="ru-RU" altLang="ru-RU" sz="1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имеющие временные </a:t>
            </a:r>
            <a:r>
              <a:rPr lang="ru-RU" alt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altLang="ru-RU" sz="1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постоянные отклонения </a:t>
            </a:r>
            <a:r>
              <a:rPr lang="ru-RU" alt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</a:t>
            </a:r>
            <a:r>
              <a:rPr lang="ru-RU" altLang="ru-RU" sz="1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физическом и (или) </a:t>
            </a:r>
            <a:r>
              <a:rPr lang="ru-RU" alt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психическом </a:t>
            </a:r>
            <a:r>
              <a:rPr lang="ru-RU" altLang="ru-RU" sz="1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развитии и </a:t>
            </a:r>
            <a:r>
              <a:rPr lang="ru-RU" alt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нуждающиеся </a:t>
            </a:r>
            <a:r>
              <a:rPr lang="ru-RU" altLang="ru-RU" sz="1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 создании </a:t>
            </a:r>
            <a:r>
              <a:rPr lang="ru-RU" alt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специальных </a:t>
            </a:r>
            <a:r>
              <a:rPr lang="ru-RU" altLang="ru-RU" sz="1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</a:t>
            </a:r>
            <a:r>
              <a:rPr lang="ru-RU" alt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</a:t>
            </a:r>
            <a:r>
              <a:rPr lang="ru-RU" altLang="ru-RU" sz="1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 воспитания.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4005064"/>
            <a:ext cx="7805192" cy="2379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634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331640" y="2927182"/>
            <a:ext cx="1556451" cy="360040"/>
          </a:xfrm>
        </p:spPr>
        <p:txBody>
          <a:bodyPr/>
          <a:lstStyle/>
          <a:p>
            <a:pPr marL="0" indent="0">
              <a:buNone/>
            </a:pPr>
            <a:r>
              <a:rPr lang="ru-RU" sz="1400" b="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Кнопка вызова </a:t>
            </a:r>
            <a:endParaRPr lang="ru-RU" sz="1400" b="0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2843703" y="289444"/>
            <a:ext cx="5761037" cy="706905"/>
          </a:xfrm>
        </p:spPr>
        <p:txBody>
          <a:bodyPr>
            <a:normAutofit fontScale="25000" lnSpcReduction="20000"/>
          </a:bodyPr>
          <a:lstStyle/>
          <a:p>
            <a:pPr indent="0" algn="r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ru-RU" sz="8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</a:t>
            </a:r>
            <a:r>
              <a:rPr lang="ru-RU" sz="8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3"/>
              </a:rPr>
              <a:t>приказе </a:t>
            </a:r>
            <a:r>
              <a:rPr lang="ru-RU" sz="8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3"/>
              </a:rPr>
              <a:t>№1309</a:t>
            </a:r>
            <a:r>
              <a:rPr lang="ru-RU" sz="8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8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перечислены требования к условиям доступности объектов и </a:t>
            </a:r>
            <a:r>
              <a:rPr lang="ru-RU" sz="8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услуг:</a:t>
            </a:r>
            <a:endParaRPr lang="ru-RU" sz="80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342900" algn="just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</a:pPr>
            <a:endParaRPr lang="ru-RU" sz="56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ru-RU" sz="5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      </a:t>
            </a:r>
            <a:endParaRPr lang="ru-RU" sz="56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342900" algn="just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</a:pPr>
            <a:endParaRPr lang="ru-RU" sz="56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342900" algn="just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</a:pPr>
            <a:endParaRPr lang="ru-RU" sz="56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342900" algn="just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</a:pPr>
            <a:endParaRPr lang="ru-RU" sz="56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342900" algn="just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</a:pPr>
            <a:endParaRPr lang="ru-RU" sz="56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4" name="Picture 7" descr="C:\Users\1\Desktop\81227_html_m72b9a6c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40358"/>
            <a:ext cx="2232248" cy="185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853135" y="6007657"/>
            <a:ext cx="3240360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u="sng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«Детский сад №1 комбинированного вида»</a:t>
            </a:r>
            <a:endParaRPr lang="ru-RU" sz="1600" b="1" u="sng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5135" y="1131621"/>
            <a:ext cx="2953235" cy="1854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Администратор\Desktop\августовское совещание\от Смирновой\IMG_7454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2122" y="3170474"/>
            <a:ext cx="2966248" cy="197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Администратор\Desktop\августовское совещание\от Смирновой\IMG_7689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5232" y="1509370"/>
            <a:ext cx="2670595" cy="178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1676" y="4703751"/>
            <a:ext cx="2502024" cy="1888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168" y="3423785"/>
            <a:ext cx="2801853" cy="1717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Заголовок 4"/>
          <p:cNvSpPr txBox="1">
            <a:spLocks/>
          </p:cNvSpPr>
          <p:nvPr/>
        </p:nvSpPr>
        <p:spPr>
          <a:xfrm>
            <a:off x="6908279" y="5141087"/>
            <a:ext cx="1602604" cy="31973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ru-RU" sz="1400" b="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Бегущая строка</a:t>
            </a:r>
            <a:endParaRPr lang="ru-RU" sz="1400" b="0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Заголовок 4"/>
          <p:cNvSpPr txBox="1">
            <a:spLocks/>
          </p:cNvSpPr>
          <p:nvPr/>
        </p:nvSpPr>
        <p:spPr>
          <a:xfrm>
            <a:off x="395536" y="6165304"/>
            <a:ext cx="2349473" cy="36118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ru-RU" sz="1400" b="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Беспрепятственный доступ</a:t>
            </a:r>
            <a:endParaRPr lang="ru-RU" sz="1400" b="0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Заголовок 4"/>
          <p:cNvSpPr txBox="1">
            <a:spLocks/>
          </p:cNvSpPr>
          <p:nvPr/>
        </p:nvSpPr>
        <p:spPr>
          <a:xfrm>
            <a:off x="3779912" y="1165890"/>
            <a:ext cx="1602604" cy="31973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ru-RU" sz="1400" b="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Поручни</a:t>
            </a:r>
            <a:endParaRPr lang="ru-RU" sz="1400" b="0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18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67544" y="404664"/>
            <a:ext cx="3763421" cy="576064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Мнемосхема. Вывеска, выполненная рельефно-точечным шрифтом </a:t>
            </a:r>
            <a:r>
              <a:rPr lang="ru-RU" sz="1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Брайля </a:t>
            </a:r>
          </a:p>
        </p:txBody>
      </p:sp>
      <p:sp>
        <p:nvSpPr>
          <p:cNvPr id="10" name="Объект 4"/>
          <p:cNvSpPr txBox="1">
            <a:spLocks/>
          </p:cNvSpPr>
          <p:nvPr/>
        </p:nvSpPr>
        <p:spPr>
          <a:xfrm>
            <a:off x="5820505" y="188640"/>
            <a:ext cx="2846729" cy="321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Georgia" pitchFamily="18" charset="0"/>
              <a:buNone/>
            </a:pP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 с кнопкой вызова</a:t>
            </a:r>
            <a:endParaRPr lang="ru-RU" sz="14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12138" y="6165304"/>
            <a:ext cx="3441375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u="sng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«Детский сад №1 комбинированного вида»</a:t>
            </a:r>
            <a:endParaRPr lang="ru-RU" sz="1600" b="1" u="sng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Администратор\Desktop\августовское совещание\от Смирновой\IMG_751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76056" y="3715393"/>
            <a:ext cx="3203331" cy="232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0240" y="692696"/>
            <a:ext cx="3123203" cy="280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Администратор\Desktop\августовское совещание\от Смирновой\IMG_7504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08289" y="845870"/>
            <a:ext cx="1927422" cy="262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IMG_942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336" y="1389923"/>
            <a:ext cx="3109284" cy="207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573" y="3679737"/>
            <a:ext cx="3528392" cy="2905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711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188" y="3331267"/>
            <a:ext cx="3384376" cy="3455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3138" y="24382"/>
            <a:ext cx="3440058" cy="278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260647"/>
            <a:ext cx="33469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Мобильная туалетная система</a:t>
            </a:r>
            <a:endParaRPr lang="ru-RU" sz="14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567" y="764704"/>
            <a:ext cx="1904129" cy="34750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156273" y="2879475"/>
            <a:ext cx="31194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Подъёмная система для бассейна</a:t>
            </a:r>
            <a:endParaRPr lang="ru-RU" sz="14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Z:\Форум 6-7 октября\фото\DSCF835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3002" y="2807468"/>
            <a:ext cx="2520279" cy="2764901"/>
          </a:xfrm>
          <a:prstGeom prst="round2DiagRect">
            <a:avLst>
              <a:gd name="adj1" fmla="val 16667"/>
              <a:gd name="adj2" fmla="val 0"/>
            </a:avLst>
          </a:prstGeom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659101" y="5644376"/>
            <a:ext cx="32793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Прогулочная коляска </a:t>
            </a:r>
            <a:r>
              <a:rPr lang="ru-RU" sz="1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инвалидов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427933" y="5998584"/>
            <a:ext cx="3510527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u="sng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«Детский сад №50 комбинированного вида»</a:t>
            </a:r>
            <a:endParaRPr lang="ru-RU" sz="1600" b="1" u="sng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85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6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467544" y="646205"/>
            <a:ext cx="5120551" cy="288032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14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Специализированный </a:t>
            </a:r>
            <a:r>
              <a:rPr lang="ru-RU" sz="1400" b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стул для </a:t>
            </a:r>
            <a:r>
              <a:rPr lang="ru-RU" sz="1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кормления и занятий</a:t>
            </a:r>
          </a:p>
          <a:p>
            <a:pPr marL="45720" indent="0">
              <a:buNone/>
            </a:pPr>
            <a:endParaRPr lang="ru-RU" sz="14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 descr="C:\Users\ЗОВ\Desktop\фото ДЦП\IMG-20160825-WA0022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76056" y="908720"/>
            <a:ext cx="2681700" cy="36726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ЗОВ\Desktop\фото ДЦП\IMG-20160825-WA001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916832"/>
            <a:ext cx="2736304" cy="36484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427933" y="5998584"/>
            <a:ext cx="3510527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u="sng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«Детский сад №50 комбинированного вида»</a:t>
            </a:r>
            <a:endParaRPr lang="ru-RU" sz="1600" b="1" u="sng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11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693" y="2996952"/>
            <a:ext cx="2145110" cy="266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476672"/>
            <a:ext cx="3803145" cy="177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72839" y="476672"/>
            <a:ext cx="4608512" cy="2088232"/>
          </a:xfrm>
        </p:spPr>
        <p:txBody>
          <a:bodyPr anchor="ctr">
            <a:noAutofit/>
          </a:bodyPr>
          <a:lstStyle/>
          <a:p>
            <a:pPr marL="0" indent="0" algn="ctr">
              <a:lnSpc>
                <a:spcPct val="150000"/>
              </a:lnSpc>
              <a:buFont typeface="Arial" charset="0"/>
              <a:buNone/>
              <a:defRPr/>
            </a:pPr>
            <a:endParaRPr lang="ru-RU" sz="1600" b="1" i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Font typeface="Arial" charset="0"/>
              <a:buNone/>
              <a:defRPr/>
            </a:pPr>
            <a:r>
              <a:rPr lang="ru-RU" sz="1600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  <a:r>
              <a:rPr lang="ru-RU" sz="160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 с ОВЗ 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учреждении </a:t>
            </a:r>
          </a:p>
          <a:p>
            <a:pPr marL="0" indent="0" algn="just">
              <a:lnSpc>
                <a:spcPct val="150000"/>
              </a:lnSpc>
              <a:buFont typeface="Arial" charset="0"/>
              <a:buNone/>
              <a:defRPr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однородна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 неё входят дети </a:t>
            </a:r>
            <a:endParaRPr lang="ru-RU" sz="16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Font typeface="Arial" charset="0"/>
              <a:buNone/>
              <a:defRPr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разными нарушениями 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развития, </a:t>
            </a:r>
            <a:endParaRPr lang="ru-RU" sz="16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Font typeface="Arial" charset="0"/>
              <a:buNone/>
              <a:defRPr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выраженность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которых может 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 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различна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6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Font typeface="Arial" charset="0"/>
              <a:buNone/>
              <a:defRPr/>
            </a:pP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ru-RU" sz="16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43808" y="2708920"/>
            <a:ext cx="63001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*дети с нарушениями зрения (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амблиопия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косоглазие), слепые дети;</a:t>
            </a:r>
          </a:p>
          <a:p>
            <a:pPr>
              <a:lnSpc>
                <a:spcPct val="150000"/>
              </a:lnSpc>
              <a:defRPr/>
            </a:pP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 задержкой психического развития ;</a:t>
            </a:r>
          </a:p>
          <a:p>
            <a:pPr>
              <a:lnSpc>
                <a:spcPct val="150000"/>
              </a:lnSpc>
              <a:defRPr/>
            </a:pP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*дети с интеллектуальной недостаточностью.</a:t>
            </a:r>
          </a:p>
          <a:p>
            <a:pPr>
              <a:lnSpc>
                <a:spcPct val="150000"/>
              </a:lnSpc>
              <a:defRPr/>
            </a:pPr>
            <a:r>
              <a:rPr lang="ru-RU" sz="16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sz="16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разными нарушениями </a:t>
            </a:r>
            <a:r>
              <a:rPr lang="ru-RU" sz="16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развития:</a:t>
            </a:r>
          </a:p>
          <a:p>
            <a:pPr>
              <a:lnSpc>
                <a:spcPct val="150000"/>
              </a:lnSpc>
              <a:defRPr/>
            </a:pP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речи, опорно-двигательного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аппарата, с выраженными </a:t>
            </a:r>
          </a:p>
          <a:p>
            <a:pPr>
              <a:lnSpc>
                <a:spcPct val="150000"/>
              </a:lnSpc>
              <a:defRPr/>
            </a:pP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расстройствами  эмоционально-волевой сферы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комплексными нарушениями развития.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33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99592" y="559202"/>
            <a:ext cx="7272808" cy="1599215"/>
          </a:xfrm>
        </p:spPr>
        <p:txBody>
          <a:bodyPr/>
          <a:lstStyle/>
          <a:p>
            <a:pPr marL="45720" indent="0" algn="just">
              <a:buNone/>
            </a:pPr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Учитель-дефектолог, учитель-логопед, тифлопедагог, педагог-психолог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73E8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проводят </a:t>
            </a:r>
            <a:r>
              <a:rPr lang="ru-RU" sz="2000" dirty="0">
                <a:solidFill>
                  <a:srgbClr val="073E8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комплексное психолого-медико-педагогическое обследование детей,   специальные коррекционные (подгрупповые и индивидуальные) </a:t>
            </a:r>
            <a:r>
              <a:rPr lang="ru-RU" sz="2000" dirty="0" smtClean="0">
                <a:solidFill>
                  <a:srgbClr val="073E8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занятия.</a:t>
            </a:r>
            <a:endParaRPr lang="ru-RU" dirty="0"/>
          </a:p>
        </p:txBody>
      </p:sp>
      <p:pic>
        <p:nvPicPr>
          <p:cNvPr id="4" name="Picture 2" descr="C:\Users\Вика\Desktop\курсы\CAM0058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2255653"/>
            <a:ext cx="3240360" cy="3802641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2141" y="3861048"/>
            <a:ext cx="3384376" cy="219724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679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2136</TotalTime>
  <Words>327</Words>
  <Application>Microsoft Office PowerPoint</Application>
  <PresentationFormat>Экран (4:3)</PresentationFormat>
  <Paragraphs>73</Paragraphs>
  <Slides>21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Georgia</vt:lpstr>
      <vt:lpstr>Times New Roman</vt:lpstr>
      <vt:lpstr>Trebuchet MS</vt:lpstr>
      <vt:lpstr>Wingdings</vt:lpstr>
      <vt:lpstr>Воздушный поток</vt:lpstr>
      <vt:lpstr>Презентация PowerPoint</vt:lpstr>
      <vt:lpstr>Презентация PowerPoint</vt:lpstr>
      <vt:lpstr>Презентация PowerPoint</vt:lpstr>
      <vt:lpstr>Кнопка вызова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Примерные адаптированные основные образовательные программы дошкольного образования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</dc:creator>
  <cp:lastModifiedBy>Юлия Яковлева</cp:lastModifiedBy>
  <cp:revision>58</cp:revision>
  <dcterms:created xsi:type="dcterms:W3CDTF">2018-08-21T01:33:46Z</dcterms:created>
  <dcterms:modified xsi:type="dcterms:W3CDTF">2021-08-02T22:53:56Z</dcterms:modified>
</cp:coreProperties>
</file>