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255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8166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00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6864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166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5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6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5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4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9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5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3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7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-963" t="5131" r="962" b="6619"/>
          <a:stretch/>
        </p:blipFill>
        <p:spPr bwMode="auto">
          <a:xfrm>
            <a:off x="135081" y="561111"/>
            <a:ext cx="10235046" cy="5590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889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EAC89-2178-47BB-BECC-EED5B227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18" y="363682"/>
            <a:ext cx="9852458" cy="94412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Формы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A0BF8-451F-4A9F-B33B-1DFB9497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307805"/>
            <a:ext cx="9549413" cy="53694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•         социально-психологическое сопровождение – протекающий во времени процесс создания социально-психологических условий изменения;</a:t>
            </a:r>
          </a:p>
          <a:p>
            <a:r>
              <a:rPr lang="ru-RU" dirty="0" smtClean="0"/>
              <a:t>Методы </a:t>
            </a:r>
            <a:r>
              <a:rPr lang="ru-RU" dirty="0"/>
              <a:t>работы наставника с детьми, оказавшимися в трудной жизненной ситуации:</a:t>
            </a:r>
          </a:p>
          <a:p>
            <a:r>
              <a:rPr lang="ru-RU" dirty="0"/>
              <a:t>•         наблюдение;</a:t>
            </a:r>
          </a:p>
          <a:p>
            <a:r>
              <a:rPr lang="ru-RU" dirty="0"/>
              <a:t>•         курирование – способ сохранения и поддерживания контакта наставника и подростка, контроля ситуации со стороны наставника;</a:t>
            </a:r>
          </a:p>
          <a:p>
            <a:r>
              <a:rPr lang="ru-RU" dirty="0"/>
              <a:t>•         психолого-педагогическая поддержка – своевременное позитивное воздействие педагога (наставника) и родителей (взрослых) на     подростков с целью выработки у них адекватной самооценки, способности противостоять негативному влиянию окружающих, эмоциональному шантажу, рэкету и оказание психологической помощи в решении этих проблем;</a:t>
            </a:r>
          </a:p>
          <a:p>
            <a:r>
              <a:rPr lang="ru-RU" dirty="0"/>
              <a:t>•         социально-психологическая профилактика – это предупреждение возможных негативных последствий поведения, нежелательных для обучения и развития подростков;</a:t>
            </a:r>
          </a:p>
          <a:p>
            <a:r>
              <a:rPr lang="ru-RU" dirty="0" smtClean="0"/>
              <a:t>•</a:t>
            </a:r>
            <a:r>
              <a:rPr lang="ru-RU" dirty="0"/>
              <a:t>         консультирование – превентивная, упреждающая помощь, предотвращающая развитие нежелательных осложнений.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ТОП 5 ОШИБОК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13629" t="30785" r="16622" b="12776"/>
          <a:stretch/>
        </p:blipFill>
        <p:spPr bwMode="auto">
          <a:xfrm>
            <a:off x="1138582" y="1423556"/>
            <a:ext cx="9345845" cy="4618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99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4E76E-503C-421F-9529-D9B6EDAA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77" y="224009"/>
            <a:ext cx="6082007" cy="75491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Ожидаемый результат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E1865-5527-42B6-9DFB-E50F2FE8E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18" y="1084521"/>
            <a:ext cx="10834578" cy="514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sz="2000" dirty="0"/>
              <a:t>. Для подростков, находящихся в трудной жизненной ситуации или в конфликте с законом: </a:t>
            </a:r>
            <a:endParaRPr lang="ru-RU" sz="2000" dirty="0" smtClean="0"/>
          </a:p>
          <a:p>
            <a:r>
              <a:rPr lang="ru-RU" sz="2000" dirty="0" smtClean="0"/>
              <a:t>− </a:t>
            </a:r>
            <a:r>
              <a:rPr lang="ru-RU" sz="2000" dirty="0"/>
              <a:t>приобретение опыта общения и развития доверительных отношений; </a:t>
            </a:r>
            <a:endParaRPr lang="ru-RU" sz="2000" dirty="0" smtClean="0"/>
          </a:p>
          <a:p>
            <a:r>
              <a:rPr lang="ru-RU" sz="2000" dirty="0" smtClean="0"/>
              <a:t>− </a:t>
            </a:r>
            <a:r>
              <a:rPr lang="ru-RU" sz="2000" dirty="0"/>
              <a:t>приобретение навыков самостоятельной творческой деятельности; </a:t>
            </a:r>
            <a:endParaRPr lang="ru-RU" sz="2000" dirty="0" smtClean="0"/>
          </a:p>
          <a:p>
            <a:r>
              <a:rPr lang="ru-RU" sz="2000" dirty="0" smtClean="0"/>
              <a:t>− </a:t>
            </a:r>
            <a:r>
              <a:rPr lang="ru-RU" sz="2000" dirty="0"/>
              <a:t>развитие умений и навыков, формирование ценностей, необходимых для успешной социализации; </a:t>
            </a:r>
            <a:endParaRPr lang="ru-RU" sz="2000" dirty="0" smtClean="0"/>
          </a:p>
          <a:p>
            <a:r>
              <a:rPr lang="ru-RU" sz="2000" dirty="0" smtClean="0"/>
              <a:t>− </a:t>
            </a:r>
            <a:r>
              <a:rPr lang="ru-RU" sz="2000" dirty="0"/>
              <a:t>формирование мотивации и расширение возможностей реализации собственных творческих устремлений, демонстрации личностных достижений; </a:t>
            </a:r>
            <a:endParaRPr lang="ru-RU" sz="2000" dirty="0" smtClean="0"/>
          </a:p>
          <a:p>
            <a:r>
              <a:rPr lang="ru-RU" sz="2000" dirty="0" smtClean="0"/>
              <a:t>− </a:t>
            </a:r>
            <a:r>
              <a:rPr lang="ru-RU" sz="2000" dirty="0"/>
              <a:t>обретение уверенности в себе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− выработка устойчивых навыков </a:t>
            </a:r>
            <a:r>
              <a:rPr lang="ru-RU" sz="2000" dirty="0" err="1"/>
              <a:t>самоорганизованности</a:t>
            </a:r>
            <a:r>
              <a:rPr lang="ru-RU" sz="2000" dirty="0"/>
              <a:t>, полезной привычки использования свободного времени с целью самообразования и общения с интересными людьми; </a:t>
            </a:r>
            <a:endParaRPr lang="ru-RU" sz="2000" dirty="0" smtClean="0"/>
          </a:p>
          <a:p>
            <a:r>
              <a:rPr lang="ru-RU" sz="2000" dirty="0" smtClean="0"/>
              <a:t>− </a:t>
            </a:r>
            <a:r>
              <a:rPr lang="ru-RU" sz="2000" dirty="0"/>
              <a:t>умение выстраивать конструктивные отношения с наставником, социумом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412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71601"/>
            <a:ext cx="10586411" cy="4711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>
                <a:solidFill>
                  <a:srgbClr val="7030A0"/>
                </a:solidFill>
              </a:rPr>
              <a:t>Для наставников: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− </a:t>
            </a:r>
            <a:r>
              <a:rPr lang="ru-RU" dirty="0"/>
              <a:t>обретение уверенности в своих организаторских способностях; </a:t>
            </a:r>
            <a:endParaRPr lang="ru-RU" dirty="0" smtClean="0"/>
          </a:p>
          <a:p>
            <a:r>
              <a:rPr lang="ru-RU" dirty="0" smtClean="0"/>
              <a:t>− </a:t>
            </a:r>
            <a:r>
              <a:rPr lang="ru-RU" dirty="0"/>
              <a:t>реализация собственного лидерского потенциала в ситуации общения «равный-равный».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Для родителей: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- индивидуально-личностное </a:t>
            </a:r>
            <a:r>
              <a:rPr lang="ru-RU" dirty="0"/>
              <a:t>развитие </a:t>
            </a:r>
            <a:r>
              <a:rPr lang="ru-RU" dirty="0" smtClean="0"/>
              <a:t>ребенка и </a:t>
            </a:r>
            <a:r>
              <a:rPr lang="ru-RU" dirty="0"/>
              <a:t>их социальную адаптацию в </a:t>
            </a:r>
            <a:r>
              <a:rPr lang="ru-RU" dirty="0" smtClean="0"/>
              <a:t>обществе;</a:t>
            </a:r>
          </a:p>
          <a:p>
            <a:r>
              <a:rPr lang="ru-RU" dirty="0" smtClean="0"/>
              <a:t>- повышение </a:t>
            </a:r>
            <a:r>
              <a:rPr lang="ru-RU" dirty="0"/>
              <a:t>общей досуговой культуры детей и уменьшение факторов риска, приводящих к правонарушениям в подростковой среде.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3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3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7030A0"/>
                </a:solidFill>
              </a:rPr>
              <a:t>Наставничество – как способ    работы   </a:t>
            </a: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 </a:t>
            </a:r>
            <a:r>
              <a:rPr lang="ru-RU" sz="3100" dirty="0">
                <a:solidFill>
                  <a:srgbClr val="7030A0"/>
                </a:solidFill>
              </a:rPr>
              <a:t>с трудными подростками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9781" t="2309" r="14057" b="3027"/>
          <a:stretch/>
        </p:blipFill>
        <p:spPr bwMode="auto">
          <a:xfrm>
            <a:off x="966355" y="1671637"/>
            <a:ext cx="9673935" cy="4729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479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CED6E-EA42-4F7C-854D-5D6AA069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3291"/>
            <a:ext cx="8534400" cy="136120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Актуальность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695CE-4583-4FBB-855E-CB32BB588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2" y="1444336"/>
            <a:ext cx="10442864" cy="45304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300" dirty="0" smtClean="0">
                <a:cs typeface="FrankRuehl" panose="020E0503060101010101" pitchFamily="34" charset="-79"/>
              </a:rPr>
              <a:t>Наставничество </a:t>
            </a:r>
            <a:r>
              <a:rPr lang="ru-RU" sz="2300" dirty="0">
                <a:cs typeface="FrankRuehl" panose="020E0503060101010101" pitchFamily="34" charset="-79"/>
              </a:rPr>
              <a:t>- волонтерский вид деятельности социально активных людей готовых понять, принять и помочь тем, кто оказался в трудной жизненной ситуации или в конфликте с законом. Отсутствие условий для социализации детей и подростков, оказавшихся в трудной жизненной ситуации создает высокую степень угрозы приобщения их к криминогенной среде, употреблению алкоголя, ведет к асоциальному поведению.</a:t>
            </a:r>
          </a:p>
          <a:p>
            <a:pPr algn="just"/>
            <a:r>
              <a:rPr lang="ru-RU" sz="2300" dirty="0">
                <a:cs typeface="FrankRuehl" panose="020E0503060101010101" pitchFamily="34" charset="-79"/>
              </a:rPr>
              <a:t>В этой связи развитие волонтерской деятельности в учреждениях образования, организация наставничества с детьми и подростками, оказавшимися в трудной жизненной ситуации, представляется одним из наиболее эффективных средств формирования у них социального опыта, воспитания гуманности, морально-нравственных ценностей.</a:t>
            </a:r>
          </a:p>
          <a:p>
            <a:pPr algn="just"/>
            <a:r>
              <a:rPr lang="ru-RU" sz="2300" dirty="0">
                <a:cs typeface="FrankRuehl" panose="020E0503060101010101" pitchFamily="34" charset="-79"/>
              </a:rPr>
              <a:t>Формируя нравственный потенциал подростка, необходимо стремиться к тому, чтобы не только дать представление о высших человеческих ценностях, но и помочь осознать эти ценности и в собственной жизни, пробудить желание жить в соответствии с ними, формировать духовные потребности, обеспечивающие мотивацию деятельности и поступков.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35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3D851-923C-4B9A-A230-383B58FD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21" y="310187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7713F-C2A6-4770-96C9-3F78B05A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20" y="1600201"/>
            <a:ext cx="10454843" cy="3916604"/>
          </a:xfrm>
        </p:spPr>
        <p:txBody>
          <a:bodyPr>
            <a:normAutofit/>
          </a:bodyPr>
          <a:lstStyle/>
          <a:p>
            <a:r>
              <a:rPr lang="ru-RU" dirty="0"/>
              <a:t>создание условий для осуществления профилактики развития девиантного поведения в среде несовершеннолетних, находящихся в трудной жизненной ситуации или в конфликте с законом, посредством внедрения института наставничества.</a:t>
            </a:r>
          </a:p>
          <a:p>
            <a:r>
              <a:rPr lang="ru-RU" dirty="0"/>
              <a:t>Специалистам, работающим в этой области необходимо выстроить систему помощи детям, нуждающимся в поддержке, со стороны специально обученных, значимых для них взрослых, путем формирования пар «ребенок – наставник». Сформированные пары, в дальнейшем, совместно участвуют в мероприятиях, целью которых является стабилизация </a:t>
            </a:r>
            <a:r>
              <a:rPr lang="ru-RU" dirty="0" smtClean="0"/>
              <a:t>эмоционально психологического </a:t>
            </a:r>
            <a:r>
              <a:rPr lang="ru-RU" dirty="0"/>
              <a:t>состояния ребенка, его адаптация в обществе и реализация личностного потенциала, что способствует снижению численности несовершеннолетних, состоящих на различных видах профилактического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41182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0FE0-0128-4F0A-976D-0A22E46F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318" y="529937"/>
            <a:ext cx="7296294" cy="5922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56E68-C952-49FC-B452-A25C5F8A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4" y="1122219"/>
            <a:ext cx="10962411" cy="4790208"/>
          </a:xfrm>
        </p:spPr>
        <p:txBody>
          <a:bodyPr>
            <a:normAutofit/>
          </a:bodyPr>
          <a:lstStyle/>
          <a:p>
            <a:r>
              <a:rPr lang="ru-RU" dirty="0"/>
              <a:t> - Способствовать своевременному выявлению несовершеннолетних, находящихся в трудной жизненной ситуации. </a:t>
            </a:r>
          </a:p>
          <a:p>
            <a:r>
              <a:rPr lang="ru-RU" dirty="0"/>
              <a:t>− Содействовать организации взаимодействия образовательных организаций разных видов и типов в осуществлении индивидуальной профилактической работы в отношении несовершеннолетних, находящихся в зоне риска развития девиантного поведения. </a:t>
            </a:r>
          </a:p>
          <a:p>
            <a:r>
              <a:rPr lang="ru-RU" dirty="0"/>
              <a:t>− Организовать индивидуальное сопровождение несовершеннолетних, находящихся в трудной жизненной ситуации или в конфликте с законом, силами наставников-волонтёров.</a:t>
            </a:r>
          </a:p>
          <a:p>
            <a:r>
              <a:rPr lang="ru-RU" dirty="0"/>
              <a:t> − Способствовать развитию института наставничества как эффективной технологии профилактики правонарушений несовершеннолетних. </a:t>
            </a:r>
          </a:p>
        </p:txBody>
      </p:sp>
    </p:spTree>
    <p:extLst>
      <p:ext uri="{BB962C8B-B14F-4D97-AF65-F5344CB8AC3E}">
        <p14:creationId xmlns:p14="http://schemas.microsoft.com/office/powerpoint/2010/main" val="241584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569F9-33A8-47CD-B64A-0F1B2C59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238991"/>
            <a:ext cx="6974176" cy="4883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Принципы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наставничества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80BEF-0E48-4708-9E0D-8DE6C652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87" y="1061806"/>
            <a:ext cx="10975458" cy="5326912"/>
          </a:xfrm>
        </p:spPr>
        <p:txBody>
          <a:bodyPr>
            <a:noAutofit/>
          </a:bodyPr>
          <a:lstStyle/>
          <a:p>
            <a:r>
              <a:rPr lang="ru-RU" sz="1600" dirty="0"/>
              <a:t>личностный поход к подростку, реализуемый в формуле: любить, понимать, принимать, сострадать, помогать;</a:t>
            </a:r>
          </a:p>
          <a:p>
            <a:r>
              <a:rPr lang="ru-RU" sz="1600" dirty="0"/>
              <a:t> • системность - необходимость всестороннего анализа проблемы социальной дезадаптации подростка группы риска и применения системы мероприятий, адекватных выявленной проблематике;</a:t>
            </a:r>
          </a:p>
          <a:p>
            <a:r>
              <a:rPr lang="ru-RU" sz="1600" dirty="0"/>
              <a:t> • оптимистическая гипотеза - вера в подростка, опора на положительное в нем, формирование деятельностного подхода «сделай себя личностью сам»;</a:t>
            </a:r>
          </a:p>
          <a:p>
            <a:r>
              <a:rPr lang="ru-RU" sz="1600" dirty="0"/>
              <a:t> • объективность подхода к подростку - знание многообразных аспектов жизнедеятельности школьного коллектива и каждой личности, выработка непредвзятых рекомендаций, учет возрастных особенностей личности (индивидуальных черт, склонностей, нравственной позиции);</a:t>
            </a:r>
          </a:p>
          <a:p>
            <a:r>
              <a:rPr lang="ru-RU" sz="1600" dirty="0"/>
              <a:t> • коммуникативность - способность к быстрому и оперативному общению, налаживанию связей и координации со всеми субъектами профилактики (межведомственное взаимодействие) для быстрого нахождения средств психологической, социально-педагогической и других видов помощи ребенку;</a:t>
            </a:r>
          </a:p>
          <a:p>
            <a:r>
              <a:rPr lang="ru-RU" sz="1600" dirty="0"/>
              <a:t> • неразглашение информации о ребенке и его семье;</a:t>
            </a:r>
          </a:p>
          <a:p>
            <a:r>
              <a:rPr lang="ru-RU" sz="1600" dirty="0"/>
              <a:t> • уважение достоинства и культуры всех народов; </a:t>
            </a:r>
          </a:p>
          <a:p>
            <a:r>
              <a:rPr lang="ru-RU" sz="1600" dirty="0"/>
              <a:t>• превращение наставничества в элемент личного совершенствования, приобретения новых знаний и навыков, выявления способностей, стимулируя для этого инициативу и творчество людей, давая каждому возможность быть созидателем, а не пользователем;</a:t>
            </a:r>
          </a:p>
          <a:p>
            <a:r>
              <a:rPr lang="ru-RU" sz="1600" dirty="0"/>
              <a:t> • стимулирование чувства ответственности»</a:t>
            </a:r>
          </a:p>
        </p:txBody>
      </p:sp>
    </p:spTree>
    <p:extLst>
      <p:ext uri="{BB962C8B-B14F-4D97-AF65-F5344CB8AC3E}">
        <p14:creationId xmlns:p14="http://schemas.microsoft.com/office/powerpoint/2010/main" val="270896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03627-3EFA-4935-B54F-D1333783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9" y="353291"/>
            <a:ext cx="10113531" cy="9559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Этапы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реализации</a:t>
            </a:r>
            <a:r>
              <a:rPr lang="ru-RU" dirty="0"/>
              <a:t> </a:t>
            </a:r>
            <a:r>
              <a:rPr lang="ru-RU" dirty="0" smtClean="0">
                <a:solidFill>
                  <a:srgbClr val="7030A0"/>
                </a:solidFill>
              </a:rPr>
              <a:t>наставничества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8C3B1-70EA-44D6-9896-9A2EA50D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47" y="1766454"/>
            <a:ext cx="10776961" cy="44784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1 этап: Подготовительный</a:t>
            </a:r>
            <a:r>
              <a:rPr lang="ru-RU" dirty="0"/>
              <a:t>: выявление проблем подростков, находящихся в трудной жизненной ситуации или в конфликте с законом, определение сферы интересов подростков-подопечных, выявление потребности подопечных в наставниках </a:t>
            </a:r>
          </a:p>
          <a:p>
            <a:r>
              <a:rPr lang="ru-RU" dirty="0">
                <a:solidFill>
                  <a:srgbClr val="7030A0"/>
                </a:solidFill>
              </a:rPr>
              <a:t>2 этап: Деятельностный</a:t>
            </a:r>
            <a:r>
              <a:rPr lang="ru-RU" dirty="0"/>
              <a:t>: организация сопровождения подростка подопечного наставником по индивидуальному плану в процессе вовлечения его в работу творческого объединения и в участие в массовых мероприятиях разного уровня</a:t>
            </a:r>
          </a:p>
          <a:p>
            <a:r>
              <a:rPr lang="ru-RU" dirty="0">
                <a:solidFill>
                  <a:srgbClr val="7030A0"/>
                </a:solidFill>
              </a:rPr>
              <a:t>3 этап: Рефлексивный</a:t>
            </a:r>
            <a:r>
              <a:rPr lang="ru-RU" dirty="0"/>
              <a:t>: оценка хода реализации проекта, анализ результатов На этапах не устанавливаются определённые временные рамки, т.к. в каждом отдельном случае они определяются индивидуальными особенностями и потребностями подопечного </a:t>
            </a:r>
          </a:p>
        </p:txBody>
      </p:sp>
    </p:spTree>
    <p:extLst>
      <p:ext uri="{BB962C8B-B14F-4D97-AF65-F5344CB8AC3E}">
        <p14:creationId xmlns:p14="http://schemas.microsoft.com/office/powerpoint/2010/main" val="99122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38F7B-E2C3-4AC4-BEBD-CEED815A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6" y="123151"/>
            <a:ext cx="9914515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Шаги сотрудничества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1A69A-5378-4996-AEF2-07BE5E72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71600"/>
            <a:ext cx="10900064" cy="5486400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/>
              <a:t>1. Наставник проясняет подростку личное восприятие своей жизненной ситуации: что ему нравится в своей жизни, что не нравиться, чтобы он хотел изменить;</a:t>
            </a:r>
          </a:p>
          <a:p>
            <a:r>
              <a:rPr lang="ru-RU" sz="1900" dirty="0"/>
              <a:t>2. Наставник интересуется планами подростка на будущее: кем бы хотел стать, какие у него мечты, каким он представляет себя через 5-10 лет;</a:t>
            </a:r>
          </a:p>
          <a:p>
            <a:r>
              <a:rPr lang="ru-RU" sz="1900" dirty="0"/>
              <a:t>3. Наставник предлагает свою помощь в достижении желаний подростка. Картина мира у подростка группы риска часто противоречива, необходимо указывать на эти противоречия. Наставник ориентируется на близкие цели подростка.</a:t>
            </a:r>
          </a:p>
          <a:p>
            <a:r>
              <a:rPr lang="ru-RU" sz="1900" dirty="0"/>
              <a:t>4. Наставнику иногда приходиться самому предлагать различные варианты ближайшего будущего, основываясь на интересах подростка.</a:t>
            </a:r>
          </a:p>
          <a:p>
            <a:r>
              <a:rPr lang="ru-RU" sz="1900" dirty="0"/>
              <a:t>5. Наставник сам может устраивать мероприятия: организует походы в кино, в музей, театры, цирк, поход в лес и т.д. Такие мероприятия укрепят взаимоотношения, расширят кругозор подростка.</a:t>
            </a:r>
          </a:p>
          <a:p>
            <a:r>
              <a:rPr lang="ru-RU" sz="1900" dirty="0"/>
              <a:t>6. При появлении у подростка готовности пойти в кружок, секцию, клуб наставник помогает ему в реализации этого желания, общается с руководителем, помогает в адаптации.</a:t>
            </a:r>
          </a:p>
          <a:p>
            <a:r>
              <a:rPr lang="ru-RU" sz="1900" dirty="0"/>
              <a:t>7. Наставник может выступать посредником между подростком и обществом.</a:t>
            </a:r>
          </a:p>
          <a:p>
            <a:r>
              <a:rPr lang="ru-RU" sz="1900" dirty="0"/>
              <a:t>8. Наставник входит в контакт с семьей только при согласии подростка. Часто подростки могут решить, что контакт наставника с родителями приведет к наказанию, вызовет их гнев.</a:t>
            </a:r>
          </a:p>
          <a:p>
            <a:r>
              <a:rPr lang="ru-RU" sz="1900" dirty="0"/>
              <a:t>9. Наставник может привлекать подростка к организации праздников, акций, спортивных мероприятий. Все это расширяет кругозор, повышает самооценку, улучшает отношение к наставнику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4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A30AB-4E6F-423F-A759-6BA34AEC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2" y="426028"/>
            <a:ext cx="9374475" cy="9349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Формы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E9BC9-7F63-49C2-BF7E-AB4DEE5A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337" y="1163540"/>
            <a:ext cx="9581311" cy="5497033"/>
          </a:xfrm>
        </p:spPr>
        <p:txBody>
          <a:bodyPr>
            <a:normAutofit/>
          </a:bodyPr>
          <a:lstStyle/>
          <a:p>
            <a:r>
              <a:rPr lang="ru-RU" dirty="0"/>
              <a:t>В процессе взаимодействия с несовершеннолетними наставник подбирает наиболее эффективные формы работы, это могут быть индивидуальная, групповая и смешанная формы работы с несовершеннолетним.</a:t>
            </a:r>
          </a:p>
          <a:p>
            <a:r>
              <a:rPr lang="ru-RU" dirty="0"/>
              <a:t>Наставническая деятельность включает в себя следующие направления:</a:t>
            </a:r>
          </a:p>
          <a:p>
            <a:r>
              <a:rPr lang="ru-RU" dirty="0"/>
              <a:t>•         Профориентационная работа;</a:t>
            </a:r>
          </a:p>
          <a:p>
            <a:r>
              <a:rPr lang="ru-RU" dirty="0"/>
              <a:t>•         Работа с семьей подростка;</a:t>
            </a:r>
          </a:p>
          <a:p>
            <a:r>
              <a:rPr lang="ru-RU" dirty="0"/>
              <a:t>•         Работа с педагогическим коллективом ОУ;</a:t>
            </a:r>
          </a:p>
          <a:p>
            <a:r>
              <a:rPr lang="ru-RU" dirty="0"/>
              <a:t>•         Работа со сверстниками, одноклассниками;</a:t>
            </a:r>
          </a:p>
          <a:p>
            <a:r>
              <a:rPr lang="ru-RU" dirty="0"/>
              <a:t>•         Работа со следующими организациями: служба занятости, КДН, спортивные школы, клубы по месту жительства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3270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1069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FrankRuehl</vt:lpstr>
      <vt:lpstr>Trebuchet MS</vt:lpstr>
      <vt:lpstr>Wingdings 3</vt:lpstr>
      <vt:lpstr>Грань</vt:lpstr>
      <vt:lpstr>Презентация PowerPoint</vt:lpstr>
      <vt:lpstr>Наставничество – как способ    работы     с трудными подростками </vt:lpstr>
      <vt:lpstr>Актуальность </vt:lpstr>
      <vt:lpstr>Цель</vt:lpstr>
      <vt:lpstr>Задачи</vt:lpstr>
      <vt:lpstr>Принципы наставничества</vt:lpstr>
      <vt:lpstr>Этапы реализации наставничества</vt:lpstr>
      <vt:lpstr>Шаги сотрудничества</vt:lpstr>
      <vt:lpstr>Формы и методы</vt:lpstr>
      <vt:lpstr>Формы и методы</vt:lpstr>
      <vt:lpstr>ТОП 5 ОШИБОК</vt:lpstr>
      <vt:lpstr>Ожидаемый результат</vt:lpstr>
      <vt:lpstr>Ожидаемый результат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– Помощь молодому педагогу</dc:title>
  <dc:creator>admin</dc:creator>
  <cp:lastModifiedBy>Сивачук Марина Георгиевна</cp:lastModifiedBy>
  <cp:revision>14</cp:revision>
  <dcterms:created xsi:type="dcterms:W3CDTF">2020-11-24T15:39:05Z</dcterms:created>
  <dcterms:modified xsi:type="dcterms:W3CDTF">2024-11-05T19:51:06Z</dcterms:modified>
</cp:coreProperties>
</file>