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75" r:id="rId3"/>
    <p:sldId id="277" r:id="rId4"/>
    <p:sldId id="270" r:id="rId5"/>
    <p:sldId id="262" r:id="rId6"/>
    <p:sldId id="259" r:id="rId7"/>
    <p:sldId id="283" r:id="rId8"/>
    <p:sldId id="286" r:id="rId9"/>
    <p:sldId id="287" r:id="rId10"/>
    <p:sldId id="284" r:id="rId11"/>
    <p:sldId id="285" r:id="rId12"/>
    <p:sldId id="260" r:id="rId13"/>
    <p:sldId id="271" r:id="rId14"/>
    <p:sldId id="264" r:id="rId15"/>
    <p:sldId id="263" r:id="rId16"/>
  </p:sldIdLst>
  <p:sldSz cx="12192000" cy="6858000"/>
  <p:notesSz cx="6858000" cy="9144000"/>
  <p:defaultTextStyle>
    <a:defPPr>
      <a:defRPr lang="ru-RU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342"/>
    <a:srgbClr val="55A839"/>
    <a:srgbClr val="EC8514"/>
    <a:srgbClr val="DEA5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 varScale="1">
        <p:scale>
          <a:sx n="52" d="100"/>
          <a:sy n="52" d="100"/>
        </p:scale>
        <p:origin x="120" y="13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-6048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354F5-061E-4751-ADB5-C1245098B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0140CB-528D-4FA2-916E-D6FAF1F5D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94CB40-CE84-4505-98C1-E244F647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0D72D7-14D8-41ED-9F73-A6CAA4431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DB4CD3-AC3D-455F-8AD0-3A478966B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67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450" y="594001"/>
            <a:ext cx="64935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0949" y="1736324"/>
            <a:ext cx="6525000" cy="85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DD62E3-6759-4646-858D-375433F62C6C}"/>
              </a:ext>
            </a:extLst>
          </p:cNvPr>
          <p:cNvSpPr/>
          <p:nvPr userDrawn="1"/>
        </p:nvSpPr>
        <p:spPr>
          <a:xfrm flipH="1">
            <a:off x="-1" y="6309000"/>
            <a:ext cx="7423501" cy="54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C2B4DA70-53E7-4B96-A26A-9E85A3ED9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6001" y="594002"/>
            <a:ext cx="4410001" cy="56699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44A2944D-4376-4EA8-B7C1-B1C6B47FD3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450" y="2915548"/>
            <a:ext cx="2970897" cy="3667949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id="{545BF82E-0005-4C40-9F7D-EF474BCD32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0449" y="2915548"/>
            <a:ext cx="2970897" cy="366794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1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75" y="363655"/>
            <a:ext cx="7261501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575" y="1407123"/>
            <a:ext cx="7261501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>
            <a:off x="364497" y="3159001"/>
            <a:ext cx="11860355" cy="33459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F1016137-3C71-4CC5-8D39-5B331A8FB3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953" y="729000"/>
            <a:ext cx="3698551" cy="530669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407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 flipV="1">
            <a:off x="-2" y="-1"/>
            <a:ext cx="12224851" cy="342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 dirty="0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F1016137-3C71-4CC5-8D39-5B331A8FB3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726" y="440624"/>
            <a:ext cx="3698551" cy="5868376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9160C400-2233-4E4D-A368-4290EA142A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9918" y="1584001"/>
            <a:ext cx="7261501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754F3962-98E8-4124-9F3B-E312F367A8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6002" y="3617467"/>
            <a:ext cx="7261501" cy="269153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077FD-7CCC-4AC8-9F72-74535704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001" y="388937"/>
            <a:ext cx="7275419" cy="119506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7909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 flipV="1">
            <a:off x="-3" y="-4"/>
            <a:ext cx="12224851" cy="685800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94825C-1044-450A-8E35-14455AD09C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49" y="3429001"/>
            <a:ext cx="7334251" cy="14843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4C9FB-B954-402C-8866-2914B60C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75" y="1944001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72901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10A81-0A01-46FD-9456-91091EC2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27D4AF-8039-495C-B4B2-5396C8775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2A9C07-03C4-4149-B862-1805D6B1B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29BFF2-E7E9-4FAC-BC5A-DA7114084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0FD09C2-247D-42B8-BF11-F36209434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9243D8-A585-4CE4-9989-28ADA7378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EAFDA43-84DE-4D1F-AA5E-AB0392EE6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2F2982-9CAA-4512-BDFF-941501310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893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4E8EC-8932-4AF4-B988-864471A7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A4DFAC-16FF-4B0E-B86B-58CADA632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102F3C-1400-45C3-8EA7-F4575C77E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DB83A0-BE45-4ADF-9193-0629FFAD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411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E70F8D-2F26-4EAA-8784-1E19EFDD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ADDB84-A99D-47D1-97C2-F9709887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825D61-F579-44E4-A029-0596DEE3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7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F6834-F3A6-4C1A-8135-09D39EA7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846087-2B1F-4388-813A-63246B293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A791C3-CB66-41E7-B54D-F792BADA8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F05580-7B66-4198-89DF-761ADB6E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E3AB7C-8F82-45B5-9435-13B817A8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3ADD2C-5886-485B-9E26-4D0355E79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532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75656-7927-4028-8F2C-3703DE8DB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065C3A-58E0-4317-A005-4CDE7A850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8D513E-4780-4865-BEB2-743BEA701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E8BCAA-F398-48DA-AC84-1FC811D5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F36A85-CC79-449B-B1BF-EB7B2A6C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FD0E41-62AF-41D9-92E6-BE48FA00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967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4AB11-345A-4E71-865B-CBCDC10FF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A9A25D-0929-44E8-A479-BE0C8240D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D4536-B839-4448-BF71-576542A65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8C6F98-25D8-4470-ABE7-997D0B6C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975E96-6F45-4170-B216-90D34F88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32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4305F-A270-4B1C-BC95-5F01BF4BD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0FD152-1D31-4AF5-A5BB-9AC0A6B40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0B6885-F39F-4CD2-865A-7050F37D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AD83C4-44A5-4F17-8830-28B5DCDA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36DAC-401F-47C4-B621-8F134E40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648354-3FFC-45FA-8EF2-ED7FF88A7546}"/>
              </a:ext>
            </a:extLst>
          </p:cNvPr>
          <p:cNvSpPr/>
          <p:nvPr userDrawn="1"/>
        </p:nvSpPr>
        <p:spPr>
          <a:xfrm>
            <a:off x="4836000" y="6361400"/>
            <a:ext cx="7356000" cy="532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DA2A526-49D8-416B-9145-AF48A1F30566}"/>
              </a:ext>
            </a:extLst>
          </p:cNvPr>
          <p:cNvSpPr/>
          <p:nvPr userDrawn="1"/>
        </p:nvSpPr>
        <p:spPr>
          <a:xfrm>
            <a:off x="0" y="1740189"/>
            <a:ext cx="606000" cy="51538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53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CA50B9-9C7F-4C4F-85C2-77A38E550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FCB700-ADCA-4646-9A1E-F2810ED72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3EAC93-BC73-4FB2-AEF7-E1F44D1CB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A4377-AC2C-4FCA-8797-73433F10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11EFFA-DB57-41B0-818A-0284AD9B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31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192617-97CC-475C-B168-B16A7D70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F28333-4562-4FDC-BDD0-0F64FE799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4CC2F4-1F0A-426C-A49D-3DC308A7A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D42F8B-0000-43CA-AD35-C72F35F09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A0C6EA-71BE-4CC4-93D4-9C47C5BB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521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A8B5B-9D14-4205-88AD-32FB8624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F0A718-E508-46B3-A23F-2BECEAF91F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3AD259-07E6-47C0-8F69-7CF725200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F19AD5-182D-4646-A6F0-D4B32C44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5D8F99-B7C1-4A24-A260-33A240921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B9F35D-F5AD-4D2B-A81C-B7A09821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35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2091000" y="447751"/>
            <a:ext cx="967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1021557"/>
            <a:ext cx="3420000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E73841-EE02-4C80-87BF-07D6556EAF56}"/>
              </a:ext>
            </a:extLst>
          </p:cNvPr>
          <p:cNvSpPr/>
          <p:nvPr userDrawn="1"/>
        </p:nvSpPr>
        <p:spPr>
          <a:xfrm>
            <a:off x="3862863" y="1172163"/>
            <a:ext cx="652675" cy="4320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55A83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000" y="1578588"/>
            <a:ext cx="65250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2851" y="3330575"/>
            <a:ext cx="6525000" cy="13255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44795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381000" y="447749"/>
            <a:ext cx="967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41001" y="1021555"/>
            <a:ext cx="4098388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97" y="1008955"/>
            <a:ext cx="65250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747" y="2574001"/>
            <a:ext cx="6525000" cy="326244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8562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8031000" y="447747"/>
            <a:ext cx="373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503" y="3654002"/>
            <a:ext cx="6525000" cy="2609999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2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9007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 flipH="1">
            <a:off x="0" y="0"/>
            <a:ext cx="2091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369001"/>
            <a:ext cx="4050000" cy="6165000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2850" y="864000"/>
            <a:ext cx="6918151" cy="526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1894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6000" y="594002"/>
            <a:ext cx="4140000" cy="5714999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2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44A2944D-4376-4EA8-B7C1-B1C6B47FD3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66001" y="4079565"/>
            <a:ext cx="4140000" cy="254443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35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E7C2B-DBC7-4DC6-BE48-6CC4179A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BE3A49-B78D-4DA9-AA76-4064F8586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A73D2E-8E5D-411B-B766-5E9DD0B12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3ADA9-3231-4B22-B735-3A52651D148F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5E8B24-9FAC-4BFA-951E-DFC439BE9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AB0821-98F4-4674-8A81-508395B9B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22"/>
            <a:extLst>
              <a:ext uri="{FF2B5EF4-FFF2-40B4-BE49-F238E27FC236}">
                <a16:creationId xmlns:a16="http://schemas.microsoft.com/office/drawing/2014/main" id="{04EFABF7-9814-4A5F-B176-1A217D8D1B7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3" cy="7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7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8" r:id="rId10"/>
    <p:sldLayoutId id="2147483665" r:id="rId11"/>
    <p:sldLayoutId id="2147483666" r:id="rId12"/>
    <p:sldLayoutId id="2147483667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m.ok.ru/kamsoccentr" TargetMode="External"/><Relationship Id="rId5" Type="http://schemas.openxmlformats.org/officeDocument/2006/relationships/hyperlink" Target="ttps://vk.com/kamsoccentr" TargetMode="External"/><Relationship Id="rId4" Type="http://schemas.openxmlformats.org/officeDocument/2006/relationships/hyperlink" Target="https://t.me/kamsoccentr_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1CCAC8E7-00F3-4768-9169-7C3B37C39DCE}"/>
              </a:ext>
            </a:extLst>
          </p:cNvPr>
          <p:cNvSpPr txBox="1">
            <a:spLocks/>
          </p:cNvSpPr>
          <p:nvPr/>
        </p:nvSpPr>
        <p:spPr>
          <a:xfrm>
            <a:off x="4230665" y="425250"/>
            <a:ext cx="7155000" cy="26550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rgbClr val="FFC000"/>
                </a:solidFill>
              </a:rPr>
              <a:t>Краевое государственное автономное </a:t>
            </a:r>
            <a:br>
              <a:rPr lang="ru-RU" sz="2800" dirty="0">
                <a:solidFill>
                  <a:srgbClr val="FFC000"/>
                </a:solidFill>
              </a:rPr>
            </a:br>
            <a:r>
              <a:rPr lang="ru-RU" sz="2800" dirty="0">
                <a:solidFill>
                  <a:srgbClr val="FFC000"/>
                </a:solidFill>
              </a:rPr>
              <a:t>учреждение социальной защиты </a:t>
            </a:r>
            <a:br>
              <a:rPr lang="ru-RU" sz="2800" dirty="0">
                <a:solidFill>
                  <a:srgbClr val="FFC000"/>
                </a:solidFill>
              </a:rPr>
            </a:br>
            <a:r>
              <a:rPr lang="ru-RU" sz="2800" dirty="0">
                <a:solidFill>
                  <a:srgbClr val="FFC000"/>
                </a:solidFill>
              </a:rPr>
              <a:t>«Камчатский центр социальной помощи </a:t>
            </a:r>
            <a:br>
              <a:rPr lang="ru-RU" sz="2800" dirty="0">
                <a:solidFill>
                  <a:srgbClr val="FFC000"/>
                </a:solidFill>
              </a:rPr>
            </a:br>
            <a:r>
              <a:rPr lang="ru-RU" sz="2800" dirty="0">
                <a:solidFill>
                  <a:srgbClr val="FFC000"/>
                </a:solidFill>
              </a:rPr>
              <a:t>семье и детям «СЕМЬЯ»,</a:t>
            </a:r>
            <a:br>
              <a:rPr lang="ru-RU" sz="2800" dirty="0">
                <a:solidFill>
                  <a:srgbClr val="FFC000"/>
                </a:solidFill>
              </a:rPr>
            </a:br>
            <a:r>
              <a:rPr lang="ru-RU" sz="2800" dirty="0">
                <a:solidFill>
                  <a:srgbClr val="FFC000"/>
                </a:solidFill>
              </a:rPr>
              <a:t>Камчатский край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71000" y="4824000"/>
            <a:ext cx="6096000" cy="954107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 Центр содержательного досуга для детей и подростков «ПОРТАЛ»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A2EB3F-17A8-5DEF-2288-F22A63803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00" y="2101500"/>
            <a:ext cx="4707270" cy="308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6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41F1531-D2FB-2C33-8AAB-D79A69F39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00" y="179274"/>
            <a:ext cx="6525000" cy="414728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«Сила России»</a:t>
            </a:r>
            <a:r>
              <a:rPr lang="ru-RU" dirty="0"/>
              <a:t>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FBB523-DE95-2E5B-E750-1F242C26D8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1D94BA1B-72DC-4A28-55FB-827AAD7AE2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9112FB-5E32-6DE4-4FF4-93E47A895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4" y="904614"/>
            <a:ext cx="3307400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55039AE-F5AB-03AD-07A7-E005F9FDF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252">
            <a:off x="3821590" y="32970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3993E63-88BB-C85C-2A97-4EDCD2C30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627">
            <a:off x="3866931" y="3803343"/>
            <a:ext cx="3795584" cy="284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FCD8FD5-949D-4A4F-250C-198A0BFF1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283">
            <a:off x="8359856" y="4103484"/>
            <a:ext cx="3387688" cy="254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90BB3F-9895-F61E-628B-AAB1164F66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045" r="4236"/>
          <a:stretch/>
        </p:blipFill>
        <p:spPr>
          <a:xfrm rot="276589">
            <a:off x="317510" y="3428999"/>
            <a:ext cx="3002807" cy="31460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A48E14-4941-F066-AAAA-CA27ADA6BA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3" r="22833"/>
          <a:stretch>
            <a:fillRect/>
          </a:stretch>
        </p:blipFill>
        <p:spPr>
          <a:xfrm rot="259512">
            <a:off x="9159360" y="190844"/>
            <a:ext cx="2805216" cy="3872418"/>
          </a:xfrm>
        </p:spPr>
      </p:pic>
    </p:spTree>
    <p:extLst>
      <p:ext uri="{BB962C8B-B14F-4D97-AF65-F5344CB8AC3E}">
        <p14:creationId xmlns:p14="http://schemas.microsoft.com/office/powerpoint/2010/main" val="1617495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F27E4A2-C78C-1DA1-A987-354756136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48D322-9DD8-7181-7165-FFBC0C269F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2"/>
            <a:ext cx="2170719" cy="84278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EE6518-68E3-7039-34B5-470BB6CC4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698">
            <a:off x="424582" y="3365795"/>
            <a:ext cx="4062040" cy="319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F904DFF-FDB1-9CE3-F989-F08B80B81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146">
            <a:off x="4926000" y="909000"/>
            <a:ext cx="3747259" cy="28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5D8B260-ECF5-3350-E949-0CAE4118C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95" y="4066740"/>
            <a:ext cx="5756458" cy="260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518173-9F39-6B1C-3C2B-8BB2B6D81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76613">
            <a:off x="9122780" y="275133"/>
            <a:ext cx="2762079" cy="36827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90F0D3-30CF-304B-818D-E12E9E878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15537">
            <a:off x="255677" y="102398"/>
            <a:ext cx="4773614" cy="255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05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361CA63C-6B0F-478E-AD14-AA33C8E4F2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31563" y="854848"/>
            <a:ext cx="7155000" cy="18675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•развиты социальные навыки, расширен круг общения, приобретены новые друзья;</a:t>
            </a:r>
          </a:p>
          <a:p>
            <a:pPr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•развита способность к творческой самореализации;</a:t>
            </a:r>
          </a:p>
          <a:p>
            <a:pPr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•повышена самооценка;</a:t>
            </a:r>
          </a:p>
          <a:p>
            <a:pPr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•повышена эмоциональная устойчивость; </a:t>
            </a:r>
          </a:p>
          <a:p>
            <a:pPr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•повышена школьная успеваемость;</a:t>
            </a:r>
          </a:p>
          <a:p>
            <a:pPr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•улучшены внутрисемейные связи между родителями и детьми</a:t>
            </a: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 txBox="1">
            <a:spLocks/>
          </p:cNvSpPr>
          <p:nvPr/>
        </p:nvSpPr>
        <p:spPr>
          <a:xfrm>
            <a:off x="4566000" y="26924"/>
            <a:ext cx="6750000" cy="495000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Результаты внедрения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 txBox="1">
            <a:spLocks/>
          </p:cNvSpPr>
          <p:nvPr/>
        </p:nvSpPr>
        <p:spPr>
          <a:xfrm>
            <a:off x="4979700" y="454424"/>
            <a:ext cx="6867600" cy="360000"/>
          </a:xfrm>
          <a:prstGeom prst="rect">
            <a:avLst/>
          </a:prstGeom>
        </p:spPr>
        <p:txBody>
          <a:bodyPr lIns="91438" tIns="45719" rIns="91438" bIns="45719">
            <a:normAutofit lnSpcReduction="10000"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EC851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dirty="0"/>
              <a:t>Качественные показатели </a:t>
            </a:r>
          </a:p>
        </p:txBody>
      </p:sp>
      <p:pic>
        <p:nvPicPr>
          <p:cNvPr id="10" name="Picture 4" descr="D:\ДИАНА ЦЕНТР 5.08.14\Диана  центр\подростковый центр\e65787ed-68a4-42dc-8473-f58e7ad87583.jpg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r="6214" b="10327"/>
          <a:stretch/>
        </p:blipFill>
        <p:spPr bwMode="auto">
          <a:xfrm>
            <a:off x="201000" y="503237"/>
            <a:ext cx="4229714" cy="608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 5">
            <a:extLst>
              <a:ext uri="{FF2B5EF4-FFF2-40B4-BE49-F238E27FC236}">
                <a16:creationId xmlns:a16="http://schemas.microsoft.com/office/drawing/2014/main" id="{A7E71984-D1FA-2044-43F5-943EA66FD121}"/>
              </a:ext>
            </a:extLst>
          </p:cNvPr>
          <p:cNvSpPr txBox="1">
            <a:spLocks/>
          </p:cNvSpPr>
          <p:nvPr/>
        </p:nvSpPr>
        <p:spPr>
          <a:xfrm>
            <a:off x="4852120" y="3060336"/>
            <a:ext cx="7138879" cy="4013664"/>
          </a:xfrm>
          <a:prstGeom prst="rect">
            <a:avLst/>
          </a:prstGeom>
        </p:spPr>
        <p:txBody>
          <a:bodyPr vert="horz" lIns="91438" tIns="45719" rIns="91438" bIns="45719" rtlCol="0">
            <a:normAutofit fontScale="47500" lnSpcReduction="2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500" b="1" dirty="0">
                <a:solidFill>
                  <a:srgbClr val="55A839"/>
                </a:solidFill>
              </a:rPr>
              <a:t>Ежегодно </a:t>
            </a:r>
          </a:p>
          <a:p>
            <a:pPr marL="457189" indent="-457189">
              <a:buFont typeface="Wingdings" pitchFamily="2" charset="2"/>
              <a:buChar char="ü"/>
            </a:pPr>
            <a:r>
              <a:rPr lang="ru-RU" sz="3800" dirty="0">
                <a:solidFill>
                  <a:schemeClr val="tx1"/>
                </a:solidFill>
              </a:rPr>
              <a:t>посещают группы дневного пребывания - 110 несовершеннолетних;</a:t>
            </a:r>
          </a:p>
          <a:p>
            <a:pPr marL="457189" indent="-457189">
              <a:buFont typeface="Wingdings" pitchFamily="2" charset="2"/>
              <a:buChar char="ü"/>
            </a:pPr>
            <a:r>
              <a:rPr lang="ru-RU" sz="3800" dirty="0">
                <a:solidFill>
                  <a:schemeClr val="tx1"/>
                </a:solidFill>
              </a:rPr>
              <a:t>в течение года на постоянной основе посещают творческие мастерские и клубы - 350 несовершеннолетних;</a:t>
            </a:r>
          </a:p>
          <a:p>
            <a:pPr marL="457189" indent="-457189">
              <a:buFont typeface="Wingdings" pitchFamily="2" charset="2"/>
              <a:buChar char="ü"/>
            </a:pPr>
            <a:r>
              <a:rPr lang="ru-RU" sz="3800" dirty="0">
                <a:solidFill>
                  <a:schemeClr val="tx1"/>
                </a:solidFill>
              </a:rPr>
              <a:t>преодолевают школьную дезадаптацию, неуспешность в учебном процессе – до 40% несовершеннолетних в год;</a:t>
            </a:r>
          </a:p>
          <a:p>
            <a:pPr marL="457189" indent="-457189">
              <a:buFont typeface="Wingdings" pitchFamily="2" charset="2"/>
              <a:buChar char="ü"/>
            </a:pPr>
            <a:r>
              <a:rPr lang="ru-RU" sz="3800" dirty="0">
                <a:solidFill>
                  <a:schemeClr val="tx1"/>
                </a:solidFill>
              </a:rPr>
              <a:t>определяются с выбором будущей профессии – до15% подростков;</a:t>
            </a:r>
          </a:p>
          <a:p>
            <a:pPr marL="457189" indent="-457189">
              <a:buFont typeface="Wingdings" pitchFamily="2" charset="2"/>
              <a:buChar char="ü"/>
            </a:pPr>
            <a:r>
              <a:rPr lang="ru-RU" sz="3800" b="1" dirty="0">
                <a:solidFill>
                  <a:schemeClr val="tx1"/>
                </a:solidFill>
              </a:rPr>
              <a:t>Благополучатели</a:t>
            </a:r>
            <a:r>
              <a:rPr lang="ru-RU" sz="3800" dirty="0">
                <a:solidFill>
                  <a:schemeClr val="tx1"/>
                </a:solidFill>
              </a:rPr>
              <a:t>:</a:t>
            </a:r>
          </a:p>
          <a:p>
            <a:pPr marL="457189" indent="-457189">
              <a:buFont typeface="Wingdings" pitchFamily="2" charset="2"/>
              <a:buChar char="ü"/>
            </a:pPr>
            <a:r>
              <a:rPr lang="ru-RU" sz="3800" dirty="0">
                <a:solidFill>
                  <a:schemeClr val="tx1"/>
                </a:solidFill>
              </a:rPr>
              <a:t>ежегодно привлекаются к различным мероприятиям Центра - до 7 000 несовершеннолетних;</a:t>
            </a:r>
          </a:p>
          <a:p>
            <a:pPr marL="457189" indent="-457189">
              <a:buFont typeface="Wingdings" pitchFamily="2" charset="2"/>
              <a:buChar char="ü"/>
            </a:pPr>
            <a:r>
              <a:rPr lang="ru-RU" sz="3800" dirty="0">
                <a:solidFill>
                  <a:schemeClr val="tx1"/>
                </a:solidFill>
              </a:rPr>
              <a:t>в работе семейных клубов принимают участие свыше 450 чел.</a:t>
            </a:r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58012976-F963-98BD-9369-45B446C0E5F4}"/>
              </a:ext>
            </a:extLst>
          </p:cNvPr>
          <p:cNvSpPr txBox="1">
            <a:spLocks/>
          </p:cNvSpPr>
          <p:nvPr/>
        </p:nvSpPr>
        <p:spPr>
          <a:xfrm>
            <a:off x="4751243" y="2756860"/>
            <a:ext cx="6020089" cy="303476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solidFill>
                  <a:srgbClr val="EC8514"/>
                </a:solidFill>
              </a:rPr>
              <a:t>Количественные показатели </a:t>
            </a:r>
          </a:p>
        </p:txBody>
      </p:sp>
    </p:spTree>
    <p:extLst>
      <p:ext uri="{BB962C8B-B14F-4D97-AF65-F5344CB8AC3E}">
        <p14:creationId xmlns:p14="http://schemas.microsoft.com/office/powerpoint/2010/main" val="1512242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E471C34-EC52-4443-AABF-516C4834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000" y="143999"/>
            <a:ext cx="6525000" cy="855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Социальный эффект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F744015-0687-4E46-9918-AA4B90D5C0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000" y="864000"/>
            <a:ext cx="7535937" cy="26310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• полезная занятость несовершеннолетних в свободное время;</a:t>
            </a:r>
          </a:p>
          <a:p>
            <a:r>
              <a:rPr lang="ru-RU" sz="2000" dirty="0">
                <a:solidFill>
                  <a:schemeClr val="tx1"/>
                </a:solidFill>
              </a:rPr>
              <a:t>• освоение несовершеннолетними социальных правил и норм;</a:t>
            </a:r>
          </a:p>
          <a:p>
            <a:r>
              <a:rPr lang="ru-RU" sz="2000" dirty="0">
                <a:solidFill>
                  <a:schemeClr val="tx1"/>
                </a:solidFill>
              </a:rPr>
              <a:t>• приобретение несовершеннолетними навыков самостоятельной организации своего досуга;</a:t>
            </a:r>
          </a:p>
          <a:p>
            <a:r>
              <a:rPr lang="ru-RU" sz="2000" dirty="0">
                <a:solidFill>
                  <a:schemeClr val="tx1"/>
                </a:solidFill>
              </a:rPr>
              <a:t>• осознание подростками своей полезности и значимости для окружающих;</a:t>
            </a:r>
          </a:p>
          <a:p>
            <a:r>
              <a:rPr lang="ru-RU" sz="2000" dirty="0">
                <a:solidFill>
                  <a:schemeClr val="tx1"/>
                </a:solidFill>
              </a:rPr>
              <a:t>• укрепление внутрисемейных связей, как основного ресурса социализации ребенка</a:t>
            </a:r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F4E60848-69E0-4E2C-AD4F-B3EFCF4E2C0C}"/>
              </a:ext>
            </a:extLst>
          </p:cNvPr>
          <p:cNvSpPr txBox="1">
            <a:spLocks/>
          </p:cNvSpPr>
          <p:nvPr/>
        </p:nvSpPr>
        <p:spPr>
          <a:xfrm>
            <a:off x="8391000" y="549000"/>
            <a:ext cx="3516899" cy="977759"/>
          </a:xfrm>
          <a:prstGeom prst="rect">
            <a:avLst/>
          </a:prstGeom>
        </p:spPr>
        <p:txBody>
          <a:bodyPr lIns="91438" tIns="45719" rIns="91438" bIns="45719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900" b="1" dirty="0">
                <a:solidFill>
                  <a:schemeClr val="bg1"/>
                </a:solidFill>
              </a:rPr>
              <a:t>снижение риска совершения правонарушений несовершеннолетними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F5C0DEE-D063-4D04-9493-FEF0FAF0524C}"/>
              </a:ext>
            </a:extLst>
          </p:cNvPr>
          <p:cNvSpPr/>
          <p:nvPr/>
        </p:nvSpPr>
        <p:spPr>
          <a:xfrm>
            <a:off x="7639621" y="331796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C3827-9ACA-4FB7-A6BD-D5FE7158AF58}"/>
              </a:ext>
            </a:extLst>
          </p:cNvPr>
          <p:cNvSpPr txBox="1"/>
          <p:nvPr/>
        </p:nvSpPr>
        <p:spPr>
          <a:xfrm>
            <a:off x="7691941" y="392450"/>
            <a:ext cx="601447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F4BCCF8A-B6D2-43F6-B407-2C3B5182574B}"/>
              </a:ext>
            </a:extLst>
          </p:cNvPr>
          <p:cNvSpPr txBox="1">
            <a:spLocks/>
          </p:cNvSpPr>
          <p:nvPr/>
        </p:nvSpPr>
        <p:spPr>
          <a:xfrm>
            <a:off x="8358805" y="1513769"/>
            <a:ext cx="3516899" cy="977759"/>
          </a:xfrm>
          <a:prstGeom prst="rect">
            <a:avLst/>
          </a:prstGeom>
        </p:spPr>
        <p:txBody>
          <a:bodyPr lIns="91438" tIns="45719" rIns="91438" bIns="45719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900" b="1" dirty="0">
                <a:solidFill>
                  <a:schemeClr val="bg1"/>
                </a:solidFill>
              </a:rPr>
              <a:t>профилактика суицидальных намерений среди подростков,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F89CAA8-2111-42D3-BD37-33708FF10070}"/>
              </a:ext>
            </a:extLst>
          </p:cNvPr>
          <p:cNvSpPr/>
          <p:nvPr/>
        </p:nvSpPr>
        <p:spPr>
          <a:xfrm>
            <a:off x="7632601" y="1480796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C64586-7BA3-43B6-9DD2-6BAD0527688D}"/>
              </a:ext>
            </a:extLst>
          </p:cNvPr>
          <p:cNvSpPr txBox="1"/>
          <p:nvPr/>
        </p:nvSpPr>
        <p:spPr>
          <a:xfrm>
            <a:off x="7684921" y="1541450"/>
            <a:ext cx="601447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A101F549-A8B2-4308-BB7F-96219161153F}"/>
              </a:ext>
            </a:extLst>
          </p:cNvPr>
          <p:cNvSpPr txBox="1">
            <a:spLocks/>
          </p:cNvSpPr>
          <p:nvPr/>
        </p:nvSpPr>
        <p:spPr>
          <a:xfrm>
            <a:off x="8366372" y="2594821"/>
            <a:ext cx="3516899" cy="977759"/>
          </a:xfrm>
          <a:prstGeom prst="rect">
            <a:avLst/>
          </a:prstGeom>
        </p:spPr>
        <p:txBody>
          <a:bodyPr lIns="91438" tIns="45719" rIns="91438" bIns="45719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900" b="1" dirty="0">
                <a:solidFill>
                  <a:schemeClr val="bg1"/>
                </a:solidFill>
              </a:rPr>
              <a:t>становление подростка, как достойного, активного члена общества, гражданина страны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AB70EC0-A040-4DEF-AD70-2289995557B4}"/>
              </a:ext>
            </a:extLst>
          </p:cNvPr>
          <p:cNvSpPr/>
          <p:nvPr/>
        </p:nvSpPr>
        <p:spPr>
          <a:xfrm>
            <a:off x="7639621" y="2629796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C50DFC-CAB6-4475-A657-5000DE2D3019}"/>
              </a:ext>
            </a:extLst>
          </p:cNvPr>
          <p:cNvSpPr txBox="1"/>
          <p:nvPr/>
        </p:nvSpPr>
        <p:spPr>
          <a:xfrm>
            <a:off x="7691941" y="2690450"/>
            <a:ext cx="601447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20" name="Текст 3"/>
          <p:cNvSpPr txBox="1">
            <a:spLocks/>
          </p:cNvSpPr>
          <p:nvPr/>
        </p:nvSpPr>
        <p:spPr>
          <a:xfrm>
            <a:off x="5016001" y="144000"/>
            <a:ext cx="7020001" cy="3379371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3" b="14413"/>
          <a:stretch>
            <a:fillRect/>
          </a:stretch>
        </p:blipFill>
        <p:spPr>
          <a:xfrm>
            <a:off x="876000" y="3815694"/>
            <a:ext cx="6525000" cy="2609999"/>
          </a:xfrm>
        </p:spPr>
      </p:pic>
      <p:pic>
        <p:nvPicPr>
          <p:cNvPr id="3075" name="Picture 3" descr="D:\конкурсы\23 Лучший по профессии\ОИД\фотки\sdkiggj2lfvka19rrwvurll8ddxhnum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000" y="3572580"/>
            <a:ext cx="2655739" cy="26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214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C0119D5-A553-4A90-A3F7-6A3B96ADA2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6000" y="864000"/>
            <a:ext cx="7806000" cy="24300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b="1" dirty="0"/>
              <a:t>Практика была представлена профессиональному сообществу на XIII Всероссийском форуме «Вместе – ради детей! Доступная и качественная помощь», проводимого Фондом поддержки детей, находящихся в трудной жизненной ситуации в 2022 году.</a:t>
            </a:r>
          </a:p>
          <a:p>
            <a:pPr algn="ctr"/>
            <a:r>
              <a:rPr lang="ru-RU" sz="2000" b="1" dirty="0"/>
              <a:t>Практика признана лидером форума в номинации «Правильный путь» </a:t>
            </a:r>
          </a:p>
          <a:p>
            <a:pPr algn="ctr"/>
            <a:r>
              <a:rPr lang="ru-RU" sz="2000" b="1" dirty="0"/>
              <a:t>В настоящее время практика проходит экспертизу для размещения на портале АСИ «</a:t>
            </a:r>
            <a:r>
              <a:rPr lang="ru-RU" sz="2000" b="1" dirty="0" err="1"/>
              <a:t>Смартека</a:t>
            </a:r>
            <a:r>
              <a:rPr lang="ru-RU" sz="2000" b="1" dirty="0"/>
              <a:t>»</a:t>
            </a:r>
          </a:p>
          <a:p>
            <a:pPr algn="ctr"/>
            <a:endParaRPr lang="ru-RU" sz="2000" b="1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285484-440D-4500-93D8-F4C30D8B16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1000" y="3400895"/>
            <a:ext cx="7290000" cy="3043105"/>
          </a:xfrm>
        </p:spPr>
        <p:txBody>
          <a:bodyPr>
            <a:normAutofit/>
          </a:bodyPr>
          <a:lstStyle/>
          <a:p>
            <a:pPr algn="ctr"/>
            <a:r>
              <a:rPr lang="ru-RU" sz="1900" b="1" dirty="0">
                <a:solidFill>
                  <a:schemeClr val="accent5">
                    <a:lumMod val="75000"/>
                  </a:schemeClr>
                </a:solidFill>
              </a:rPr>
              <a:t>Опыт представлен: </a:t>
            </a:r>
          </a:p>
          <a:p>
            <a:pPr algn="ctr"/>
            <a:r>
              <a:rPr lang="ru-RU" sz="1900" b="1" dirty="0">
                <a:solidFill>
                  <a:schemeClr val="accent5">
                    <a:lumMod val="75000"/>
                  </a:schemeClr>
                </a:solidFill>
              </a:rPr>
              <a:t>на Всероссийской научно-практической конференции по актуальным вопросам профилактики </a:t>
            </a:r>
            <a:r>
              <a:rPr lang="ru-RU" sz="1900" b="1" dirty="0" err="1">
                <a:solidFill>
                  <a:schemeClr val="accent5">
                    <a:lumMod val="75000"/>
                  </a:schemeClr>
                </a:solidFill>
              </a:rPr>
              <a:t>девиантного</a:t>
            </a:r>
            <a:r>
              <a:rPr lang="ru-RU" sz="1900" b="1" dirty="0">
                <a:solidFill>
                  <a:schemeClr val="accent5">
                    <a:lumMod val="75000"/>
                  </a:schemeClr>
                </a:solidFill>
              </a:rPr>
              <a:t> поведения несовершеннолетних (31 мая — 1 июня 2022 года, г. Москва)  (Сборник материалов https://fcprc.ru/wp-content/uploads/2022/12/Sbornik-konferentsii_Na-zashhite-detstva-2022.pdf ); </a:t>
            </a:r>
          </a:p>
          <a:p>
            <a:pPr algn="ctr"/>
            <a:r>
              <a:rPr lang="ru-RU" sz="1900" b="1" dirty="0">
                <a:solidFill>
                  <a:schemeClr val="accent5">
                    <a:lumMod val="75000"/>
                  </a:schemeClr>
                </a:solidFill>
              </a:rPr>
              <a:t>на межрегиональной  научно-практической конференции «Социализация и воспитание обучающихся: стратегии, технологии, опыт», Камчатский край, 2022г.</a:t>
            </a:r>
          </a:p>
          <a:p>
            <a:pPr algn="ctr"/>
            <a:endParaRPr lang="ru-RU" sz="19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A4E84-90D5-4799-831E-45DF53A0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238" y="269337"/>
            <a:ext cx="7275419" cy="59466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Возможности тиражирования</a:t>
            </a:r>
            <a:endParaRPr lang="ru-RU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0B91AE-D0B3-4174-AC40-DDC2B594AAE6}"/>
              </a:ext>
            </a:extLst>
          </p:cNvPr>
          <p:cNvSpPr/>
          <p:nvPr/>
        </p:nvSpPr>
        <p:spPr>
          <a:xfrm>
            <a:off x="3950372" y="983346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963EF-8793-496E-B411-E79A11153E30}"/>
              </a:ext>
            </a:extLst>
          </p:cNvPr>
          <p:cNvSpPr txBox="1"/>
          <p:nvPr/>
        </p:nvSpPr>
        <p:spPr>
          <a:xfrm>
            <a:off x="4002692" y="1044000"/>
            <a:ext cx="601447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B14377A-40B3-4B61-A1AE-6553B83437B6}"/>
              </a:ext>
            </a:extLst>
          </p:cNvPr>
          <p:cNvSpPr/>
          <p:nvPr/>
        </p:nvSpPr>
        <p:spPr>
          <a:xfrm>
            <a:off x="3964616" y="1759591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B51795-1A26-466A-827A-DFD804FC1FB4}"/>
              </a:ext>
            </a:extLst>
          </p:cNvPr>
          <p:cNvSpPr txBox="1"/>
          <p:nvPr/>
        </p:nvSpPr>
        <p:spPr>
          <a:xfrm>
            <a:off x="4016934" y="1820245"/>
            <a:ext cx="601447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A101F549-A8B2-4308-BB7F-96219161153F}"/>
              </a:ext>
            </a:extLst>
          </p:cNvPr>
          <p:cNvSpPr txBox="1">
            <a:spLocks/>
          </p:cNvSpPr>
          <p:nvPr/>
        </p:nvSpPr>
        <p:spPr>
          <a:xfrm>
            <a:off x="4386000" y="4280487"/>
            <a:ext cx="7804988" cy="2499673"/>
          </a:xfrm>
          <a:prstGeom prst="rect">
            <a:avLst/>
          </a:prstGeom>
        </p:spPr>
        <p:txBody>
          <a:bodyPr lIns="91438" tIns="45719" rIns="91438" bIns="45719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AB70EC0-A040-4DEF-AD70-2289995557B4}"/>
              </a:ext>
            </a:extLst>
          </p:cNvPr>
          <p:cNvSpPr/>
          <p:nvPr/>
        </p:nvSpPr>
        <p:spPr>
          <a:xfrm>
            <a:off x="4464459" y="3774600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C50DFC-CAB6-4475-A657-5000DE2D3019}"/>
              </a:ext>
            </a:extLst>
          </p:cNvPr>
          <p:cNvSpPr txBox="1"/>
          <p:nvPr/>
        </p:nvSpPr>
        <p:spPr>
          <a:xfrm>
            <a:off x="4516777" y="3835254"/>
            <a:ext cx="601447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1026" name="Picture 2" descr="C:\Users\Диана\Desktop\Новый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3083">
            <a:off x="120939" y="206906"/>
            <a:ext cx="1817156" cy="263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конкурсы\23 Лучший по профессии\ОИД\фотки\ny3suo855qf6huvpxkrse8pna4uyxa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201">
            <a:off x="102535" y="3420135"/>
            <a:ext cx="2320901" cy="328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AB70EC0-A040-4DEF-AD70-2289995557B4}"/>
              </a:ext>
            </a:extLst>
          </p:cNvPr>
          <p:cNvSpPr/>
          <p:nvPr/>
        </p:nvSpPr>
        <p:spPr>
          <a:xfrm>
            <a:off x="4581436" y="5631221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C50DFC-CAB6-4475-A657-5000DE2D3019}"/>
              </a:ext>
            </a:extLst>
          </p:cNvPr>
          <p:cNvSpPr txBox="1"/>
          <p:nvPr/>
        </p:nvSpPr>
        <p:spPr>
          <a:xfrm>
            <a:off x="4642437" y="5692634"/>
            <a:ext cx="601443" cy="58477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04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B454D8E-2323-4D0B-7696-AAFB6F390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6" t="8754" r="5743" b="11670"/>
          <a:stretch/>
        </p:blipFill>
        <p:spPr bwMode="auto">
          <a:xfrm rot="473390">
            <a:off x="2249070" y="4000259"/>
            <a:ext cx="1986799" cy="26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3">
            <a:extLst>
              <a:ext uri="{FF2B5EF4-FFF2-40B4-BE49-F238E27FC236}">
                <a16:creationId xmlns:a16="http://schemas.microsoft.com/office/drawing/2014/main" id="{51929E47-FEB6-CE27-EF55-B3FD4BA95D0C}"/>
              </a:ext>
            </a:extLst>
          </p:cNvPr>
          <p:cNvSpPr txBox="1">
            <a:spLocks/>
          </p:cNvSpPr>
          <p:nvPr/>
        </p:nvSpPr>
        <p:spPr>
          <a:xfrm>
            <a:off x="4386000" y="4341366"/>
            <a:ext cx="7804988" cy="2499673"/>
          </a:xfrm>
          <a:prstGeom prst="rect">
            <a:avLst/>
          </a:prstGeom>
        </p:spPr>
        <p:txBody>
          <a:bodyPr lIns="91438" tIns="45719" rIns="91438" bIns="45719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8F31F9-4DF9-3411-7CDE-9C280F26CF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342">
            <a:off x="1624210" y="1240925"/>
            <a:ext cx="2258314" cy="187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97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D72D099-1F72-4D69-B230-B2B7E467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000" y="1179001"/>
            <a:ext cx="7125575" cy="2090563"/>
          </a:xfrm>
        </p:spPr>
        <p:txBody>
          <a:bodyPr>
            <a:normAutofit/>
          </a:bodyPr>
          <a:lstStyle/>
          <a:p>
            <a:r>
              <a:rPr lang="ru-RU" sz="7200" dirty="0"/>
              <a:t>СПАСИБО ЗА ВНИМАНИЕ!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798" r="1783" b="2136"/>
          <a:stretch/>
        </p:blipFill>
        <p:spPr bwMode="auto">
          <a:xfrm rot="20978154">
            <a:off x="708618" y="206283"/>
            <a:ext cx="3103543" cy="642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конкурсы\23 Лучший по профессии\ОИД\фотки\photo_2022-12-07_15-41-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t="1" r="12857" b="-2209"/>
          <a:stretch/>
        </p:blipFill>
        <p:spPr bwMode="auto">
          <a:xfrm rot="20905191">
            <a:off x="997762" y="1316992"/>
            <a:ext cx="2589129" cy="450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1BA2A290-5716-1B49-E816-1F6410BFCA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4778" y="3280246"/>
            <a:ext cx="7334251" cy="221875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</a:t>
            </a:r>
            <a:r>
              <a:rPr lang="ru-RU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://</a:t>
            </a:r>
            <a:r>
              <a:rPr lang="en-US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www</a:t>
            </a:r>
            <a:r>
              <a:rPr lang="ru-RU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kamsoccentr</a:t>
            </a:r>
            <a:r>
              <a:rPr lang="ru-RU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</a:t>
            </a:r>
            <a:r>
              <a:rPr lang="ru-RU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  </a:t>
            </a:r>
          </a:p>
          <a:p>
            <a:pPr algn="ctr"/>
            <a:r>
              <a:rPr lang="en-US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</a:t>
            </a:r>
            <a:r>
              <a:rPr lang="ru-RU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://</a:t>
            </a:r>
            <a:r>
              <a:rPr lang="en-US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</a:t>
            </a:r>
            <a:r>
              <a:rPr lang="ru-RU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r>
              <a:rPr lang="en-US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me</a:t>
            </a:r>
            <a:r>
              <a:rPr lang="ru-RU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r>
              <a:rPr lang="en-US" sz="24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kamsoccentr</a:t>
            </a:r>
            <a:r>
              <a:rPr lang="ru-RU" sz="2400" u="sng" dirty="0">
                <a:solidFill>
                  <a:srgbClr val="F491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_</a:t>
            </a:r>
            <a:r>
              <a:rPr lang="en-US" sz="24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ru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ttps://vk.com/kamsoccentr</a:t>
            </a:r>
            <a:r>
              <a:rPr lang="en-US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https://m.ok.ru/kamsoccentr</a:t>
            </a:r>
            <a:endParaRPr lang="ru-RU" sz="24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https://t.me/familyterritorykam</a:t>
            </a:r>
            <a:endParaRPr lang="ru-RU" sz="24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844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C0119D5-A553-4A90-A3F7-6A3B96ADA2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66371" y="774000"/>
            <a:ext cx="7261501" cy="1665000"/>
          </a:xfrm>
        </p:spPr>
        <p:txBody>
          <a:bodyPr>
            <a:normAutofit/>
          </a:bodyPr>
          <a:lstStyle/>
          <a:p>
            <a:pPr marL="342891" indent="-342891" algn="ctr">
              <a:buFont typeface="Courier New" pitchFamily="49" charset="0"/>
              <a:buChar char="o"/>
            </a:pPr>
            <a:r>
              <a:rPr lang="ru-RU" sz="2000" b="1" u="sng" dirty="0"/>
              <a:t>неорганизованность досуга детей, </a:t>
            </a:r>
          </a:p>
          <a:p>
            <a:pPr marL="342891" indent="-342891" algn="ctr">
              <a:buFont typeface="Courier New" pitchFamily="49" charset="0"/>
              <a:buChar char="o"/>
            </a:pPr>
            <a:r>
              <a:rPr lang="ru-RU" sz="2000" b="1" u="sng" dirty="0"/>
              <a:t>неумение распорядится своим свободным временем</a:t>
            </a:r>
            <a:endParaRPr lang="ru-RU" sz="20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A4E84-90D5-4799-831E-45DF53A0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2252" y="144001"/>
            <a:ext cx="7275419" cy="540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Проблемы несовершеннолетних</a:t>
            </a:r>
            <a:endParaRPr lang="ru-RU" sz="3600" b="1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6" r="26366"/>
          <a:stretch>
            <a:fillRect/>
          </a:stretch>
        </p:blipFill>
        <p:spPr>
          <a:xfrm>
            <a:off x="269875" y="728663"/>
            <a:ext cx="3698875" cy="5868987"/>
          </a:xfr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FB3A4E84-90D5-4799-831E-45DF53A074A7}"/>
              </a:ext>
            </a:extLst>
          </p:cNvPr>
          <p:cNvSpPr txBox="1">
            <a:spLocks/>
          </p:cNvSpPr>
          <p:nvPr/>
        </p:nvSpPr>
        <p:spPr>
          <a:xfrm>
            <a:off x="4701000" y="2619000"/>
            <a:ext cx="7275419" cy="765895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700" b="1" dirty="0">
                <a:solidFill>
                  <a:schemeClr val="bg1"/>
                </a:solidFill>
              </a:rPr>
              <a:t>Потребности несовершеннолетних </a:t>
            </a:r>
            <a:r>
              <a:rPr lang="ru-RU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>
          <a:xfrm>
            <a:off x="4341000" y="3654000"/>
            <a:ext cx="7577957" cy="2925000"/>
          </a:xfrm>
        </p:spPr>
        <p:txBody>
          <a:bodyPr>
            <a:normAutofit fontScale="70000" lnSpcReduction="20000"/>
          </a:bodyPr>
          <a:lstStyle/>
          <a:p>
            <a:pPr marL="457189" indent="-457189">
              <a:buFont typeface="Courier New" pitchFamily="49" charset="0"/>
              <a:buChar char="o"/>
            </a:pPr>
            <a:r>
              <a:rPr lang="ru-RU" dirty="0">
                <a:solidFill>
                  <a:schemeClr val="tx1"/>
                </a:solidFill>
              </a:rPr>
              <a:t>расширение форм занятости, видов деятельности подростков;</a:t>
            </a:r>
          </a:p>
          <a:p>
            <a:pPr marL="457189" indent="-457189">
              <a:buFont typeface="Courier New" pitchFamily="49" charset="0"/>
              <a:buChar char="o"/>
            </a:pPr>
            <a:r>
              <a:rPr lang="ru-RU" dirty="0">
                <a:solidFill>
                  <a:schemeClr val="tx1"/>
                </a:solidFill>
              </a:rPr>
              <a:t>расширение опыта общения, развитие коммуникативных навыков;</a:t>
            </a:r>
          </a:p>
          <a:p>
            <a:pPr marL="457189" indent="-457189">
              <a:buFont typeface="Courier New" pitchFamily="49" charset="0"/>
              <a:buChar char="o"/>
            </a:pPr>
            <a:r>
              <a:rPr lang="ru-RU" dirty="0">
                <a:solidFill>
                  <a:schemeClr val="tx1"/>
                </a:solidFill>
              </a:rPr>
              <a:t>расширение сфер деятельности; </a:t>
            </a:r>
          </a:p>
          <a:p>
            <a:pPr marL="457189" indent="-457189">
              <a:buFont typeface="Courier New" pitchFamily="49" charset="0"/>
              <a:buChar char="o"/>
            </a:pPr>
            <a:r>
              <a:rPr lang="ru-RU" dirty="0">
                <a:solidFill>
                  <a:schemeClr val="tx1"/>
                </a:solidFill>
              </a:rPr>
              <a:t>формирование умения находить адекватные способы решения индивидуальных социальных проблем, преодоления факторов риска; </a:t>
            </a:r>
          </a:p>
          <a:p>
            <a:pPr marL="457189" indent="-457189">
              <a:buFont typeface="Courier New" pitchFamily="49" charset="0"/>
              <a:buChar char="o"/>
            </a:pPr>
            <a:r>
              <a:rPr lang="ru-RU" dirty="0">
                <a:solidFill>
                  <a:schemeClr val="tx1"/>
                </a:solidFill>
              </a:rPr>
              <a:t>формирование социально приемлемых форм поведения; </a:t>
            </a:r>
          </a:p>
          <a:p>
            <a:pPr marL="457189" indent="-457189">
              <a:buFont typeface="Courier New" pitchFamily="49" charset="0"/>
              <a:buChar char="o"/>
            </a:pPr>
            <a:r>
              <a:rPr lang="ru-RU" dirty="0">
                <a:solidFill>
                  <a:schemeClr val="tx1"/>
                </a:solidFill>
              </a:rPr>
              <a:t>улучшение детско-родительских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4050615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05696164-8185-4B6C-BF9A-177EEF45F7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911" y="500046"/>
            <a:ext cx="7244089" cy="3390692"/>
          </a:xfrm>
        </p:spPr>
        <p:txBody>
          <a:bodyPr>
            <a:normAutofit/>
          </a:bodyPr>
          <a:lstStyle/>
          <a:p>
            <a:r>
              <a:rPr lang="ru-RU" sz="1900" dirty="0"/>
              <a:t>ПРОБЛЕМА: Подростки, не занятые общественно-полезной деятельностью, не занимающиеся в учреждениях дополнительного образования, составляют особую группу риска. У них больше шансов попасть в асоциальные группы, приобщиться к вредным привычкам, стать участниками противоправных действий. По статистике МВД каждое двадцатое преступление совершается несовершеннолетним или при их участии.</a:t>
            </a:r>
          </a:p>
          <a:p>
            <a:r>
              <a:rPr lang="ru-RU" sz="1900" dirty="0"/>
              <a:t>Согласно исследованиям,  подростки, которые нигде не занимаются, чаще прибегают к агрессивному поведению, являются нарушителями дисциплины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918E4268-1EF2-4931-842D-CEAD587B1778}"/>
              </a:ext>
            </a:extLst>
          </p:cNvPr>
          <p:cNvSpPr txBox="1">
            <a:spLocks/>
          </p:cNvSpPr>
          <p:nvPr/>
        </p:nvSpPr>
        <p:spPr>
          <a:xfrm>
            <a:off x="1424604" y="4056217"/>
            <a:ext cx="5621453" cy="19757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C04FFB-35B4-4516-838B-436644C55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7651" y="3928581"/>
            <a:ext cx="266700" cy="2667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3FA325-0458-415C-8554-DFF1D0875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7651" y="4496967"/>
            <a:ext cx="266700" cy="2667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9EF243-069D-4FE6-9033-B8C01D3FB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7651" y="5081931"/>
            <a:ext cx="266700" cy="266700"/>
          </a:xfrm>
          <a:prstGeom prst="rect">
            <a:avLst/>
          </a:prstGeom>
        </p:spPr>
      </p:pic>
      <p:sp>
        <p:nvSpPr>
          <p:cNvPr id="11" name="Текст 7">
            <a:extLst>
              <a:ext uri="{FF2B5EF4-FFF2-40B4-BE49-F238E27FC236}">
                <a16:creationId xmlns:a16="http://schemas.microsoft.com/office/drawing/2014/main" id="{918E4268-1EF2-4931-842D-CEAD587B1778}"/>
              </a:ext>
            </a:extLst>
          </p:cNvPr>
          <p:cNvSpPr txBox="1">
            <a:spLocks/>
          </p:cNvSpPr>
          <p:nvPr/>
        </p:nvSpPr>
        <p:spPr>
          <a:xfrm>
            <a:off x="876002" y="3893136"/>
            <a:ext cx="7064999" cy="296486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50" dirty="0"/>
              <a:t>ИДЕЯ: Пространство Центра поможет подросткам удовлетворить их возрастные потребности в общении, внимании и признании, в овладении новыми прикладными и социальными навыками. </a:t>
            </a:r>
          </a:p>
          <a:p>
            <a:r>
              <a:rPr lang="ru-RU" sz="1750" dirty="0"/>
              <a:t>В Центре они получат поддержку и смогут развить коммуникативные и социальные навыки, укрепится их психоэмоциональное состояние, появится позитивный социальный опыт, расширится зона их общения, кругозор, будет формироваться гражданская позиция, </a:t>
            </a:r>
          </a:p>
          <a:p>
            <a:r>
              <a:rPr lang="ru-RU" sz="1750" dirty="0"/>
              <a:t>…то есть, сформируются предпосылки к их успешной социальной адаптации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299F16-2A7E-1F77-B35C-AD813C4F38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24" r="6987"/>
          <a:stretch/>
        </p:blipFill>
        <p:spPr>
          <a:xfrm>
            <a:off x="7691023" y="1359001"/>
            <a:ext cx="4119977" cy="311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20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6000" y="504000"/>
            <a:ext cx="6795000" cy="810000"/>
          </a:xfrm>
        </p:spPr>
        <p:txBody>
          <a:bodyPr/>
          <a:lstStyle/>
          <a:p>
            <a:r>
              <a:rPr lang="ru-RU" dirty="0"/>
              <a:t>Целевая группа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561001" y="1314000"/>
            <a:ext cx="7030747" cy="495000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•	Несовершеннолетние 10 - 17,5 лет, в том числе, находящиеся в трудной жизненной ситуации, в социально опасном положении:</a:t>
            </a:r>
          </a:p>
          <a:p>
            <a:pPr marL="800080" lvl="1" indent="-342891">
              <a:buFont typeface="Arial" pitchFamily="34" charset="0"/>
              <a:buChar char="•"/>
            </a:pPr>
            <a:r>
              <a:rPr lang="ru-RU" dirty="0"/>
              <a:t>дети из малообеспеченных семей;</a:t>
            </a:r>
          </a:p>
          <a:p>
            <a:pPr marL="800080" lvl="1" indent="-342891">
              <a:buFont typeface="Arial" pitchFamily="34" charset="0"/>
              <a:buChar char="•"/>
            </a:pPr>
            <a:r>
              <a:rPr lang="ru-RU" dirty="0"/>
              <a:t>дети из семей, где родители не исполняют свои родительские обязанности,</a:t>
            </a:r>
          </a:p>
          <a:p>
            <a:pPr marL="800080" lvl="1" indent="-342891">
              <a:buFont typeface="Arial" pitchFamily="34" charset="0"/>
              <a:buChar char="•"/>
            </a:pPr>
            <a:r>
              <a:rPr lang="ru-RU" dirty="0"/>
              <a:t>дети, состоящие на различного видах профилактического учета;</a:t>
            </a:r>
          </a:p>
          <a:p>
            <a:pPr marL="800080" lvl="1" indent="-342891">
              <a:buFont typeface="Arial" pitchFamily="34" charset="0"/>
              <a:buChar char="•"/>
            </a:pPr>
            <a:r>
              <a:rPr lang="ru-RU" dirty="0"/>
              <a:t>дети, имеющие условные сроки исполнения наказания за совершенные правонарушения.</a:t>
            </a:r>
          </a:p>
          <a:p>
            <a:r>
              <a:rPr lang="ru-RU" dirty="0"/>
              <a:t>•	Желающие несовершеннолетние, в том числе дети проводящие досуг без присмотра взрослых в неприспособленных для этого местах (подъезды, трубы, гаражи);</a:t>
            </a:r>
          </a:p>
          <a:p>
            <a:pPr marL="457189" indent="-457189">
              <a:buFont typeface="Arial" pitchFamily="34" charset="0"/>
              <a:buChar char="•"/>
            </a:pPr>
            <a:r>
              <a:rPr lang="ru-RU" dirty="0"/>
              <a:t>Семьи или законные представители детей, в том числе, находящихся в трудной жизненной ситуации в социально опасном положении.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6CECB4-9A14-5624-FD2F-4BFCBB6527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7200" r="7200"/>
          <a:stretch>
            <a:fillRect/>
          </a:stretch>
        </p:blipFill>
        <p:spPr>
          <a:xfrm>
            <a:off x="7940675" y="1020763"/>
            <a:ext cx="4098925" cy="481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1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ABE1DD15-BAC6-4A09-8F96-81ED301B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89000"/>
            <a:ext cx="7261501" cy="855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Цель практики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A108B47-6F7E-45CB-8AA0-06B2B6190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018" y="957124"/>
            <a:ext cx="7261501" cy="806877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развитие и социализация подростков через организацию их досуга</a:t>
            </a:r>
          </a:p>
        </p:txBody>
      </p:sp>
      <p:sp>
        <p:nvSpPr>
          <p:cNvPr id="5" name="Текст 12">
            <a:extLst>
              <a:ext uri="{FF2B5EF4-FFF2-40B4-BE49-F238E27FC236}">
                <a16:creationId xmlns:a16="http://schemas.microsoft.com/office/drawing/2014/main" id="{59257057-0D1B-4E2E-830C-F6FD807EA10E}"/>
              </a:ext>
            </a:extLst>
          </p:cNvPr>
          <p:cNvSpPr txBox="1">
            <a:spLocks/>
          </p:cNvSpPr>
          <p:nvPr/>
        </p:nvSpPr>
        <p:spPr>
          <a:xfrm>
            <a:off x="352189" y="3114000"/>
            <a:ext cx="7813812" cy="3510000"/>
          </a:xfrm>
          <a:prstGeom prst="rect">
            <a:avLst/>
          </a:prstGeom>
        </p:spPr>
        <p:txBody>
          <a:bodyPr vert="horz" lIns="91438" tIns="45719" rIns="91438" bIns="45719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задачи практики</a:t>
            </a:r>
            <a:r>
              <a:rPr lang="ru-RU" dirty="0"/>
              <a:t>:</a:t>
            </a:r>
            <a:r>
              <a:rPr lang="ru-RU" sz="2700" dirty="0"/>
              <a:t>	</a:t>
            </a:r>
          </a:p>
          <a:p>
            <a:pPr marL="457189" indent="-457189">
              <a:buFont typeface="Wingdings" pitchFamily="2" charset="2"/>
              <a:buChar char="Ø"/>
            </a:pPr>
            <a:r>
              <a:rPr lang="ru-RU" sz="2700" dirty="0"/>
              <a:t>формирование социально приемлемых форм поведения у подростков; </a:t>
            </a:r>
          </a:p>
          <a:p>
            <a:pPr marL="457189" indent="-457189">
              <a:buFont typeface="Wingdings" pitchFamily="2" charset="2"/>
              <a:buChar char="Ø"/>
            </a:pPr>
            <a:r>
              <a:rPr lang="ru-RU" sz="2700" dirty="0"/>
              <a:t>развитие личностных ресурсов несовершеннолетних, способностей к самореализации; </a:t>
            </a:r>
          </a:p>
          <a:p>
            <a:pPr marL="457189" indent="-457189">
              <a:buFont typeface="Wingdings" pitchFamily="2" charset="2"/>
              <a:buChar char="Ø"/>
            </a:pPr>
            <a:r>
              <a:rPr lang="ru-RU" sz="2700" dirty="0"/>
              <a:t>помощь в формировании и развитии активной жизненной позиции; </a:t>
            </a:r>
          </a:p>
          <a:p>
            <a:pPr marL="457189" indent="-457189">
              <a:buFont typeface="Wingdings" pitchFamily="2" charset="2"/>
              <a:buChar char="Ø"/>
            </a:pPr>
            <a:r>
              <a:rPr lang="ru-RU" sz="2700" dirty="0"/>
              <a:t>восстановление ресурса семьи в социализации детей</a:t>
            </a:r>
          </a:p>
          <a:p>
            <a:endParaRPr lang="ru-RU" dirty="0"/>
          </a:p>
        </p:txBody>
      </p:sp>
      <p:sp>
        <p:nvSpPr>
          <p:cNvPr id="9" name="Заголовок 11">
            <a:extLst>
              <a:ext uri="{FF2B5EF4-FFF2-40B4-BE49-F238E27FC236}">
                <a16:creationId xmlns:a16="http://schemas.microsoft.com/office/drawing/2014/main" id="{ABE1DD15-BAC6-4A09-8F96-81ED301B101E}"/>
              </a:ext>
            </a:extLst>
          </p:cNvPr>
          <p:cNvSpPr txBox="1">
            <a:spLocks/>
          </p:cNvSpPr>
          <p:nvPr/>
        </p:nvSpPr>
        <p:spPr>
          <a:xfrm>
            <a:off x="380658" y="1730443"/>
            <a:ext cx="7261501" cy="855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Территория внедрения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0A108B47-6F7E-45CB-8AA0-06B2B6190B91}"/>
              </a:ext>
            </a:extLst>
          </p:cNvPr>
          <p:cNvSpPr txBox="1">
            <a:spLocks/>
          </p:cNvSpPr>
          <p:nvPr/>
        </p:nvSpPr>
        <p:spPr>
          <a:xfrm>
            <a:off x="624675" y="2439000"/>
            <a:ext cx="7261501" cy="806877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1"/>
                </a:solidFill>
              </a:rPr>
              <a:t>Петропавловск-Камчатский городской округ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3" r="304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6219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1C82F57-905B-42D8-BDF5-BC2D91FE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00" y="99000"/>
            <a:ext cx="7830000" cy="36000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55A839"/>
                </a:solidFill>
              </a:rPr>
              <a:t>Центр содержательного досуга для детей и подростков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6FB7782-3F87-4384-B904-84793D6D6F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272" y="414000"/>
            <a:ext cx="7209728" cy="272699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Время работы с 09.00 до 20.00 ч. 6 дней в неделю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tx1"/>
                </a:solidFill>
              </a:rPr>
              <a:t>Зона 1.</a:t>
            </a:r>
            <a:r>
              <a:rPr lang="ru-RU" sz="2000" dirty="0">
                <a:solidFill>
                  <a:schemeClr val="tx1"/>
                </a:solidFill>
              </a:rPr>
              <a:t> Свободное пространство: свободное время, тематические социально-ориентированные мероприятия, социальное репетиторство, психолого-педагогические тренинги, мастер-классы.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tx1"/>
                </a:solidFill>
              </a:rPr>
              <a:t>Зона 2.</a:t>
            </a:r>
            <a:r>
              <a:rPr lang="ru-RU" sz="2000" dirty="0">
                <a:solidFill>
                  <a:schemeClr val="tx1"/>
                </a:solidFill>
              </a:rPr>
              <a:t> Помощь узких специалистов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tx1"/>
                </a:solidFill>
              </a:rPr>
              <a:t>Зона 3. </a:t>
            </a:r>
            <a:r>
              <a:rPr lang="ru-RU" sz="2000" dirty="0">
                <a:solidFill>
                  <a:schemeClr val="tx1"/>
                </a:solidFill>
              </a:rPr>
              <a:t>Кружки и клубы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tx1"/>
                </a:solidFill>
              </a:rPr>
              <a:t>Зона 4.</a:t>
            </a:r>
            <a:r>
              <a:rPr lang="ru-RU" sz="2000" dirty="0">
                <a:solidFill>
                  <a:schemeClr val="tx1"/>
                </a:solidFill>
              </a:rPr>
              <a:t> Спортивное развитие и оздоровление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tx1"/>
                </a:solidFill>
              </a:rPr>
              <a:t>Отдельные направления работы: </a:t>
            </a:r>
            <a:r>
              <a:rPr lang="ru-RU" sz="2000" dirty="0">
                <a:solidFill>
                  <a:schemeClr val="tx1"/>
                </a:solidFill>
              </a:rPr>
              <a:t>группы дневного пребывания для детей, особенно нуждающихся в помощи, состоящих на различных видах профилактического учета;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организация отдыха и оздоровления детей в лагере дневного пребывания;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семейные мастерские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1BA3BB6F-9E93-4280-959A-DA0D1B5D18B5}"/>
              </a:ext>
            </a:extLst>
          </p:cNvPr>
          <p:cNvSpPr txBox="1">
            <a:spLocks/>
          </p:cNvSpPr>
          <p:nvPr/>
        </p:nvSpPr>
        <p:spPr>
          <a:xfrm>
            <a:off x="1067179" y="3140994"/>
            <a:ext cx="6345000" cy="1181823"/>
          </a:xfrm>
          <a:prstGeom prst="rect">
            <a:avLst/>
          </a:prstGeom>
        </p:spPr>
        <p:txBody>
          <a:bodyPr lIns="91438" tIns="45719" rIns="91438" bIns="45719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900" b="1" dirty="0">
                <a:solidFill>
                  <a:srgbClr val="69B342"/>
                </a:solidFill>
              </a:rPr>
              <a:t>Социальные педагоги</a:t>
            </a:r>
            <a:endParaRPr lang="en-US" sz="1900" b="1" dirty="0">
              <a:solidFill>
                <a:srgbClr val="69B34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Организуют различные виды деятельности несовершеннолетних, мероприятия, направленные на развитие социальных инициатив – волонтерские акции, мероприятия гражданско-патриотической направленности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9CC01D10-F751-4500-A4F9-C28EC5ECA683}"/>
              </a:ext>
            </a:extLst>
          </p:cNvPr>
          <p:cNvSpPr txBox="1">
            <a:spLocks/>
          </p:cNvSpPr>
          <p:nvPr/>
        </p:nvSpPr>
        <p:spPr>
          <a:xfrm>
            <a:off x="1098120" y="4269929"/>
            <a:ext cx="6480000" cy="547408"/>
          </a:xfrm>
          <a:prstGeom prst="rect">
            <a:avLst/>
          </a:prstGeom>
        </p:spPr>
        <p:txBody>
          <a:bodyPr lIns="91438" tIns="45719" rIns="91438" bIns="45719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900" b="1" dirty="0">
                <a:solidFill>
                  <a:srgbClr val="69B342"/>
                </a:solidFill>
              </a:rPr>
              <a:t>Педагоги дополнительного образования</a:t>
            </a:r>
            <a:endParaRPr lang="en-US" sz="1900" b="1" dirty="0">
              <a:solidFill>
                <a:srgbClr val="69B34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обеспечивают творческое развитие несовершеннолетних, членов семей 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46F97BCC-1E58-4E84-BA9D-A0E1227D77E5}"/>
              </a:ext>
            </a:extLst>
          </p:cNvPr>
          <p:cNvSpPr txBox="1">
            <a:spLocks/>
          </p:cNvSpPr>
          <p:nvPr/>
        </p:nvSpPr>
        <p:spPr>
          <a:xfrm>
            <a:off x="1067179" y="4802847"/>
            <a:ext cx="6510941" cy="1382201"/>
          </a:xfrm>
          <a:prstGeom prst="rect">
            <a:avLst/>
          </a:prstGeom>
        </p:spPr>
        <p:txBody>
          <a:bodyPr lIns="91438" tIns="45719" rIns="91438" bIns="45719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900" b="1" dirty="0">
                <a:solidFill>
                  <a:srgbClr val="69B342"/>
                </a:solidFill>
              </a:rPr>
              <a:t>Педагоги-психологи</a:t>
            </a:r>
            <a:endParaRPr lang="en-US" sz="1900" b="1" dirty="0">
              <a:solidFill>
                <a:srgbClr val="69B34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Осуществляют психолого-педагогическую коррекцию. Консультируют несовершеннолетних, родителей. Оказывают помощь в решении конкретных проблем психологического характера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3D1898F-560D-449C-972C-A8DCF299C014}"/>
              </a:ext>
            </a:extLst>
          </p:cNvPr>
          <p:cNvSpPr/>
          <p:nvPr/>
        </p:nvSpPr>
        <p:spPr>
          <a:xfrm>
            <a:off x="319395" y="3218700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96E3AD-CEE6-4BCD-BED9-7318A6516826}"/>
              </a:ext>
            </a:extLst>
          </p:cNvPr>
          <p:cNvSpPr txBox="1"/>
          <p:nvPr/>
        </p:nvSpPr>
        <p:spPr>
          <a:xfrm>
            <a:off x="371715" y="3279354"/>
            <a:ext cx="601447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37CB2A3-922E-43DE-9272-162EF3E10AC0}"/>
              </a:ext>
            </a:extLst>
          </p:cNvPr>
          <p:cNvSpPr/>
          <p:nvPr/>
        </p:nvSpPr>
        <p:spPr>
          <a:xfrm>
            <a:off x="248638" y="4209275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741C36-ACB3-4D4D-AD23-9B57BB8DDB45}"/>
              </a:ext>
            </a:extLst>
          </p:cNvPr>
          <p:cNvSpPr txBox="1"/>
          <p:nvPr/>
        </p:nvSpPr>
        <p:spPr>
          <a:xfrm>
            <a:off x="300958" y="4269929"/>
            <a:ext cx="601447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6183B05-77CD-46AA-BC1B-6B77C21E11DC}"/>
              </a:ext>
            </a:extLst>
          </p:cNvPr>
          <p:cNvSpPr/>
          <p:nvPr/>
        </p:nvSpPr>
        <p:spPr>
          <a:xfrm>
            <a:off x="250467" y="4959493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B95E6D-B842-4320-91E6-6DB3329E5397}"/>
              </a:ext>
            </a:extLst>
          </p:cNvPr>
          <p:cNvSpPr txBox="1"/>
          <p:nvPr/>
        </p:nvSpPr>
        <p:spPr>
          <a:xfrm>
            <a:off x="302787" y="5020147"/>
            <a:ext cx="601447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F97C6A0-EF41-4AF5-94FB-952CC4E6E6AB}"/>
              </a:ext>
            </a:extLst>
          </p:cNvPr>
          <p:cNvSpPr/>
          <p:nvPr/>
        </p:nvSpPr>
        <p:spPr>
          <a:xfrm>
            <a:off x="248641" y="5945390"/>
            <a:ext cx="706083" cy="7060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D196BA-1C24-48B1-AC60-A2834EC7E956}"/>
              </a:ext>
            </a:extLst>
          </p:cNvPr>
          <p:cNvSpPr txBox="1"/>
          <p:nvPr/>
        </p:nvSpPr>
        <p:spPr>
          <a:xfrm>
            <a:off x="300960" y="6006043"/>
            <a:ext cx="601447" cy="584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46F97BCC-1E58-4E84-BA9D-A0E1227D77E5}"/>
              </a:ext>
            </a:extLst>
          </p:cNvPr>
          <p:cNvSpPr txBox="1">
            <a:spLocks/>
          </p:cNvSpPr>
          <p:nvPr/>
        </p:nvSpPr>
        <p:spPr>
          <a:xfrm>
            <a:off x="1157088" y="6010144"/>
            <a:ext cx="6255001" cy="672017"/>
          </a:xfrm>
          <a:prstGeom prst="rect">
            <a:avLst/>
          </a:prstGeom>
        </p:spPr>
        <p:txBody>
          <a:bodyPr lIns="91438" tIns="45719" rIns="91438" bIns="45719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900" b="1" dirty="0">
                <a:solidFill>
                  <a:srgbClr val="69B342"/>
                </a:solidFill>
              </a:rPr>
              <a:t>Специалисты по социальной работе</a:t>
            </a:r>
            <a:endParaRPr lang="en-US" sz="1900" b="1" dirty="0">
              <a:solidFill>
                <a:srgbClr val="69B34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Оказывают помощь несовершеннолетним, их родителям в решении социальных проблем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3BAB91B-256D-29C1-5F1A-D16B7CB67A3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3" r="2283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74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1D4697E-DB47-B4CB-9CA8-7D41CCDA5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B048FF3-9A14-42EB-A852-549D91502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1494">
            <a:off x="267045" y="323463"/>
            <a:ext cx="3920749" cy="294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5BD2AF-286C-4FA8-F2C5-0FD2414D7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0903">
            <a:off x="8448475" y="432965"/>
            <a:ext cx="3561995" cy="26714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7CE54D-E5F6-6B6F-5459-419596945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2525">
            <a:off x="3958324" y="3480180"/>
            <a:ext cx="4078989" cy="26203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282C0F-DAB8-5794-4FFB-FB880038A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55201">
            <a:off x="8084799" y="3947727"/>
            <a:ext cx="3759353" cy="26032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A0DC63-B400-017F-7457-0B926B040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2850" y="594000"/>
            <a:ext cx="3682333" cy="24635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64C9AF-3841-F324-699F-252F1A495C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18166">
            <a:off x="347495" y="3873053"/>
            <a:ext cx="3629374" cy="272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70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A915AB5-5038-93D2-02FF-0A2D3939C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5978">
            <a:off x="156000" y="277985"/>
            <a:ext cx="3694685" cy="238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88FEFD3-0091-E022-A61F-65CAE0FC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823">
            <a:off x="8483338" y="3584915"/>
            <a:ext cx="3857477" cy="28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AD9C41-37BF-6A2D-60A2-933C3F8B6A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09" r="5364"/>
          <a:stretch/>
        </p:blipFill>
        <p:spPr>
          <a:xfrm rot="21155605">
            <a:off x="159409" y="3672139"/>
            <a:ext cx="3711909" cy="29522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EEE4AD-B6B2-370A-C294-ED7359808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134" y="422331"/>
            <a:ext cx="3612001" cy="2709001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92714A8-F17B-BB04-8575-443D0AA88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7129">
            <a:off x="4325395" y="3445204"/>
            <a:ext cx="4065381" cy="294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BE5C53B-857A-DAB3-D0B6-1CEBE0311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1814">
            <a:off x="4052061" y="420799"/>
            <a:ext cx="3539074" cy="268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10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798FE96-E3D4-F6A7-D0A3-019B114D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F9DBDB-F4EA-22F9-862A-5098AC7206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B41546-79E1-5326-D30F-40D8A4262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4348">
            <a:off x="7787433" y="3578691"/>
            <a:ext cx="4151999" cy="3113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9D6334-5980-5EDB-0264-6285CE710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3308">
            <a:off x="320595" y="3866749"/>
            <a:ext cx="3697076" cy="27728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D82BC7-EA82-A741-A202-9076B64C1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4695">
            <a:off x="8943841" y="337216"/>
            <a:ext cx="3004740" cy="28346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B2D0CC1-4E3A-57E4-7489-6008C2A21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31" y="463143"/>
            <a:ext cx="4140535" cy="310540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D63E82-A72E-7FD0-3527-7ED2D284F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81595">
            <a:off x="4119291" y="3976408"/>
            <a:ext cx="3436798" cy="2577599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AEA92E9-6250-8E9D-2CCA-3612E8354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702">
            <a:off x="515098" y="465259"/>
            <a:ext cx="3814292" cy="252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3093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2603</TotalTime>
  <Words>904</Words>
  <Application>Microsoft Office PowerPoint</Application>
  <PresentationFormat>Широкоэкранный</PresentationFormat>
  <Paragraphs>103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Times New Roman</vt:lpstr>
      <vt:lpstr>Wingdings</vt:lpstr>
      <vt:lpstr>Тема Office</vt:lpstr>
      <vt:lpstr>Презентация PowerPoint</vt:lpstr>
      <vt:lpstr>Проблемы несовершеннолетних</vt:lpstr>
      <vt:lpstr>Презентация PowerPoint</vt:lpstr>
      <vt:lpstr>Целевая группа</vt:lpstr>
      <vt:lpstr>Цель практики</vt:lpstr>
      <vt:lpstr>Центр содержательного досуга для детей и подростков</vt:lpstr>
      <vt:lpstr>Презентация PowerPoint</vt:lpstr>
      <vt:lpstr>Презентация PowerPoint</vt:lpstr>
      <vt:lpstr>Презентация PowerPoint</vt:lpstr>
      <vt:lpstr>«Сила России»»</vt:lpstr>
      <vt:lpstr>Презентация PowerPoint</vt:lpstr>
      <vt:lpstr>Презентация PowerPoint</vt:lpstr>
      <vt:lpstr>Социальный эффект</vt:lpstr>
      <vt:lpstr>Возможности тиражирования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Сотникова Галина Александровна</cp:lastModifiedBy>
  <cp:revision>190</cp:revision>
  <dcterms:created xsi:type="dcterms:W3CDTF">2020-05-04T14:52:20Z</dcterms:created>
  <dcterms:modified xsi:type="dcterms:W3CDTF">2024-11-15T04:14:11Z</dcterms:modified>
</cp:coreProperties>
</file>