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34" r:id="rId3"/>
    <p:sldId id="331" r:id="rId4"/>
    <p:sldId id="279" r:id="rId5"/>
    <p:sldId id="26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6" r:id="rId17"/>
    <p:sldId id="337" r:id="rId18"/>
    <p:sldId id="339" r:id="rId19"/>
    <p:sldId id="343" r:id="rId20"/>
    <p:sldId id="340" r:id="rId21"/>
    <p:sldId id="342" r:id="rId22"/>
    <p:sldId id="31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0000FF"/>
    <a:srgbClr val="CCFFFF"/>
    <a:srgbClr val="FF3399"/>
    <a:srgbClr val="9933FF"/>
    <a:srgbClr val="00CC00"/>
    <a:srgbClr val="FF6600"/>
    <a:srgbClr val="FFCC66"/>
    <a:srgbClr val="FFCC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67" autoAdjust="0"/>
    <p:restoredTop sz="94660" autoAdjust="0"/>
  </p:normalViewPr>
  <p:slideViewPr>
    <p:cSldViewPr>
      <p:cViewPr>
        <p:scale>
          <a:sx n="100" d="100"/>
          <a:sy n="100" d="100"/>
        </p:scale>
        <p:origin x="-2190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B825C-A7FA-4D25-8746-9C81CA8BBE68}" type="doc">
      <dgm:prSet loTypeId="urn:microsoft.com/office/officeart/2005/8/layout/vList4#1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0D8F65-1F5F-4758-80FD-B29718117234}">
      <dgm:prSet phldrT="[Текст]" custT="1"/>
      <dgm:spPr>
        <a:noFill/>
      </dgm:spPr>
      <dgm:t>
        <a:bodyPr/>
        <a:lstStyle/>
        <a:p>
          <a:pPr algn="just"/>
          <a:r>
            <a:rPr lang="ru-RU" sz="1600" b="0" i="0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rPr>
            <a:t>ПЕДАГОГИЧЕСКАЯ ИДЕЯ </a:t>
          </a:r>
          <a:r>
            <a:rPr lang="ru-RU" sz="12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– ВЫСТРАИВАНИЕ ПРЕЕМСТВЕННОСТИ В ОБРАЗОВАНИИ ДОШКОЛЬНИКА НЕ ТОЛЬКО С ТРЁХ ДО СЕМИ ЛЕТ, НО И КОНСТРУИРОВАНИЕ ПРЕДМЕТНО-ПРОСТРАНСТВЕННОЙ СРЕДЫ В ДОО ДЛЯ АДАПТАЦИИ И РАЗВИТИЯ РЕБЁНКА ОТ РОЖДЕНИЯ ДО ТРЁХ ЛЕТ  </a:t>
          </a:r>
        </a:p>
      </dgm:t>
    </dgm:pt>
    <dgm:pt modelId="{A493CA9C-DC67-4C69-85A0-A41C0C870576}" type="parTrans" cxnId="{5CF22C9B-03E2-4CE8-9137-7B169559D9FD}">
      <dgm:prSet/>
      <dgm:spPr/>
      <dgm:t>
        <a:bodyPr/>
        <a:lstStyle/>
        <a:p>
          <a:endParaRPr lang="ru-RU"/>
        </a:p>
      </dgm:t>
    </dgm:pt>
    <dgm:pt modelId="{5D3F2A0D-7F31-46D4-B292-B6E294A540E8}" type="sibTrans" cxnId="{5CF22C9B-03E2-4CE8-9137-7B169559D9FD}">
      <dgm:prSet/>
      <dgm:spPr/>
      <dgm:t>
        <a:bodyPr/>
        <a:lstStyle/>
        <a:p>
          <a:endParaRPr lang="ru-RU"/>
        </a:p>
      </dgm:t>
    </dgm:pt>
    <dgm:pt modelId="{BB4A6EF3-8E9B-4769-BA6D-E791A0FD0512}" type="pres">
      <dgm:prSet presAssocID="{F44B825C-A7FA-4D25-8746-9C81CA8BBE6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9F3F0-7A48-4BF7-A82C-6832B616507D}" type="pres">
      <dgm:prSet presAssocID="{740D8F65-1F5F-4758-80FD-B29718117234}" presName="comp" presStyleCnt="0"/>
      <dgm:spPr/>
    </dgm:pt>
    <dgm:pt modelId="{1903F99A-8D23-45B7-9BD5-4E1FD766C50F}" type="pres">
      <dgm:prSet presAssocID="{740D8F65-1F5F-4758-80FD-B29718117234}" presName="box" presStyleLbl="node1" presStyleIdx="0" presStyleCnt="1" custScaleY="100000" custLinFactNeighborX="-2724" custLinFactNeighborY="10282"/>
      <dgm:spPr/>
      <dgm:t>
        <a:bodyPr/>
        <a:lstStyle/>
        <a:p>
          <a:endParaRPr lang="ru-RU"/>
        </a:p>
      </dgm:t>
    </dgm:pt>
    <dgm:pt modelId="{A1F6DD7C-8D58-4FC1-8930-749E1AA3854E}" type="pres">
      <dgm:prSet presAssocID="{740D8F65-1F5F-4758-80FD-B29718117234}" presName="img" presStyleLbl="fgImgPlace1" presStyleIdx="0" presStyleCnt="1" custScaleX="105445" custScaleY="121362" custLinFactNeighborX="-11109" custLinFactNeighborY="58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ru-RU"/>
        </a:p>
      </dgm:t>
    </dgm:pt>
    <dgm:pt modelId="{6AABE7A4-E4B5-4617-A538-DE485FBBFC9B}" type="pres">
      <dgm:prSet presAssocID="{740D8F65-1F5F-4758-80FD-B2971811723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F11B77-AF31-4D40-B656-0E467C3F4710}" type="presOf" srcId="{740D8F65-1F5F-4758-80FD-B29718117234}" destId="{1903F99A-8D23-45B7-9BD5-4E1FD766C50F}" srcOrd="0" destOrd="0" presId="urn:microsoft.com/office/officeart/2005/8/layout/vList4#19"/>
    <dgm:cxn modelId="{1A802029-83B9-4236-A8FF-BC94EA6BF07F}" type="presOf" srcId="{740D8F65-1F5F-4758-80FD-B29718117234}" destId="{6AABE7A4-E4B5-4617-A538-DE485FBBFC9B}" srcOrd="1" destOrd="0" presId="urn:microsoft.com/office/officeart/2005/8/layout/vList4#19"/>
    <dgm:cxn modelId="{5CF22C9B-03E2-4CE8-9137-7B169559D9FD}" srcId="{F44B825C-A7FA-4D25-8746-9C81CA8BBE68}" destId="{740D8F65-1F5F-4758-80FD-B29718117234}" srcOrd="0" destOrd="0" parTransId="{A493CA9C-DC67-4C69-85A0-A41C0C870576}" sibTransId="{5D3F2A0D-7F31-46D4-B292-B6E294A540E8}"/>
    <dgm:cxn modelId="{E3E38B84-7C1B-43A7-B98B-83CED9E7AE96}" type="presOf" srcId="{F44B825C-A7FA-4D25-8746-9C81CA8BBE68}" destId="{BB4A6EF3-8E9B-4769-BA6D-E791A0FD0512}" srcOrd="0" destOrd="0" presId="urn:microsoft.com/office/officeart/2005/8/layout/vList4#19"/>
    <dgm:cxn modelId="{646F3B7F-DE26-4A4A-8318-C22CFFD6CB3E}" type="presParOf" srcId="{BB4A6EF3-8E9B-4769-BA6D-E791A0FD0512}" destId="{CAC9F3F0-7A48-4BF7-A82C-6832B616507D}" srcOrd="0" destOrd="0" presId="urn:microsoft.com/office/officeart/2005/8/layout/vList4#19"/>
    <dgm:cxn modelId="{8228B6D7-570C-400E-BB47-75189CFB45E3}" type="presParOf" srcId="{CAC9F3F0-7A48-4BF7-A82C-6832B616507D}" destId="{1903F99A-8D23-45B7-9BD5-4E1FD766C50F}" srcOrd="0" destOrd="0" presId="urn:microsoft.com/office/officeart/2005/8/layout/vList4#19"/>
    <dgm:cxn modelId="{09D28F7A-1254-40D9-8D4B-2F9F81121BAB}" type="presParOf" srcId="{CAC9F3F0-7A48-4BF7-A82C-6832B616507D}" destId="{A1F6DD7C-8D58-4FC1-8930-749E1AA3854E}" srcOrd="1" destOrd="0" presId="urn:microsoft.com/office/officeart/2005/8/layout/vList4#19"/>
    <dgm:cxn modelId="{A9FD2469-5313-480C-A43E-A65FD3065203}" type="presParOf" srcId="{CAC9F3F0-7A48-4BF7-A82C-6832B616507D}" destId="{6AABE7A4-E4B5-4617-A538-DE485FBBFC9B}" srcOrd="2" destOrd="0" presId="urn:microsoft.com/office/officeart/2005/8/layout/vList4#19"/>
  </dgm:cxnLst>
  <dgm:bg>
    <a:solidFill>
      <a:srgbClr val="CCFFCC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44B825C-A7FA-4D25-8746-9C81CA8BBE68}" type="doc">
      <dgm:prSet loTypeId="urn:microsoft.com/office/officeart/2005/8/layout/vList4#1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0D8F65-1F5F-4758-80FD-B29718117234}">
      <dgm:prSet phldrT="[Текст]" custT="1"/>
      <dgm:spPr>
        <a:noFill/>
      </dgm:spPr>
      <dgm:t>
        <a:bodyPr/>
        <a:lstStyle/>
        <a:p>
          <a:pPr algn="ctr"/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сохранение, укрепление и охрана здоровья детей; повышение умственной и физической работоспособности, предупреждение утомления.</a:t>
          </a:r>
        </a:p>
      </dgm:t>
    </dgm:pt>
    <dgm:pt modelId="{A493CA9C-DC67-4C69-85A0-A41C0C870576}" type="parTrans" cxnId="{5CF22C9B-03E2-4CE8-9137-7B169559D9FD}">
      <dgm:prSet/>
      <dgm:spPr/>
      <dgm:t>
        <a:bodyPr/>
        <a:lstStyle/>
        <a:p>
          <a:endParaRPr lang="ru-RU"/>
        </a:p>
      </dgm:t>
    </dgm:pt>
    <dgm:pt modelId="{5D3F2A0D-7F31-46D4-B292-B6E294A540E8}" type="sibTrans" cxnId="{5CF22C9B-03E2-4CE8-9137-7B169559D9FD}">
      <dgm:prSet/>
      <dgm:spPr/>
      <dgm:t>
        <a:bodyPr/>
        <a:lstStyle/>
        <a:p>
          <a:endParaRPr lang="ru-RU"/>
        </a:p>
      </dgm:t>
    </dgm:pt>
    <dgm:pt modelId="{BB4A6EF3-8E9B-4769-BA6D-E791A0FD0512}" type="pres">
      <dgm:prSet presAssocID="{F44B825C-A7FA-4D25-8746-9C81CA8BBE6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9F3F0-7A48-4BF7-A82C-6832B616507D}" type="pres">
      <dgm:prSet presAssocID="{740D8F65-1F5F-4758-80FD-B29718117234}" presName="comp" presStyleCnt="0"/>
      <dgm:spPr/>
    </dgm:pt>
    <dgm:pt modelId="{1903F99A-8D23-45B7-9BD5-4E1FD766C50F}" type="pres">
      <dgm:prSet presAssocID="{740D8F65-1F5F-4758-80FD-B29718117234}" presName="box" presStyleLbl="node1" presStyleIdx="0" presStyleCnt="1" custScaleY="100000" custLinFactNeighborX="-2724" custLinFactNeighborY="10282"/>
      <dgm:spPr/>
      <dgm:t>
        <a:bodyPr/>
        <a:lstStyle/>
        <a:p>
          <a:endParaRPr lang="ru-RU"/>
        </a:p>
      </dgm:t>
    </dgm:pt>
    <dgm:pt modelId="{A1F6DD7C-8D58-4FC1-8930-749E1AA3854E}" type="pres">
      <dgm:prSet presAssocID="{740D8F65-1F5F-4758-80FD-B29718117234}" presName="img" presStyleLbl="fgImgPlace1" presStyleIdx="0" presStyleCnt="1" custScaleX="70060" custScaleY="125000" custLinFactNeighborX="-6571" custLinFactNeighborY="28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AABE7A4-E4B5-4617-A538-DE485FBBFC9B}" type="pres">
      <dgm:prSet presAssocID="{740D8F65-1F5F-4758-80FD-B2971811723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A9D108-7FE9-4777-AAF3-9158FCE8B9CA}" type="presOf" srcId="{740D8F65-1F5F-4758-80FD-B29718117234}" destId="{1903F99A-8D23-45B7-9BD5-4E1FD766C50F}" srcOrd="0" destOrd="0" presId="urn:microsoft.com/office/officeart/2005/8/layout/vList4#19"/>
    <dgm:cxn modelId="{5CF22C9B-03E2-4CE8-9137-7B169559D9FD}" srcId="{F44B825C-A7FA-4D25-8746-9C81CA8BBE68}" destId="{740D8F65-1F5F-4758-80FD-B29718117234}" srcOrd="0" destOrd="0" parTransId="{A493CA9C-DC67-4C69-85A0-A41C0C870576}" sibTransId="{5D3F2A0D-7F31-46D4-B292-B6E294A540E8}"/>
    <dgm:cxn modelId="{8E824BFF-A65D-4F0F-B0EB-41A0D72BD293}" type="presOf" srcId="{F44B825C-A7FA-4D25-8746-9C81CA8BBE68}" destId="{BB4A6EF3-8E9B-4769-BA6D-E791A0FD0512}" srcOrd="0" destOrd="0" presId="urn:microsoft.com/office/officeart/2005/8/layout/vList4#19"/>
    <dgm:cxn modelId="{AA6A85F6-DF2D-499C-9ABB-588E9A20CB03}" type="presOf" srcId="{740D8F65-1F5F-4758-80FD-B29718117234}" destId="{6AABE7A4-E4B5-4617-A538-DE485FBBFC9B}" srcOrd="1" destOrd="0" presId="urn:microsoft.com/office/officeart/2005/8/layout/vList4#19"/>
    <dgm:cxn modelId="{C2BEFA1A-306F-461A-BC48-0BB3F1386434}" type="presParOf" srcId="{BB4A6EF3-8E9B-4769-BA6D-E791A0FD0512}" destId="{CAC9F3F0-7A48-4BF7-A82C-6832B616507D}" srcOrd="0" destOrd="0" presId="urn:microsoft.com/office/officeart/2005/8/layout/vList4#19"/>
    <dgm:cxn modelId="{81CFFA93-3BB2-402C-92A5-D79ACF49CADB}" type="presParOf" srcId="{CAC9F3F0-7A48-4BF7-A82C-6832B616507D}" destId="{1903F99A-8D23-45B7-9BD5-4E1FD766C50F}" srcOrd="0" destOrd="0" presId="urn:microsoft.com/office/officeart/2005/8/layout/vList4#19"/>
    <dgm:cxn modelId="{B9311053-D685-425D-AE52-76F89BBD860A}" type="presParOf" srcId="{CAC9F3F0-7A48-4BF7-A82C-6832B616507D}" destId="{A1F6DD7C-8D58-4FC1-8930-749E1AA3854E}" srcOrd="1" destOrd="0" presId="urn:microsoft.com/office/officeart/2005/8/layout/vList4#19"/>
    <dgm:cxn modelId="{C1C7C129-7052-4445-94E0-80C04122C156}" type="presParOf" srcId="{CAC9F3F0-7A48-4BF7-A82C-6832B616507D}" destId="{6AABE7A4-E4B5-4617-A538-DE485FBBFC9B}" srcOrd="2" destOrd="0" presId="urn:microsoft.com/office/officeart/2005/8/layout/vList4#19"/>
  </dgm:cxnLst>
  <dgm:bg>
    <a:solidFill>
      <a:srgbClr val="CCFFFF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44B825C-A7FA-4D25-8746-9C81CA8BBE68}" type="doc">
      <dgm:prSet loTypeId="urn:microsoft.com/office/officeart/2005/8/layout/vList4#1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0D8F65-1F5F-4758-80FD-B29718117234}">
      <dgm:prSet phldrT="[Текст]" custT="1"/>
      <dgm:spPr>
        <a:noFill/>
      </dgm:spPr>
      <dgm:t>
        <a:bodyPr/>
        <a:lstStyle/>
        <a:p>
          <a:pPr algn="ctr"/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приобщение к музыкальному искусству; </a:t>
          </a:r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/>
          </a:r>
          <a:b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</a:br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развитие </a:t>
          </a:r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предпосылок ценностно-смыслового восприятия и понимания музыкального искусства; </a:t>
          </a:r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/>
          </a:r>
          <a:b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</a:br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формирование </a:t>
          </a:r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основ музыкальной культуры.</a:t>
          </a:r>
        </a:p>
      </dgm:t>
    </dgm:pt>
    <dgm:pt modelId="{A493CA9C-DC67-4C69-85A0-A41C0C870576}" type="parTrans" cxnId="{5CF22C9B-03E2-4CE8-9137-7B169559D9FD}">
      <dgm:prSet/>
      <dgm:spPr/>
      <dgm:t>
        <a:bodyPr/>
        <a:lstStyle/>
        <a:p>
          <a:endParaRPr lang="ru-RU"/>
        </a:p>
      </dgm:t>
    </dgm:pt>
    <dgm:pt modelId="{5D3F2A0D-7F31-46D4-B292-B6E294A540E8}" type="sibTrans" cxnId="{5CF22C9B-03E2-4CE8-9137-7B169559D9FD}">
      <dgm:prSet/>
      <dgm:spPr/>
      <dgm:t>
        <a:bodyPr/>
        <a:lstStyle/>
        <a:p>
          <a:endParaRPr lang="ru-RU"/>
        </a:p>
      </dgm:t>
    </dgm:pt>
    <dgm:pt modelId="{BB4A6EF3-8E9B-4769-BA6D-E791A0FD0512}" type="pres">
      <dgm:prSet presAssocID="{F44B825C-A7FA-4D25-8746-9C81CA8BBE6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9F3F0-7A48-4BF7-A82C-6832B616507D}" type="pres">
      <dgm:prSet presAssocID="{740D8F65-1F5F-4758-80FD-B29718117234}" presName="comp" presStyleCnt="0"/>
      <dgm:spPr/>
    </dgm:pt>
    <dgm:pt modelId="{1903F99A-8D23-45B7-9BD5-4E1FD766C50F}" type="pres">
      <dgm:prSet presAssocID="{740D8F65-1F5F-4758-80FD-B29718117234}" presName="box" presStyleLbl="node1" presStyleIdx="0" presStyleCnt="1" custScaleY="100000" custLinFactNeighborX="-2724" custLinFactNeighborY="10282"/>
      <dgm:spPr/>
      <dgm:t>
        <a:bodyPr/>
        <a:lstStyle/>
        <a:p>
          <a:endParaRPr lang="ru-RU"/>
        </a:p>
      </dgm:t>
    </dgm:pt>
    <dgm:pt modelId="{A1F6DD7C-8D58-4FC1-8930-749E1AA3854E}" type="pres">
      <dgm:prSet presAssocID="{740D8F65-1F5F-4758-80FD-B29718117234}" presName="img" presStyleLbl="fgImgPlace1" presStyleIdx="0" presStyleCnt="1" custScaleX="70060" custScaleY="125000" custLinFactNeighborX="-6571" custLinFactNeighborY="28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AABE7A4-E4B5-4617-A538-DE485FBBFC9B}" type="pres">
      <dgm:prSet presAssocID="{740D8F65-1F5F-4758-80FD-B2971811723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F22C9B-03E2-4CE8-9137-7B169559D9FD}" srcId="{F44B825C-A7FA-4D25-8746-9C81CA8BBE68}" destId="{740D8F65-1F5F-4758-80FD-B29718117234}" srcOrd="0" destOrd="0" parTransId="{A493CA9C-DC67-4C69-85A0-A41C0C870576}" sibTransId="{5D3F2A0D-7F31-46D4-B292-B6E294A540E8}"/>
    <dgm:cxn modelId="{2F9E399B-BF2D-44F9-A871-D710B6D5FD6B}" type="presOf" srcId="{F44B825C-A7FA-4D25-8746-9C81CA8BBE68}" destId="{BB4A6EF3-8E9B-4769-BA6D-E791A0FD0512}" srcOrd="0" destOrd="0" presId="urn:microsoft.com/office/officeart/2005/8/layout/vList4#19"/>
    <dgm:cxn modelId="{5FA764B9-AD8B-469B-BB49-DD4C29F025F7}" type="presOf" srcId="{740D8F65-1F5F-4758-80FD-B29718117234}" destId="{1903F99A-8D23-45B7-9BD5-4E1FD766C50F}" srcOrd="0" destOrd="0" presId="urn:microsoft.com/office/officeart/2005/8/layout/vList4#19"/>
    <dgm:cxn modelId="{ECC00D6F-3B40-4E08-BC6C-7AD5B90CEFD1}" type="presOf" srcId="{740D8F65-1F5F-4758-80FD-B29718117234}" destId="{6AABE7A4-E4B5-4617-A538-DE485FBBFC9B}" srcOrd="1" destOrd="0" presId="urn:microsoft.com/office/officeart/2005/8/layout/vList4#19"/>
    <dgm:cxn modelId="{B728A2FF-EE28-4C6C-AA5D-34BD4701610B}" type="presParOf" srcId="{BB4A6EF3-8E9B-4769-BA6D-E791A0FD0512}" destId="{CAC9F3F0-7A48-4BF7-A82C-6832B616507D}" srcOrd="0" destOrd="0" presId="urn:microsoft.com/office/officeart/2005/8/layout/vList4#19"/>
    <dgm:cxn modelId="{0C2A7E7D-C1C6-463B-B9DB-F7E37902D64C}" type="presParOf" srcId="{CAC9F3F0-7A48-4BF7-A82C-6832B616507D}" destId="{1903F99A-8D23-45B7-9BD5-4E1FD766C50F}" srcOrd="0" destOrd="0" presId="urn:microsoft.com/office/officeart/2005/8/layout/vList4#19"/>
    <dgm:cxn modelId="{FEC2FA03-5C8C-43C1-A471-2EDDB27A58FC}" type="presParOf" srcId="{CAC9F3F0-7A48-4BF7-A82C-6832B616507D}" destId="{A1F6DD7C-8D58-4FC1-8930-749E1AA3854E}" srcOrd="1" destOrd="0" presId="urn:microsoft.com/office/officeart/2005/8/layout/vList4#19"/>
    <dgm:cxn modelId="{9C85502C-241F-4793-BC91-F3AED5A192E5}" type="presParOf" srcId="{CAC9F3F0-7A48-4BF7-A82C-6832B616507D}" destId="{6AABE7A4-E4B5-4617-A538-DE485FBBFC9B}" srcOrd="2" destOrd="0" presId="urn:microsoft.com/office/officeart/2005/8/layout/vList4#19"/>
  </dgm:cxnLst>
  <dgm:bg>
    <a:solidFill>
      <a:srgbClr val="CCFFFF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44B825C-A7FA-4D25-8746-9C81CA8BBE68}" type="doc">
      <dgm:prSet loTypeId="urn:microsoft.com/office/officeart/2005/8/layout/vList4#1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0D8F65-1F5F-4758-80FD-B29718117234}">
      <dgm:prSet phldrT="[Текст]" custT="1"/>
      <dgm:spPr>
        <a:noFill/>
      </dgm:spPr>
      <dgm:t>
        <a:bodyPr/>
        <a:lstStyle/>
        <a:p>
          <a:pPr algn="ctr"/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развитие познавательного интереса, мотивации, любознательности; </a:t>
          </a:r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/>
          </a:r>
          <a:b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</a:br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формирование </a:t>
          </a:r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познавательных действий, становление сознания; </a:t>
          </a:r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/>
          </a:r>
          <a:b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</a:br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развитие </a:t>
          </a:r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воображения и творческой активности</a:t>
          </a:r>
        </a:p>
      </dgm:t>
    </dgm:pt>
    <dgm:pt modelId="{A493CA9C-DC67-4C69-85A0-A41C0C870576}" type="parTrans" cxnId="{5CF22C9B-03E2-4CE8-9137-7B169559D9FD}">
      <dgm:prSet/>
      <dgm:spPr/>
      <dgm:t>
        <a:bodyPr/>
        <a:lstStyle/>
        <a:p>
          <a:endParaRPr lang="ru-RU"/>
        </a:p>
      </dgm:t>
    </dgm:pt>
    <dgm:pt modelId="{5D3F2A0D-7F31-46D4-B292-B6E294A540E8}" type="sibTrans" cxnId="{5CF22C9B-03E2-4CE8-9137-7B169559D9FD}">
      <dgm:prSet/>
      <dgm:spPr/>
      <dgm:t>
        <a:bodyPr/>
        <a:lstStyle/>
        <a:p>
          <a:endParaRPr lang="ru-RU"/>
        </a:p>
      </dgm:t>
    </dgm:pt>
    <dgm:pt modelId="{BB4A6EF3-8E9B-4769-BA6D-E791A0FD0512}" type="pres">
      <dgm:prSet presAssocID="{F44B825C-A7FA-4D25-8746-9C81CA8BBE6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9F3F0-7A48-4BF7-A82C-6832B616507D}" type="pres">
      <dgm:prSet presAssocID="{740D8F65-1F5F-4758-80FD-B29718117234}" presName="comp" presStyleCnt="0"/>
      <dgm:spPr/>
    </dgm:pt>
    <dgm:pt modelId="{1903F99A-8D23-45B7-9BD5-4E1FD766C50F}" type="pres">
      <dgm:prSet presAssocID="{740D8F65-1F5F-4758-80FD-B29718117234}" presName="box" presStyleLbl="node1" presStyleIdx="0" presStyleCnt="1" custScaleY="100000" custLinFactNeighborX="-2724" custLinFactNeighborY="10282"/>
      <dgm:spPr/>
      <dgm:t>
        <a:bodyPr/>
        <a:lstStyle/>
        <a:p>
          <a:endParaRPr lang="ru-RU"/>
        </a:p>
      </dgm:t>
    </dgm:pt>
    <dgm:pt modelId="{A1F6DD7C-8D58-4FC1-8930-749E1AA3854E}" type="pres">
      <dgm:prSet presAssocID="{740D8F65-1F5F-4758-80FD-B29718117234}" presName="img" presStyleLbl="fgImgPlace1" presStyleIdx="0" presStyleCnt="1" custScaleX="70060" custScaleY="125000" custLinFactNeighborX="-6571" custLinFactNeighborY="28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AABE7A4-E4B5-4617-A538-DE485FBBFC9B}" type="pres">
      <dgm:prSet presAssocID="{740D8F65-1F5F-4758-80FD-B2971811723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B34A0D-4B43-4B66-9B4B-6726E8E46317}" type="presOf" srcId="{740D8F65-1F5F-4758-80FD-B29718117234}" destId="{6AABE7A4-E4B5-4617-A538-DE485FBBFC9B}" srcOrd="1" destOrd="0" presId="urn:microsoft.com/office/officeart/2005/8/layout/vList4#19"/>
    <dgm:cxn modelId="{C8DC388C-7A0D-4562-ABBF-0986E771E0B7}" type="presOf" srcId="{F44B825C-A7FA-4D25-8746-9C81CA8BBE68}" destId="{BB4A6EF3-8E9B-4769-BA6D-E791A0FD0512}" srcOrd="0" destOrd="0" presId="urn:microsoft.com/office/officeart/2005/8/layout/vList4#19"/>
    <dgm:cxn modelId="{5CF22C9B-03E2-4CE8-9137-7B169559D9FD}" srcId="{F44B825C-A7FA-4D25-8746-9C81CA8BBE68}" destId="{740D8F65-1F5F-4758-80FD-B29718117234}" srcOrd="0" destOrd="0" parTransId="{A493CA9C-DC67-4C69-85A0-A41C0C870576}" sibTransId="{5D3F2A0D-7F31-46D4-B292-B6E294A540E8}"/>
    <dgm:cxn modelId="{AFA33420-920D-41DC-97D4-E1D4A4FF365E}" type="presOf" srcId="{740D8F65-1F5F-4758-80FD-B29718117234}" destId="{1903F99A-8D23-45B7-9BD5-4E1FD766C50F}" srcOrd="0" destOrd="0" presId="urn:microsoft.com/office/officeart/2005/8/layout/vList4#19"/>
    <dgm:cxn modelId="{08388403-6F8E-45F5-B414-CDAC34221A6E}" type="presParOf" srcId="{BB4A6EF3-8E9B-4769-BA6D-E791A0FD0512}" destId="{CAC9F3F0-7A48-4BF7-A82C-6832B616507D}" srcOrd="0" destOrd="0" presId="urn:microsoft.com/office/officeart/2005/8/layout/vList4#19"/>
    <dgm:cxn modelId="{0CED9A0A-7E08-491B-97DC-0ACD6C23BB5F}" type="presParOf" srcId="{CAC9F3F0-7A48-4BF7-A82C-6832B616507D}" destId="{1903F99A-8D23-45B7-9BD5-4E1FD766C50F}" srcOrd="0" destOrd="0" presId="urn:microsoft.com/office/officeart/2005/8/layout/vList4#19"/>
    <dgm:cxn modelId="{ECE86D63-5E29-4040-A23F-7263050EC2EE}" type="presParOf" srcId="{CAC9F3F0-7A48-4BF7-A82C-6832B616507D}" destId="{A1F6DD7C-8D58-4FC1-8930-749E1AA3854E}" srcOrd="1" destOrd="0" presId="urn:microsoft.com/office/officeart/2005/8/layout/vList4#19"/>
    <dgm:cxn modelId="{1FE51334-3CC3-4167-9512-F23753325DA6}" type="presParOf" srcId="{CAC9F3F0-7A48-4BF7-A82C-6832B616507D}" destId="{6AABE7A4-E4B5-4617-A538-DE485FBBFC9B}" srcOrd="2" destOrd="0" presId="urn:microsoft.com/office/officeart/2005/8/layout/vList4#19"/>
  </dgm:cxnLst>
  <dgm:bg>
    <a:solidFill>
      <a:srgbClr val="CCFFFF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44B825C-A7FA-4D25-8746-9C81CA8BBE68}" type="doc">
      <dgm:prSet loTypeId="urn:microsoft.com/office/officeart/2005/8/layout/vList4#1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0D8F65-1F5F-4758-80FD-B29718117234}">
      <dgm:prSet phldrT="[Текст]" custT="1"/>
      <dgm:spPr>
        <a:noFill/>
      </dgm:spPr>
      <dgm:t>
        <a:bodyPr/>
        <a:lstStyle/>
        <a:p>
          <a:pPr algn="ctr"/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создание благоприятного образовательного пространства в системе организации адаптации детей раннего возраста; внедрение в практику эффективных форм и методов сотрудничества с родителями способствующих повышению информационной культуры, психолого-педагогическому партнерству </a:t>
          </a:r>
        </a:p>
      </dgm:t>
    </dgm:pt>
    <dgm:pt modelId="{A493CA9C-DC67-4C69-85A0-A41C0C870576}" type="parTrans" cxnId="{5CF22C9B-03E2-4CE8-9137-7B169559D9FD}">
      <dgm:prSet/>
      <dgm:spPr/>
      <dgm:t>
        <a:bodyPr/>
        <a:lstStyle/>
        <a:p>
          <a:endParaRPr lang="ru-RU"/>
        </a:p>
      </dgm:t>
    </dgm:pt>
    <dgm:pt modelId="{5D3F2A0D-7F31-46D4-B292-B6E294A540E8}" type="sibTrans" cxnId="{5CF22C9B-03E2-4CE8-9137-7B169559D9FD}">
      <dgm:prSet/>
      <dgm:spPr/>
      <dgm:t>
        <a:bodyPr/>
        <a:lstStyle/>
        <a:p>
          <a:endParaRPr lang="ru-RU"/>
        </a:p>
      </dgm:t>
    </dgm:pt>
    <dgm:pt modelId="{BB4A6EF3-8E9B-4769-BA6D-E791A0FD0512}" type="pres">
      <dgm:prSet presAssocID="{F44B825C-A7FA-4D25-8746-9C81CA8BBE6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9F3F0-7A48-4BF7-A82C-6832B616507D}" type="pres">
      <dgm:prSet presAssocID="{740D8F65-1F5F-4758-80FD-B29718117234}" presName="comp" presStyleCnt="0"/>
      <dgm:spPr/>
    </dgm:pt>
    <dgm:pt modelId="{1903F99A-8D23-45B7-9BD5-4E1FD766C50F}" type="pres">
      <dgm:prSet presAssocID="{740D8F65-1F5F-4758-80FD-B29718117234}" presName="box" presStyleLbl="node1" presStyleIdx="0" presStyleCnt="1" custScaleY="100000" custLinFactNeighborX="-2724" custLinFactNeighborY="10282"/>
      <dgm:spPr/>
      <dgm:t>
        <a:bodyPr/>
        <a:lstStyle/>
        <a:p>
          <a:endParaRPr lang="ru-RU"/>
        </a:p>
      </dgm:t>
    </dgm:pt>
    <dgm:pt modelId="{A1F6DD7C-8D58-4FC1-8930-749E1AA3854E}" type="pres">
      <dgm:prSet presAssocID="{740D8F65-1F5F-4758-80FD-B29718117234}" presName="img" presStyleLbl="fgImgPlace1" presStyleIdx="0" presStyleCnt="1" custScaleX="70060" custScaleY="125000" custLinFactNeighborX="-6571" custLinFactNeighborY="28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AABE7A4-E4B5-4617-A538-DE485FBBFC9B}" type="pres">
      <dgm:prSet presAssocID="{740D8F65-1F5F-4758-80FD-B2971811723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B3D1B3-9586-423E-A96B-14FDA21BFEBE}" type="presOf" srcId="{F44B825C-A7FA-4D25-8746-9C81CA8BBE68}" destId="{BB4A6EF3-8E9B-4769-BA6D-E791A0FD0512}" srcOrd="0" destOrd="0" presId="urn:microsoft.com/office/officeart/2005/8/layout/vList4#19"/>
    <dgm:cxn modelId="{5CF22C9B-03E2-4CE8-9137-7B169559D9FD}" srcId="{F44B825C-A7FA-4D25-8746-9C81CA8BBE68}" destId="{740D8F65-1F5F-4758-80FD-B29718117234}" srcOrd="0" destOrd="0" parTransId="{A493CA9C-DC67-4C69-85A0-A41C0C870576}" sibTransId="{5D3F2A0D-7F31-46D4-B292-B6E294A540E8}"/>
    <dgm:cxn modelId="{91EB33C1-84CF-4A7C-956C-FE375567E6A8}" type="presOf" srcId="{740D8F65-1F5F-4758-80FD-B29718117234}" destId="{1903F99A-8D23-45B7-9BD5-4E1FD766C50F}" srcOrd="0" destOrd="0" presId="urn:microsoft.com/office/officeart/2005/8/layout/vList4#19"/>
    <dgm:cxn modelId="{48E43B98-6E79-4AF1-B152-8F9F829D390F}" type="presOf" srcId="{740D8F65-1F5F-4758-80FD-B29718117234}" destId="{6AABE7A4-E4B5-4617-A538-DE485FBBFC9B}" srcOrd="1" destOrd="0" presId="urn:microsoft.com/office/officeart/2005/8/layout/vList4#19"/>
    <dgm:cxn modelId="{0F380433-C605-4278-830C-FC9081D66D6D}" type="presParOf" srcId="{BB4A6EF3-8E9B-4769-BA6D-E791A0FD0512}" destId="{CAC9F3F0-7A48-4BF7-A82C-6832B616507D}" srcOrd="0" destOrd="0" presId="urn:microsoft.com/office/officeart/2005/8/layout/vList4#19"/>
    <dgm:cxn modelId="{36FBE91D-9082-4DA8-82A3-46985499317E}" type="presParOf" srcId="{CAC9F3F0-7A48-4BF7-A82C-6832B616507D}" destId="{1903F99A-8D23-45B7-9BD5-4E1FD766C50F}" srcOrd="0" destOrd="0" presId="urn:microsoft.com/office/officeart/2005/8/layout/vList4#19"/>
    <dgm:cxn modelId="{EAF987AE-564D-4D7F-95F9-ABE293CE5684}" type="presParOf" srcId="{CAC9F3F0-7A48-4BF7-A82C-6832B616507D}" destId="{A1F6DD7C-8D58-4FC1-8930-749E1AA3854E}" srcOrd="1" destOrd="0" presId="urn:microsoft.com/office/officeart/2005/8/layout/vList4#19"/>
    <dgm:cxn modelId="{B524EE59-DDF0-483C-87D3-CCB883A68675}" type="presParOf" srcId="{CAC9F3F0-7A48-4BF7-A82C-6832B616507D}" destId="{6AABE7A4-E4B5-4617-A538-DE485FBBFC9B}" srcOrd="2" destOrd="0" presId="urn:microsoft.com/office/officeart/2005/8/layout/vList4#19"/>
  </dgm:cxnLst>
  <dgm:bg>
    <a:solidFill>
      <a:srgbClr val="CCFFFF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44B825C-A7FA-4D25-8746-9C81CA8BBE68}" type="doc">
      <dgm:prSet loTypeId="urn:microsoft.com/office/officeart/2005/8/layout/vList4#1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0D8F65-1F5F-4758-80FD-B29718117234}">
      <dgm:prSet phldrT="[Текст]" custT="1"/>
      <dgm:spPr>
        <a:noFill/>
      </dgm:spPr>
      <dgm:t>
        <a:bodyPr/>
        <a:lstStyle/>
        <a:p>
          <a:pPr algn="ctr"/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развитие и коррекция всех компонентов устной речи: грамматического строя речи, связной речи – диалогической и монологической форм; формирование словаря, воспитание звуковой культуры речи. Развитие свободного общения с взрослым и детьми, овладение конструктивными способами и средствами взаимодействия с окружающими.</a:t>
          </a:r>
        </a:p>
      </dgm:t>
    </dgm:pt>
    <dgm:pt modelId="{A493CA9C-DC67-4C69-85A0-A41C0C870576}" type="parTrans" cxnId="{5CF22C9B-03E2-4CE8-9137-7B169559D9FD}">
      <dgm:prSet/>
      <dgm:spPr/>
      <dgm:t>
        <a:bodyPr/>
        <a:lstStyle/>
        <a:p>
          <a:endParaRPr lang="ru-RU"/>
        </a:p>
      </dgm:t>
    </dgm:pt>
    <dgm:pt modelId="{5D3F2A0D-7F31-46D4-B292-B6E294A540E8}" type="sibTrans" cxnId="{5CF22C9B-03E2-4CE8-9137-7B169559D9FD}">
      <dgm:prSet/>
      <dgm:spPr/>
      <dgm:t>
        <a:bodyPr/>
        <a:lstStyle/>
        <a:p>
          <a:endParaRPr lang="ru-RU"/>
        </a:p>
      </dgm:t>
    </dgm:pt>
    <dgm:pt modelId="{BB4A6EF3-8E9B-4769-BA6D-E791A0FD0512}" type="pres">
      <dgm:prSet presAssocID="{F44B825C-A7FA-4D25-8746-9C81CA8BBE6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9F3F0-7A48-4BF7-A82C-6832B616507D}" type="pres">
      <dgm:prSet presAssocID="{740D8F65-1F5F-4758-80FD-B29718117234}" presName="comp" presStyleCnt="0"/>
      <dgm:spPr/>
    </dgm:pt>
    <dgm:pt modelId="{1903F99A-8D23-45B7-9BD5-4E1FD766C50F}" type="pres">
      <dgm:prSet presAssocID="{740D8F65-1F5F-4758-80FD-B29718117234}" presName="box" presStyleLbl="node1" presStyleIdx="0" presStyleCnt="1" custScaleY="100000" custLinFactNeighborX="-2724" custLinFactNeighborY="10282"/>
      <dgm:spPr/>
      <dgm:t>
        <a:bodyPr/>
        <a:lstStyle/>
        <a:p>
          <a:endParaRPr lang="ru-RU"/>
        </a:p>
      </dgm:t>
    </dgm:pt>
    <dgm:pt modelId="{A1F6DD7C-8D58-4FC1-8930-749E1AA3854E}" type="pres">
      <dgm:prSet presAssocID="{740D8F65-1F5F-4758-80FD-B29718117234}" presName="img" presStyleLbl="fgImgPlace1" presStyleIdx="0" presStyleCnt="1" custScaleX="70060" custScaleY="125000" custLinFactNeighborX="-6571" custLinFactNeighborY="28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AABE7A4-E4B5-4617-A538-DE485FBBFC9B}" type="pres">
      <dgm:prSet presAssocID="{740D8F65-1F5F-4758-80FD-B2971811723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D57B1B-DB3F-478A-AB2C-1D3B24F12BF9}" type="presOf" srcId="{F44B825C-A7FA-4D25-8746-9C81CA8BBE68}" destId="{BB4A6EF3-8E9B-4769-BA6D-E791A0FD0512}" srcOrd="0" destOrd="0" presId="urn:microsoft.com/office/officeart/2005/8/layout/vList4#19"/>
    <dgm:cxn modelId="{5F3E0E4C-A661-4FEA-BFC8-100F0AEA6C6A}" type="presOf" srcId="{740D8F65-1F5F-4758-80FD-B29718117234}" destId="{1903F99A-8D23-45B7-9BD5-4E1FD766C50F}" srcOrd="0" destOrd="0" presId="urn:microsoft.com/office/officeart/2005/8/layout/vList4#19"/>
    <dgm:cxn modelId="{2E7900EF-BAFA-49AC-A33B-78716EB4AFAF}" type="presOf" srcId="{740D8F65-1F5F-4758-80FD-B29718117234}" destId="{6AABE7A4-E4B5-4617-A538-DE485FBBFC9B}" srcOrd="1" destOrd="0" presId="urn:microsoft.com/office/officeart/2005/8/layout/vList4#19"/>
    <dgm:cxn modelId="{5CF22C9B-03E2-4CE8-9137-7B169559D9FD}" srcId="{F44B825C-A7FA-4D25-8746-9C81CA8BBE68}" destId="{740D8F65-1F5F-4758-80FD-B29718117234}" srcOrd="0" destOrd="0" parTransId="{A493CA9C-DC67-4C69-85A0-A41C0C870576}" sibTransId="{5D3F2A0D-7F31-46D4-B292-B6E294A540E8}"/>
    <dgm:cxn modelId="{461E2723-B4A9-4A78-9B0A-6ABB83784D0C}" type="presParOf" srcId="{BB4A6EF3-8E9B-4769-BA6D-E791A0FD0512}" destId="{CAC9F3F0-7A48-4BF7-A82C-6832B616507D}" srcOrd="0" destOrd="0" presId="urn:microsoft.com/office/officeart/2005/8/layout/vList4#19"/>
    <dgm:cxn modelId="{A8DB21B5-614A-44DF-A07D-3BA0059C3ABA}" type="presParOf" srcId="{CAC9F3F0-7A48-4BF7-A82C-6832B616507D}" destId="{1903F99A-8D23-45B7-9BD5-4E1FD766C50F}" srcOrd="0" destOrd="0" presId="urn:microsoft.com/office/officeart/2005/8/layout/vList4#19"/>
    <dgm:cxn modelId="{45F862D5-6785-4570-A2D5-06FC8CF29401}" type="presParOf" srcId="{CAC9F3F0-7A48-4BF7-A82C-6832B616507D}" destId="{A1F6DD7C-8D58-4FC1-8930-749E1AA3854E}" srcOrd="1" destOrd="0" presId="urn:microsoft.com/office/officeart/2005/8/layout/vList4#19"/>
    <dgm:cxn modelId="{29D899C6-5D0B-4920-B565-40F4E46B1CE2}" type="presParOf" srcId="{CAC9F3F0-7A48-4BF7-A82C-6832B616507D}" destId="{6AABE7A4-E4B5-4617-A538-DE485FBBFC9B}" srcOrd="2" destOrd="0" presId="urn:microsoft.com/office/officeart/2005/8/layout/vList4#19"/>
  </dgm:cxnLst>
  <dgm:bg>
    <a:solidFill>
      <a:srgbClr val="CCFFFF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44B825C-A7FA-4D25-8746-9C81CA8BBE68}" type="doc">
      <dgm:prSet loTypeId="urn:microsoft.com/office/officeart/2005/8/layout/vList4#1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0D8F65-1F5F-4758-80FD-B29718117234}">
      <dgm:prSet phldrT="[Текст]" custT="1"/>
      <dgm:spPr>
        <a:noFill/>
      </dgm:spPr>
      <dgm:t>
        <a:bodyPr/>
        <a:lstStyle/>
        <a:p>
          <a:pPr algn="ctr"/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формирование основ экологической культуры, научно-познавательного, эмоционально-нравственного, практически-</a:t>
          </a:r>
          <a:r>
            <a:rPr lang="ru-RU" sz="1100" b="0" i="0" dirty="0" err="1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деятельностного</a:t>
          </a:r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 отношения к миру природы; развитие познавательного интереса к миру природы </a:t>
          </a:r>
        </a:p>
      </dgm:t>
    </dgm:pt>
    <dgm:pt modelId="{A493CA9C-DC67-4C69-85A0-A41C0C870576}" type="parTrans" cxnId="{5CF22C9B-03E2-4CE8-9137-7B169559D9FD}">
      <dgm:prSet/>
      <dgm:spPr/>
      <dgm:t>
        <a:bodyPr/>
        <a:lstStyle/>
        <a:p>
          <a:endParaRPr lang="ru-RU"/>
        </a:p>
      </dgm:t>
    </dgm:pt>
    <dgm:pt modelId="{5D3F2A0D-7F31-46D4-B292-B6E294A540E8}" type="sibTrans" cxnId="{5CF22C9B-03E2-4CE8-9137-7B169559D9FD}">
      <dgm:prSet/>
      <dgm:spPr/>
      <dgm:t>
        <a:bodyPr/>
        <a:lstStyle/>
        <a:p>
          <a:endParaRPr lang="ru-RU"/>
        </a:p>
      </dgm:t>
    </dgm:pt>
    <dgm:pt modelId="{BB4A6EF3-8E9B-4769-BA6D-E791A0FD0512}" type="pres">
      <dgm:prSet presAssocID="{F44B825C-A7FA-4D25-8746-9C81CA8BBE6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9F3F0-7A48-4BF7-A82C-6832B616507D}" type="pres">
      <dgm:prSet presAssocID="{740D8F65-1F5F-4758-80FD-B29718117234}" presName="comp" presStyleCnt="0"/>
      <dgm:spPr/>
    </dgm:pt>
    <dgm:pt modelId="{1903F99A-8D23-45B7-9BD5-4E1FD766C50F}" type="pres">
      <dgm:prSet presAssocID="{740D8F65-1F5F-4758-80FD-B29718117234}" presName="box" presStyleLbl="node1" presStyleIdx="0" presStyleCnt="1" custScaleY="100000" custLinFactNeighborX="-2724" custLinFactNeighborY="10282"/>
      <dgm:spPr/>
      <dgm:t>
        <a:bodyPr/>
        <a:lstStyle/>
        <a:p>
          <a:endParaRPr lang="ru-RU"/>
        </a:p>
      </dgm:t>
    </dgm:pt>
    <dgm:pt modelId="{A1F6DD7C-8D58-4FC1-8930-749E1AA3854E}" type="pres">
      <dgm:prSet presAssocID="{740D8F65-1F5F-4758-80FD-B29718117234}" presName="img" presStyleLbl="fgImgPlace1" presStyleIdx="0" presStyleCnt="1" custScaleX="70060" custScaleY="125000" custLinFactNeighborX="-6571" custLinFactNeighborY="28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AABE7A4-E4B5-4617-A538-DE485FBBFC9B}" type="pres">
      <dgm:prSet presAssocID="{740D8F65-1F5F-4758-80FD-B2971811723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883E05-1B29-49FF-B0FB-D80601347B79}" type="presOf" srcId="{740D8F65-1F5F-4758-80FD-B29718117234}" destId="{6AABE7A4-E4B5-4617-A538-DE485FBBFC9B}" srcOrd="1" destOrd="0" presId="urn:microsoft.com/office/officeart/2005/8/layout/vList4#19"/>
    <dgm:cxn modelId="{DBC69826-2544-4668-8577-9DC9461F5C42}" type="presOf" srcId="{F44B825C-A7FA-4D25-8746-9C81CA8BBE68}" destId="{BB4A6EF3-8E9B-4769-BA6D-E791A0FD0512}" srcOrd="0" destOrd="0" presId="urn:microsoft.com/office/officeart/2005/8/layout/vList4#19"/>
    <dgm:cxn modelId="{5CF22C9B-03E2-4CE8-9137-7B169559D9FD}" srcId="{F44B825C-A7FA-4D25-8746-9C81CA8BBE68}" destId="{740D8F65-1F5F-4758-80FD-B29718117234}" srcOrd="0" destOrd="0" parTransId="{A493CA9C-DC67-4C69-85A0-A41C0C870576}" sibTransId="{5D3F2A0D-7F31-46D4-B292-B6E294A540E8}"/>
    <dgm:cxn modelId="{EAEF9BA3-E813-4069-9C7E-CEB0360983F6}" type="presOf" srcId="{740D8F65-1F5F-4758-80FD-B29718117234}" destId="{1903F99A-8D23-45B7-9BD5-4E1FD766C50F}" srcOrd="0" destOrd="0" presId="urn:microsoft.com/office/officeart/2005/8/layout/vList4#19"/>
    <dgm:cxn modelId="{6E2858E0-3D2F-40D2-BFB2-5635C9279F2F}" type="presParOf" srcId="{BB4A6EF3-8E9B-4769-BA6D-E791A0FD0512}" destId="{CAC9F3F0-7A48-4BF7-A82C-6832B616507D}" srcOrd="0" destOrd="0" presId="urn:microsoft.com/office/officeart/2005/8/layout/vList4#19"/>
    <dgm:cxn modelId="{2D1BBB93-6FA1-4428-B896-B225AAF3641D}" type="presParOf" srcId="{CAC9F3F0-7A48-4BF7-A82C-6832B616507D}" destId="{1903F99A-8D23-45B7-9BD5-4E1FD766C50F}" srcOrd="0" destOrd="0" presId="urn:microsoft.com/office/officeart/2005/8/layout/vList4#19"/>
    <dgm:cxn modelId="{819850EE-0058-41E8-A504-E17C1AE480A5}" type="presParOf" srcId="{CAC9F3F0-7A48-4BF7-A82C-6832B616507D}" destId="{A1F6DD7C-8D58-4FC1-8930-749E1AA3854E}" srcOrd="1" destOrd="0" presId="urn:microsoft.com/office/officeart/2005/8/layout/vList4#19"/>
    <dgm:cxn modelId="{8F97695B-3578-492F-94D1-535757F1E1E3}" type="presParOf" srcId="{CAC9F3F0-7A48-4BF7-A82C-6832B616507D}" destId="{6AABE7A4-E4B5-4617-A538-DE485FBBFC9B}" srcOrd="2" destOrd="0" presId="urn:microsoft.com/office/officeart/2005/8/layout/vList4#19"/>
  </dgm:cxnLst>
  <dgm:bg>
    <a:solidFill>
      <a:srgbClr val="CCFFFF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7B1AF7-13E8-4A0E-9459-F5778CF5D13B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3DCF04C-A4C7-4DCD-A675-CCC7D5A2947C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Arial Black" pitchFamily="34" charset="0"/>
            </a:rPr>
            <a:t>НАЧАЛЬНАЯ</a:t>
          </a:r>
          <a:r>
            <a:rPr lang="ru-RU" sz="21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ru-RU" sz="1200" dirty="0" smtClean="0">
              <a:solidFill>
                <a:srgbClr val="002060"/>
              </a:solidFill>
              <a:latin typeface="Arial Black" pitchFamily="34" charset="0"/>
            </a:rPr>
            <a:t>(ОТ 0 ДО 2-Х ЛЕТ)</a:t>
          </a:r>
          <a:endParaRPr lang="ru-RU" sz="1200" dirty="0">
            <a:solidFill>
              <a:srgbClr val="002060"/>
            </a:solidFill>
            <a:latin typeface="Arial Black" pitchFamily="34" charset="0"/>
          </a:endParaRPr>
        </a:p>
      </dgm:t>
    </dgm:pt>
    <dgm:pt modelId="{F322EFE4-96BD-4ECD-B0B0-14BD3DE4E32E}" type="parTrans" cxnId="{03516818-072A-46AD-9148-5E343CD0CAA9}">
      <dgm:prSet/>
      <dgm:spPr/>
      <dgm:t>
        <a:bodyPr/>
        <a:lstStyle/>
        <a:p>
          <a:endParaRPr lang="ru-RU"/>
        </a:p>
      </dgm:t>
    </dgm:pt>
    <dgm:pt modelId="{2B819728-8B66-482B-A637-6495CBC529E8}" type="sibTrans" cxnId="{03516818-072A-46AD-9148-5E343CD0CAA9}">
      <dgm:prSet/>
      <dgm:spPr/>
      <dgm:t>
        <a:bodyPr/>
        <a:lstStyle/>
        <a:p>
          <a:endParaRPr lang="ru-RU"/>
        </a:p>
      </dgm:t>
    </dgm:pt>
    <dgm:pt modelId="{60C4C27F-BEFC-434F-9093-944F51C0E854}">
      <dgm:prSet phldrT="[Текст]" custT="1"/>
      <dgm:spPr>
        <a:solidFill>
          <a:srgbClr val="CCFF99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Arial Black" pitchFamily="34" charset="0"/>
            </a:rPr>
            <a:t>МЛАДШАЯ</a:t>
          </a:r>
          <a:r>
            <a:rPr lang="ru-RU" sz="2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ru-RU" sz="1000" dirty="0" smtClean="0">
              <a:solidFill>
                <a:srgbClr val="002060"/>
              </a:solidFill>
              <a:latin typeface="Arial Black" pitchFamily="34" charset="0"/>
            </a:rPr>
            <a:t>(ОТ 2-Х ДО 3-Х ЛЕТ)</a:t>
          </a:r>
          <a:endParaRPr lang="ru-RU" sz="1000" dirty="0">
            <a:solidFill>
              <a:srgbClr val="002060"/>
            </a:solidFill>
            <a:latin typeface="Arial Black" pitchFamily="34" charset="0"/>
          </a:endParaRPr>
        </a:p>
      </dgm:t>
    </dgm:pt>
    <dgm:pt modelId="{745DD726-BA1B-40FF-928D-34773D36BE09}" type="parTrans" cxnId="{0CC7670E-05B4-4DE9-A371-2A33DC192606}">
      <dgm:prSet/>
      <dgm:spPr/>
      <dgm:t>
        <a:bodyPr/>
        <a:lstStyle/>
        <a:p>
          <a:endParaRPr lang="ru-RU"/>
        </a:p>
      </dgm:t>
    </dgm:pt>
    <dgm:pt modelId="{E9671F1A-B2FE-42EB-9591-D495DC5C176D}" type="sibTrans" cxnId="{0CC7670E-05B4-4DE9-A371-2A33DC192606}">
      <dgm:prSet/>
      <dgm:spPr/>
      <dgm:t>
        <a:bodyPr/>
        <a:lstStyle/>
        <a:p>
          <a:endParaRPr lang="ru-RU"/>
        </a:p>
      </dgm:t>
    </dgm:pt>
    <dgm:pt modelId="{456897A9-1D04-4548-A0A5-76B5DF43FDFD}">
      <dgm:prSet phldrT="[Текст]" custT="1"/>
      <dgm:spPr>
        <a:solidFill>
          <a:srgbClr val="FF9999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Arial Black" pitchFamily="34" charset="0"/>
            </a:rPr>
            <a:t>СРЕДНЯЯ</a:t>
          </a:r>
          <a:r>
            <a:rPr lang="ru-RU" sz="2200" dirty="0" smtClean="0">
              <a:solidFill>
                <a:srgbClr val="002060"/>
              </a:solidFill>
              <a:latin typeface="Arial Black" pitchFamily="34" charset="0"/>
            </a:rPr>
            <a:t>  </a:t>
          </a:r>
          <a:r>
            <a:rPr lang="ru-RU" sz="1000" dirty="0" smtClean="0">
              <a:solidFill>
                <a:srgbClr val="002060"/>
              </a:solidFill>
              <a:latin typeface="Arial Black" pitchFamily="34" charset="0"/>
            </a:rPr>
            <a:t>(ОТ 3-Х ДО 4-Х ЛЕТ)</a:t>
          </a:r>
          <a:endParaRPr lang="ru-RU" sz="1000" dirty="0">
            <a:solidFill>
              <a:srgbClr val="002060"/>
            </a:solidFill>
            <a:latin typeface="Arial Black" pitchFamily="34" charset="0"/>
          </a:endParaRPr>
        </a:p>
      </dgm:t>
    </dgm:pt>
    <dgm:pt modelId="{2166ECE9-1828-4235-919A-E1C0E576EF07}" type="parTrans" cxnId="{AFEC0608-D598-4784-AC82-9565D2457325}">
      <dgm:prSet/>
      <dgm:spPr/>
      <dgm:t>
        <a:bodyPr/>
        <a:lstStyle/>
        <a:p>
          <a:endParaRPr lang="ru-RU"/>
        </a:p>
      </dgm:t>
    </dgm:pt>
    <dgm:pt modelId="{60B3D3F9-50AB-4886-B969-5BD5D4843D94}" type="sibTrans" cxnId="{AFEC0608-D598-4784-AC82-9565D2457325}">
      <dgm:prSet/>
      <dgm:spPr/>
      <dgm:t>
        <a:bodyPr/>
        <a:lstStyle/>
        <a:p>
          <a:endParaRPr lang="ru-RU"/>
        </a:p>
      </dgm:t>
    </dgm:pt>
    <dgm:pt modelId="{607289C5-A8A6-4130-89D9-341AF77B84B8}">
      <dgm:prSet phldrT="[Текст]" custT="1"/>
      <dgm:spPr>
        <a:solidFill>
          <a:srgbClr val="FFCC66"/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Arial Black" pitchFamily="34" charset="0"/>
            </a:rPr>
            <a:t>СТАРШАЯ</a:t>
          </a:r>
          <a:r>
            <a:rPr lang="ru-RU" sz="2200" dirty="0" smtClean="0">
              <a:solidFill>
                <a:srgbClr val="002060"/>
              </a:solidFill>
              <a:latin typeface="Arial Black" pitchFamily="34" charset="0"/>
            </a:rPr>
            <a:t>  </a:t>
          </a:r>
          <a:r>
            <a:rPr lang="ru-RU" sz="1200" dirty="0" smtClean="0">
              <a:solidFill>
                <a:srgbClr val="002060"/>
              </a:solidFill>
              <a:latin typeface="Arial Black" pitchFamily="34" charset="0"/>
            </a:rPr>
            <a:t>(ОТ 5 ДО 6 ЛЕТ)</a:t>
          </a:r>
          <a:endParaRPr lang="ru-RU" sz="1200" dirty="0">
            <a:solidFill>
              <a:srgbClr val="002060"/>
            </a:solidFill>
            <a:latin typeface="Arial Black" pitchFamily="34" charset="0"/>
          </a:endParaRPr>
        </a:p>
      </dgm:t>
    </dgm:pt>
    <dgm:pt modelId="{BEE37205-A7ED-48EF-9CE0-CF97CEDD7D42}" type="parTrans" cxnId="{963BF75E-1A3F-4832-B427-68324F8A349F}">
      <dgm:prSet/>
      <dgm:spPr/>
      <dgm:t>
        <a:bodyPr/>
        <a:lstStyle/>
        <a:p>
          <a:endParaRPr lang="ru-RU"/>
        </a:p>
      </dgm:t>
    </dgm:pt>
    <dgm:pt modelId="{9C1DD547-A2FE-495E-932C-651C1DE0C05A}" type="sibTrans" cxnId="{963BF75E-1A3F-4832-B427-68324F8A349F}">
      <dgm:prSet/>
      <dgm:spPr/>
      <dgm:t>
        <a:bodyPr/>
        <a:lstStyle/>
        <a:p>
          <a:endParaRPr lang="ru-RU"/>
        </a:p>
      </dgm:t>
    </dgm:pt>
    <dgm:pt modelId="{6072DE01-0AE9-45E4-9426-72855E9DEA03}">
      <dgm:prSet phldrT="[Текст]" custT="1"/>
      <dgm:spPr>
        <a:solidFill>
          <a:srgbClr val="FFCC99"/>
        </a:solidFill>
      </dgm:spPr>
      <dgm:t>
        <a:bodyPr/>
        <a:lstStyle/>
        <a:p>
          <a:r>
            <a:rPr lang="ru-RU" sz="1400" dirty="0" smtClean="0">
              <a:solidFill>
                <a:srgbClr val="C00000"/>
              </a:solidFill>
              <a:latin typeface="Arial Black" pitchFamily="34" charset="0"/>
            </a:rPr>
            <a:t>НОВИЗНА ИННОВАЦИОННОГО ПРОЕКТА </a:t>
          </a:r>
          <a:r>
            <a:rPr lang="ru-RU" sz="1400" dirty="0" smtClean="0">
              <a:solidFill>
                <a:srgbClr val="002060"/>
              </a:solidFill>
              <a:latin typeface="Arial Black" pitchFamily="34" charset="0"/>
            </a:rPr>
            <a:t>– </a:t>
          </a:r>
          <a:r>
            <a:rPr lang="ru-RU" sz="1200" dirty="0" smtClean="0">
              <a:solidFill>
                <a:srgbClr val="002060"/>
              </a:solidFill>
              <a:latin typeface="Arial Black" pitchFamily="34" charset="0"/>
            </a:rPr>
            <a:t>РАЗРАБОТКА И АПРОБАЦИЯ МОДЕЛИ СОТРУДНИЧЕСТВА ДОО И СЕМЬИ, В КОТОРОЙ СУЩЕСТВЕННОЕ МЕСТО ЗАНИМАЮТ ВАРИАТИВНЫЕ ФОРМЫ ВЗАИМОДЕЙСТВИЯ ПЕДАГОГОВ И РОДИТЕЛЕЙ, СПОСОБСТВУЮЩИЕ УСПЕШНОЙ АДАПТАЦИИ И РАЗВИТИЮ РЕБЁНКА ОТ РОЖДЕНИЯ ДО ТРЁХ ЛЕТ, ОБЕСПЕЧИВАЮЩИЕ  ПОСЛЕДОВАТЕЛЬНОСТЬ И НЕПРЕРЫВНОСТЬ (ПРЕЕМСТВЕННОСТЬ) В ОБРАЗОВАНИИ ДЕТЕЙ ПО СТУПЕНЯМ:</a:t>
          </a:r>
          <a:endParaRPr lang="ru-RU" sz="1200" dirty="0">
            <a:solidFill>
              <a:srgbClr val="002060"/>
            </a:solidFill>
            <a:latin typeface="Arial Black" pitchFamily="34" charset="0"/>
          </a:endParaRPr>
        </a:p>
      </dgm:t>
    </dgm:pt>
    <dgm:pt modelId="{F179C65B-DD5E-449C-B9FC-0F905BE26388}" type="parTrans" cxnId="{279D486C-7D64-483C-874F-392354B75A6F}">
      <dgm:prSet/>
      <dgm:spPr/>
      <dgm:t>
        <a:bodyPr/>
        <a:lstStyle/>
        <a:p>
          <a:endParaRPr lang="ru-RU"/>
        </a:p>
      </dgm:t>
    </dgm:pt>
    <dgm:pt modelId="{F0FD1BF0-70B5-4A77-881F-F62570B45903}" type="sibTrans" cxnId="{279D486C-7D64-483C-874F-392354B75A6F}">
      <dgm:prSet/>
      <dgm:spPr/>
      <dgm:t>
        <a:bodyPr/>
        <a:lstStyle/>
        <a:p>
          <a:endParaRPr lang="ru-RU"/>
        </a:p>
      </dgm:t>
    </dgm:pt>
    <dgm:pt modelId="{0E44CDE2-7B9D-453C-AB1B-8572801CCD90}">
      <dgm:prSet phldrT="[Текст]" custT="1"/>
      <dgm:spPr>
        <a:solidFill>
          <a:srgbClr val="CCCCFF"/>
        </a:solidFill>
      </dgm:spPr>
      <dgm:t>
        <a:bodyPr/>
        <a:lstStyle/>
        <a:p>
          <a:r>
            <a:rPr lang="ru-RU" sz="1000" dirty="0" smtClean="0">
              <a:solidFill>
                <a:srgbClr val="002060"/>
              </a:solidFill>
              <a:latin typeface="Arial Black" pitchFamily="34" charset="0"/>
            </a:rPr>
            <a:t>ПОДГОТОВИТЕЛЬНАЯ </a:t>
          </a:r>
          <a:r>
            <a:rPr lang="ru-RU" sz="900" dirty="0" smtClean="0">
              <a:solidFill>
                <a:srgbClr val="002060"/>
              </a:solidFill>
              <a:latin typeface="Arial Black" pitchFamily="34" charset="0"/>
            </a:rPr>
            <a:t>(ОТ 5 ДО 6 ЛЕТ)</a:t>
          </a:r>
          <a:endParaRPr lang="ru-RU" sz="900" dirty="0">
            <a:solidFill>
              <a:srgbClr val="002060"/>
            </a:solidFill>
            <a:latin typeface="Arial Black" pitchFamily="34" charset="0"/>
          </a:endParaRPr>
        </a:p>
      </dgm:t>
    </dgm:pt>
    <dgm:pt modelId="{F2BAF377-CDCA-448A-B806-22A15D32392A}" type="parTrans" cxnId="{57A8F8D6-FD05-4983-ADB8-4CC7494736AC}">
      <dgm:prSet/>
      <dgm:spPr/>
      <dgm:t>
        <a:bodyPr/>
        <a:lstStyle/>
        <a:p>
          <a:endParaRPr lang="ru-RU"/>
        </a:p>
      </dgm:t>
    </dgm:pt>
    <dgm:pt modelId="{4210A5A8-0445-44F3-83D7-7376CF799D57}" type="sibTrans" cxnId="{57A8F8D6-FD05-4983-ADB8-4CC7494736AC}">
      <dgm:prSet/>
      <dgm:spPr/>
      <dgm:t>
        <a:bodyPr/>
        <a:lstStyle/>
        <a:p>
          <a:endParaRPr lang="ru-RU"/>
        </a:p>
      </dgm:t>
    </dgm:pt>
    <dgm:pt modelId="{EE473A35-0AC3-4622-8906-2B063BCE77DD}" type="pres">
      <dgm:prSet presAssocID="{E27B1AF7-13E8-4A0E-9459-F5778CF5D13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2FF660-72C4-46EA-A690-45614C5E5AE2}" type="pres">
      <dgm:prSet presAssocID="{53DCF04C-A4C7-4DCD-A675-CCC7D5A2947C}" presName="node" presStyleLbl="node1" presStyleIdx="0" presStyleCnt="6" custScaleX="86822" custScaleY="85055" custLinFactY="100000" custLinFactNeighborX="-40530" custLinFactNeighborY="1068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DB0D8-0563-4E32-B6CA-DC1E5EF21367}" type="pres">
      <dgm:prSet presAssocID="{2B819728-8B66-482B-A637-6495CBC529E8}" presName="sibTrans" presStyleCnt="0"/>
      <dgm:spPr/>
    </dgm:pt>
    <dgm:pt modelId="{0BAED158-D158-46E6-ACE2-C39256B13DE8}" type="pres">
      <dgm:prSet presAssocID="{60C4C27F-BEFC-434F-9093-944F51C0E854}" presName="node" presStyleLbl="node1" presStyleIdx="1" presStyleCnt="6" custScaleX="83767" custScaleY="85055" custLinFactY="100000" custLinFactNeighborX="-47492" custLinFactNeighborY="1068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B86B6-5AEC-4AAE-AC67-C5C879F49951}" type="pres">
      <dgm:prSet presAssocID="{E9671F1A-B2FE-42EB-9591-D495DC5C176D}" presName="sibTrans" presStyleCnt="0"/>
      <dgm:spPr/>
    </dgm:pt>
    <dgm:pt modelId="{54DDC59D-5552-41B9-A0CF-5DA9D54DF204}" type="pres">
      <dgm:prSet presAssocID="{456897A9-1D04-4548-A0A5-76B5DF43FDFD}" presName="node" presStyleLbl="node1" presStyleIdx="2" presStyleCnt="6" custScaleX="82081" custScaleY="85055" custLinFactY="100000" custLinFactNeighborX="-53045" custLinFactNeighborY="1068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B7B025-FC70-4E59-8AB9-7F46DF47267F}" type="pres">
      <dgm:prSet presAssocID="{60B3D3F9-50AB-4886-B969-5BD5D4843D94}" presName="sibTrans" presStyleCnt="0"/>
      <dgm:spPr/>
    </dgm:pt>
    <dgm:pt modelId="{15556855-8B63-4DA8-8DB2-B6933CF726DF}" type="pres">
      <dgm:prSet presAssocID="{607289C5-A8A6-4130-89D9-341AF77B84B8}" presName="node" presStyleLbl="node1" presStyleIdx="3" presStyleCnt="6" custScaleX="86120" custScaleY="85055" custLinFactY="100000" custLinFactNeighborX="-56912" custLinFactNeighborY="1068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2C6352-748C-49A6-B729-CC7FBF3951A9}" type="pres">
      <dgm:prSet presAssocID="{9C1DD547-A2FE-495E-932C-651C1DE0C05A}" presName="sibTrans" presStyleCnt="0"/>
      <dgm:spPr/>
    </dgm:pt>
    <dgm:pt modelId="{93941CF7-5CAD-4958-A81E-E84F090CF2ED}" type="pres">
      <dgm:prSet presAssocID="{6072DE01-0AE9-45E4-9426-72855E9DEA03}" presName="node" presStyleLbl="node1" presStyleIdx="4" presStyleCnt="6" custScaleX="430252" custLinFactY="-11193" custLinFactNeighborX="-135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CBFDF1-E01A-4E45-A440-7E2557F5C810}" type="pres">
      <dgm:prSet presAssocID="{F0FD1BF0-70B5-4A77-881F-F62570B45903}" presName="sibTrans" presStyleCnt="0"/>
      <dgm:spPr/>
    </dgm:pt>
    <dgm:pt modelId="{EC2FFE24-FA1C-4BF0-ADFC-9F29A2BADD93}" type="pres">
      <dgm:prSet presAssocID="{0E44CDE2-7B9D-453C-AB1B-8572801CCD90}" presName="node" presStyleLbl="node1" presStyleIdx="5" presStyleCnt="6" custScaleX="93756" custScaleY="85055" custLinFactX="80793" custLinFactNeighborX="100000" custLinFactNeighborY="-108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985B49-0103-4A88-A404-982CDDD5090F}" type="presOf" srcId="{53DCF04C-A4C7-4DCD-A675-CCC7D5A2947C}" destId="{F22FF660-72C4-46EA-A690-45614C5E5AE2}" srcOrd="0" destOrd="0" presId="urn:microsoft.com/office/officeart/2005/8/layout/default"/>
    <dgm:cxn modelId="{AFEC0608-D598-4784-AC82-9565D2457325}" srcId="{E27B1AF7-13E8-4A0E-9459-F5778CF5D13B}" destId="{456897A9-1D04-4548-A0A5-76B5DF43FDFD}" srcOrd="2" destOrd="0" parTransId="{2166ECE9-1828-4235-919A-E1C0E576EF07}" sibTransId="{60B3D3F9-50AB-4886-B969-5BD5D4843D94}"/>
    <dgm:cxn modelId="{57A8F8D6-FD05-4983-ADB8-4CC7494736AC}" srcId="{E27B1AF7-13E8-4A0E-9459-F5778CF5D13B}" destId="{0E44CDE2-7B9D-453C-AB1B-8572801CCD90}" srcOrd="5" destOrd="0" parTransId="{F2BAF377-CDCA-448A-B806-22A15D32392A}" sibTransId="{4210A5A8-0445-44F3-83D7-7376CF799D57}"/>
    <dgm:cxn modelId="{279D486C-7D64-483C-874F-392354B75A6F}" srcId="{E27B1AF7-13E8-4A0E-9459-F5778CF5D13B}" destId="{6072DE01-0AE9-45E4-9426-72855E9DEA03}" srcOrd="4" destOrd="0" parTransId="{F179C65B-DD5E-449C-B9FC-0F905BE26388}" sibTransId="{F0FD1BF0-70B5-4A77-881F-F62570B45903}"/>
    <dgm:cxn modelId="{0CC7670E-05B4-4DE9-A371-2A33DC192606}" srcId="{E27B1AF7-13E8-4A0E-9459-F5778CF5D13B}" destId="{60C4C27F-BEFC-434F-9093-944F51C0E854}" srcOrd="1" destOrd="0" parTransId="{745DD726-BA1B-40FF-928D-34773D36BE09}" sibTransId="{E9671F1A-B2FE-42EB-9591-D495DC5C176D}"/>
    <dgm:cxn modelId="{951037A1-ECB9-44FD-BB2D-90140B2B5FE2}" type="presOf" srcId="{E27B1AF7-13E8-4A0E-9459-F5778CF5D13B}" destId="{EE473A35-0AC3-4622-8906-2B063BCE77DD}" srcOrd="0" destOrd="0" presId="urn:microsoft.com/office/officeart/2005/8/layout/default"/>
    <dgm:cxn modelId="{F17D1D33-55D8-4CCD-8B1F-382225F03F3E}" type="presOf" srcId="{0E44CDE2-7B9D-453C-AB1B-8572801CCD90}" destId="{EC2FFE24-FA1C-4BF0-ADFC-9F29A2BADD93}" srcOrd="0" destOrd="0" presId="urn:microsoft.com/office/officeart/2005/8/layout/default"/>
    <dgm:cxn modelId="{A48CA59D-0BD9-4A4B-84B5-F4F68F9E87C9}" type="presOf" srcId="{456897A9-1D04-4548-A0A5-76B5DF43FDFD}" destId="{54DDC59D-5552-41B9-A0CF-5DA9D54DF204}" srcOrd="0" destOrd="0" presId="urn:microsoft.com/office/officeart/2005/8/layout/default"/>
    <dgm:cxn modelId="{03516818-072A-46AD-9148-5E343CD0CAA9}" srcId="{E27B1AF7-13E8-4A0E-9459-F5778CF5D13B}" destId="{53DCF04C-A4C7-4DCD-A675-CCC7D5A2947C}" srcOrd="0" destOrd="0" parTransId="{F322EFE4-96BD-4ECD-B0B0-14BD3DE4E32E}" sibTransId="{2B819728-8B66-482B-A637-6495CBC529E8}"/>
    <dgm:cxn modelId="{4CC8E9EE-C4F7-445A-BF2F-87868B118410}" type="presOf" srcId="{60C4C27F-BEFC-434F-9093-944F51C0E854}" destId="{0BAED158-D158-46E6-ACE2-C39256B13DE8}" srcOrd="0" destOrd="0" presId="urn:microsoft.com/office/officeart/2005/8/layout/default"/>
    <dgm:cxn modelId="{C09D5469-D3FB-47C3-8B06-09AC15B0DF83}" type="presOf" srcId="{607289C5-A8A6-4130-89D9-341AF77B84B8}" destId="{15556855-8B63-4DA8-8DB2-B6933CF726DF}" srcOrd="0" destOrd="0" presId="urn:microsoft.com/office/officeart/2005/8/layout/default"/>
    <dgm:cxn modelId="{9F2C0CF4-ABC3-4E39-A439-C6A825FCA195}" type="presOf" srcId="{6072DE01-0AE9-45E4-9426-72855E9DEA03}" destId="{93941CF7-5CAD-4958-A81E-E84F090CF2ED}" srcOrd="0" destOrd="0" presId="urn:microsoft.com/office/officeart/2005/8/layout/default"/>
    <dgm:cxn modelId="{963BF75E-1A3F-4832-B427-68324F8A349F}" srcId="{E27B1AF7-13E8-4A0E-9459-F5778CF5D13B}" destId="{607289C5-A8A6-4130-89D9-341AF77B84B8}" srcOrd="3" destOrd="0" parTransId="{BEE37205-A7ED-48EF-9CE0-CF97CEDD7D42}" sibTransId="{9C1DD547-A2FE-495E-932C-651C1DE0C05A}"/>
    <dgm:cxn modelId="{D3CA46A2-9CB5-4F3B-AB7C-E3607716AB9F}" type="presParOf" srcId="{EE473A35-0AC3-4622-8906-2B063BCE77DD}" destId="{F22FF660-72C4-46EA-A690-45614C5E5AE2}" srcOrd="0" destOrd="0" presId="urn:microsoft.com/office/officeart/2005/8/layout/default"/>
    <dgm:cxn modelId="{3241308E-5FB5-4BBA-856A-62560BCAF549}" type="presParOf" srcId="{EE473A35-0AC3-4622-8906-2B063BCE77DD}" destId="{0F5DB0D8-0563-4E32-B6CA-DC1E5EF21367}" srcOrd="1" destOrd="0" presId="urn:microsoft.com/office/officeart/2005/8/layout/default"/>
    <dgm:cxn modelId="{9A0A5FB8-F022-4994-A26F-C984BA4B4F8D}" type="presParOf" srcId="{EE473A35-0AC3-4622-8906-2B063BCE77DD}" destId="{0BAED158-D158-46E6-ACE2-C39256B13DE8}" srcOrd="2" destOrd="0" presId="urn:microsoft.com/office/officeart/2005/8/layout/default"/>
    <dgm:cxn modelId="{79347917-34ED-4B45-901C-10A6A65C3F32}" type="presParOf" srcId="{EE473A35-0AC3-4622-8906-2B063BCE77DD}" destId="{338B86B6-5AEC-4AAE-AC67-C5C879F49951}" srcOrd="3" destOrd="0" presId="urn:microsoft.com/office/officeart/2005/8/layout/default"/>
    <dgm:cxn modelId="{D96DAC2D-F973-4B43-BE70-C44125FB18AA}" type="presParOf" srcId="{EE473A35-0AC3-4622-8906-2B063BCE77DD}" destId="{54DDC59D-5552-41B9-A0CF-5DA9D54DF204}" srcOrd="4" destOrd="0" presId="urn:microsoft.com/office/officeart/2005/8/layout/default"/>
    <dgm:cxn modelId="{81174C6E-19A8-4022-9B3E-1D443949F239}" type="presParOf" srcId="{EE473A35-0AC3-4622-8906-2B063BCE77DD}" destId="{8BB7B025-FC70-4E59-8AB9-7F46DF47267F}" srcOrd="5" destOrd="0" presId="urn:microsoft.com/office/officeart/2005/8/layout/default"/>
    <dgm:cxn modelId="{EBFA3F2C-228C-4716-9C30-3268C82281A0}" type="presParOf" srcId="{EE473A35-0AC3-4622-8906-2B063BCE77DD}" destId="{15556855-8B63-4DA8-8DB2-B6933CF726DF}" srcOrd="6" destOrd="0" presId="urn:microsoft.com/office/officeart/2005/8/layout/default"/>
    <dgm:cxn modelId="{C3981375-73B1-452E-B3D7-C69279918B62}" type="presParOf" srcId="{EE473A35-0AC3-4622-8906-2B063BCE77DD}" destId="{DC2C6352-748C-49A6-B729-CC7FBF3951A9}" srcOrd="7" destOrd="0" presId="urn:microsoft.com/office/officeart/2005/8/layout/default"/>
    <dgm:cxn modelId="{4A5B0F9D-AB9C-4E55-BC62-3BD09B4E8231}" type="presParOf" srcId="{EE473A35-0AC3-4622-8906-2B063BCE77DD}" destId="{93941CF7-5CAD-4958-A81E-E84F090CF2ED}" srcOrd="8" destOrd="0" presId="urn:microsoft.com/office/officeart/2005/8/layout/default"/>
    <dgm:cxn modelId="{D332F31E-5F92-4FEF-A632-BE2EF785D78A}" type="presParOf" srcId="{EE473A35-0AC3-4622-8906-2B063BCE77DD}" destId="{B6CBFDF1-E01A-4E45-A440-7E2557F5C810}" srcOrd="9" destOrd="0" presId="urn:microsoft.com/office/officeart/2005/8/layout/default"/>
    <dgm:cxn modelId="{1900F7C2-3FAC-4643-A4DD-AAEAF0DE6482}" type="presParOf" srcId="{EE473A35-0AC3-4622-8906-2B063BCE77DD}" destId="{EC2FFE24-FA1C-4BF0-ADFC-9F29A2BADD9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85DC5A-6471-464C-B55B-C58549F5A460}" type="doc">
      <dgm:prSet loTypeId="urn:microsoft.com/office/officeart/2005/8/layout/default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726E268-2856-4660-8ED0-A8A1F3B4595A}">
      <dgm:prSet phldrT="[Текст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solidFill>
                <a:srgbClr val="002060"/>
              </a:solidFill>
              <a:latin typeface="Arial Black" pitchFamily="34" charset="0"/>
            </a:rPr>
            <a:t>ТЕОРЕТИЧЕСКОЕ ОСМЫСЛЕНИЕ ПРОБЛЕМЫ (ИЗУЧЕНИЕ ЛИТЕРАТУРЫ ПО ВОПРОСАМ СПЕЦИФИКИ И ОСОБЕННОСТЯМ РАЗВИТИЯ РЕБЁНКА ОТ РОЖДЕНИЯ ДО ТРЁХ ЛЕТ)</a:t>
          </a:r>
          <a:endParaRPr lang="ru-RU" b="1" dirty="0">
            <a:solidFill>
              <a:srgbClr val="002060"/>
            </a:solidFill>
            <a:latin typeface="Arial Black" pitchFamily="34" charset="0"/>
          </a:endParaRPr>
        </a:p>
      </dgm:t>
    </dgm:pt>
    <dgm:pt modelId="{92959FB8-D4F8-45EA-97C2-F5390E22BF56}" type="parTrans" cxnId="{B50C38B2-A292-40C9-8B0D-64E802D4733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6EA2FF4-8C69-462A-B8A0-FC7616E4125D}" type="sibTrans" cxnId="{B50C38B2-A292-40C9-8B0D-64E802D4733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21157F6-89CA-46B9-B8B5-8993C194C466}">
      <dgm:prSet phldrT="[Текст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Arial Black" pitchFamily="34" charset="0"/>
            </a:rPr>
            <a:t>ОПРЕДЕЛЕНИЕ ФОРМ, СОДЕРЖАНИЯ И РЕЖИМА СОТРУДНИЧЕСТВА С РОДИТЕЛЯМИ</a:t>
          </a:r>
          <a:endParaRPr lang="ru-RU" b="1" dirty="0">
            <a:solidFill>
              <a:srgbClr val="002060"/>
            </a:solidFill>
            <a:latin typeface="Arial Black" pitchFamily="34" charset="0"/>
          </a:endParaRPr>
        </a:p>
      </dgm:t>
    </dgm:pt>
    <dgm:pt modelId="{E932BB0C-BF89-496A-B74F-ACF238E26879}" type="parTrans" cxnId="{F51A98EF-B702-48C8-865E-E3104280430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3037849-C7E7-4C2F-93EC-97AE8E5CEC59}" type="sibTrans" cxnId="{F51A98EF-B702-48C8-865E-E3104280430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E57BDA7-0D76-45AE-A561-3144B60987E7}">
      <dgm:prSet phldrT="[Текст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Arial Black" pitchFamily="34" charset="0"/>
            </a:rPr>
            <a:t>РАЗРАБОТКА АВТОРСКИХ ПРОГРАММ РАЗВИТИЯ ДЕТЕЙ ОТ РОЖДЕНИЯ ДО ТРЁХ ЛЕТ</a:t>
          </a:r>
          <a:endParaRPr lang="ru-RU" b="1" dirty="0">
            <a:solidFill>
              <a:srgbClr val="002060"/>
            </a:solidFill>
            <a:latin typeface="Arial Black" pitchFamily="34" charset="0"/>
          </a:endParaRPr>
        </a:p>
      </dgm:t>
    </dgm:pt>
    <dgm:pt modelId="{BF582F16-7CD5-48DC-989F-A7AE87E98990}" type="sibTrans" cxnId="{4394CED2-A9E3-4376-81CC-50F5841B42F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7313673-B4E9-416D-80BF-A84421E6694E}" type="parTrans" cxnId="{4394CED2-A9E3-4376-81CC-50F5841B42F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5CC74C1-D56B-41B7-A244-542CB128B3CF}" type="pres">
      <dgm:prSet presAssocID="{8D85DC5A-6471-464C-B55B-C58549F5A46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B6AA00-32BB-48F0-BA0F-E749CBAF08B5}" type="pres">
      <dgm:prSet presAssocID="{5726E268-2856-4660-8ED0-A8A1F3B4595A}" presName="node" presStyleLbl="node1" presStyleIdx="0" presStyleCnt="3" custLinFactNeighborX="4882" custLinFactNeighborY="-9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75E25-143C-4D96-9F45-F5BF11713B9F}" type="pres">
      <dgm:prSet presAssocID="{B6EA2FF4-8C69-462A-B8A0-FC7616E4125D}" presName="sibTrans" presStyleCnt="0"/>
      <dgm:spPr/>
      <dgm:t>
        <a:bodyPr/>
        <a:lstStyle/>
        <a:p>
          <a:endParaRPr lang="ru-RU"/>
        </a:p>
      </dgm:t>
    </dgm:pt>
    <dgm:pt modelId="{39ADE49B-80CA-4EE7-B949-91A3E987F72B}" type="pres">
      <dgm:prSet presAssocID="{221157F6-89CA-46B9-B8B5-8993C194C466}" presName="node" presStyleLbl="node1" presStyleIdx="1" presStyleCnt="3" custLinFactNeighborX="3354" custLinFactNeighborY="-9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34BFC-CAF0-4FC5-A054-CC2DE08013AE}" type="pres">
      <dgm:prSet presAssocID="{C3037849-C7E7-4C2F-93EC-97AE8E5CEC59}" presName="sibTrans" presStyleCnt="0"/>
      <dgm:spPr/>
      <dgm:t>
        <a:bodyPr/>
        <a:lstStyle/>
        <a:p>
          <a:endParaRPr lang="ru-RU"/>
        </a:p>
      </dgm:t>
    </dgm:pt>
    <dgm:pt modelId="{C057CEBC-1986-4062-A548-A8FBD12DD9D3}" type="pres">
      <dgm:prSet presAssocID="{0E57BDA7-0D76-45AE-A561-3144B60987E7}" presName="node" presStyleLbl="node1" presStyleIdx="2" presStyleCnt="3" custLinFactNeighborX="-1612" custLinFactNeighborY="-9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DB7707-2DF1-4715-8EFC-CDF7B3936DF4}" type="presOf" srcId="{5726E268-2856-4660-8ED0-A8A1F3B4595A}" destId="{7AB6AA00-32BB-48F0-BA0F-E749CBAF08B5}" srcOrd="0" destOrd="0" presId="urn:microsoft.com/office/officeart/2005/8/layout/default#1"/>
    <dgm:cxn modelId="{880E3EFE-88BD-437E-9317-DB53B2B1FBEB}" type="presOf" srcId="{8D85DC5A-6471-464C-B55B-C58549F5A460}" destId="{A5CC74C1-D56B-41B7-A244-542CB128B3CF}" srcOrd="0" destOrd="0" presId="urn:microsoft.com/office/officeart/2005/8/layout/default#1"/>
    <dgm:cxn modelId="{F51A98EF-B702-48C8-865E-E31042804309}" srcId="{8D85DC5A-6471-464C-B55B-C58549F5A460}" destId="{221157F6-89CA-46B9-B8B5-8993C194C466}" srcOrd="1" destOrd="0" parTransId="{E932BB0C-BF89-496A-B74F-ACF238E26879}" sibTransId="{C3037849-C7E7-4C2F-93EC-97AE8E5CEC59}"/>
    <dgm:cxn modelId="{4394CED2-A9E3-4376-81CC-50F5841B42FC}" srcId="{8D85DC5A-6471-464C-B55B-C58549F5A460}" destId="{0E57BDA7-0D76-45AE-A561-3144B60987E7}" srcOrd="2" destOrd="0" parTransId="{37313673-B4E9-416D-80BF-A84421E6694E}" sibTransId="{BF582F16-7CD5-48DC-989F-A7AE87E98990}"/>
    <dgm:cxn modelId="{B50C38B2-A292-40C9-8B0D-64E802D47339}" srcId="{8D85DC5A-6471-464C-B55B-C58549F5A460}" destId="{5726E268-2856-4660-8ED0-A8A1F3B4595A}" srcOrd="0" destOrd="0" parTransId="{92959FB8-D4F8-45EA-97C2-F5390E22BF56}" sibTransId="{B6EA2FF4-8C69-462A-B8A0-FC7616E4125D}"/>
    <dgm:cxn modelId="{3FB154EF-1FDB-4F4A-B812-15AA7B94648A}" type="presOf" srcId="{221157F6-89CA-46B9-B8B5-8993C194C466}" destId="{39ADE49B-80CA-4EE7-B949-91A3E987F72B}" srcOrd="0" destOrd="0" presId="urn:microsoft.com/office/officeart/2005/8/layout/default#1"/>
    <dgm:cxn modelId="{C6FFBE01-9A5A-4CC1-AA7B-E89F52982D08}" type="presOf" srcId="{0E57BDA7-0D76-45AE-A561-3144B60987E7}" destId="{C057CEBC-1986-4062-A548-A8FBD12DD9D3}" srcOrd="0" destOrd="0" presId="urn:microsoft.com/office/officeart/2005/8/layout/default#1"/>
    <dgm:cxn modelId="{779AD3C2-9E5A-43BF-8989-4312CAC9E9F5}" type="presParOf" srcId="{A5CC74C1-D56B-41B7-A244-542CB128B3CF}" destId="{7AB6AA00-32BB-48F0-BA0F-E749CBAF08B5}" srcOrd="0" destOrd="0" presId="urn:microsoft.com/office/officeart/2005/8/layout/default#1"/>
    <dgm:cxn modelId="{83935D1D-4173-4B4E-86AC-05AD0823F09D}" type="presParOf" srcId="{A5CC74C1-D56B-41B7-A244-542CB128B3CF}" destId="{7EC75E25-143C-4D96-9F45-F5BF11713B9F}" srcOrd="1" destOrd="0" presId="urn:microsoft.com/office/officeart/2005/8/layout/default#1"/>
    <dgm:cxn modelId="{26D3C44C-E370-4063-8A3C-0B06C07F081B}" type="presParOf" srcId="{A5CC74C1-D56B-41B7-A244-542CB128B3CF}" destId="{39ADE49B-80CA-4EE7-B949-91A3E987F72B}" srcOrd="2" destOrd="0" presId="urn:microsoft.com/office/officeart/2005/8/layout/default#1"/>
    <dgm:cxn modelId="{5B2FB9F8-9E19-4778-B4FD-54957E56A4A6}" type="presParOf" srcId="{A5CC74C1-D56B-41B7-A244-542CB128B3CF}" destId="{8D434BFC-CAF0-4FC5-A054-CC2DE08013AE}" srcOrd="3" destOrd="0" presId="urn:microsoft.com/office/officeart/2005/8/layout/default#1"/>
    <dgm:cxn modelId="{5421F87D-C453-4939-8DA7-0679B19A2F8C}" type="presParOf" srcId="{A5CC74C1-D56B-41B7-A244-542CB128B3CF}" destId="{C057CEBC-1986-4062-A548-A8FBD12DD9D3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85DC5A-6471-464C-B55B-C58549F5A460}" type="doc">
      <dgm:prSet loTypeId="urn:microsoft.com/office/officeart/2005/8/layout/default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726E268-2856-4660-8ED0-A8A1F3B4595A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000" b="1" dirty="0" smtClean="0">
              <a:solidFill>
                <a:srgbClr val="002060"/>
              </a:solidFill>
              <a:latin typeface="Arial Black" pitchFamily="34" charset="0"/>
            </a:rPr>
            <a:t>ВЫЯВЛЕНИЕ ПЕДАГОГИЧЕСКИХ ПРИЁМОВ АДАПТАЦИИ ДЕТЕЙ РАННЕГО ВОЗРАСТА К УСЛОВИЯМ ДОО И СЕМЬИ</a:t>
          </a:r>
          <a:endParaRPr lang="ru-RU" sz="1000" b="1" dirty="0">
            <a:solidFill>
              <a:srgbClr val="002060"/>
            </a:solidFill>
            <a:latin typeface="Arial Black" pitchFamily="34" charset="0"/>
          </a:endParaRPr>
        </a:p>
      </dgm:t>
    </dgm:pt>
    <dgm:pt modelId="{92959FB8-D4F8-45EA-97C2-F5390E22BF56}" type="parTrans" cxnId="{B50C38B2-A292-40C9-8B0D-64E802D4733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6EA2FF4-8C69-462A-B8A0-FC7616E4125D}" type="sibTrans" cxnId="{B50C38B2-A292-40C9-8B0D-64E802D4733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21157F6-89CA-46B9-B8B5-8993C194C46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 smtClean="0">
              <a:solidFill>
                <a:srgbClr val="002060"/>
              </a:solidFill>
              <a:latin typeface="Arial Black" pitchFamily="34" charset="0"/>
            </a:rPr>
            <a:t>ПРОВЕДЕНИЕ ПЕДАГОГИЧЕСКИХ СОВЕТОВ (ПО ПРОБЛЕМАМ ИССЛЕДОВАНИЯ)</a:t>
          </a:r>
          <a:endParaRPr lang="ru-RU" sz="1000" b="1" dirty="0">
            <a:solidFill>
              <a:srgbClr val="002060"/>
            </a:solidFill>
            <a:latin typeface="Arial Black" pitchFamily="34" charset="0"/>
          </a:endParaRPr>
        </a:p>
      </dgm:t>
    </dgm:pt>
    <dgm:pt modelId="{E932BB0C-BF89-496A-B74F-ACF238E26879}" type="parTrans" cxnId="{F51A98EF-B702-48C8-865E-E3104280430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3037849-C7E7-4C2F-93EC-97AE8E5CEC59}" type="sibTrans" cxnId="{F51A98EF-B702-48C8-865E-E31042804309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E57BDA7-0D76-45AE-A561-3144B60987E7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 smtClean="0">
              <a:solidFill>
                <a:srgbClr val="002060"/>
              </a:solidFill>
              <a:latin typeface="Arial Black" pitchFamily="34" charset="0"/>
            </a:rPr>
            <a:t>СОЗДАНИЕ ПРОГРАММЫ ВЗАИМОДЕЙСТВИЯ ДОО С РОДИТЕЛЯМИ ПО АДАПТАЦИИ И РАЗВИТИЮ РЕБЁНКА (ГРУППЫ СОВМЕСТНОГО ПРЕБЫВАНИЯ)</a:t>
          </a:r>
          <a:endParaRPr lang="ru-RU" sz="1000" b="1" dirty="0">
            <a:solidFill>
              <a:srgbClr val="002060"/>
            </a:solidFill>
            <a:latin typeface="Arial Black" pitchFamily="34" charset="0"/>
          </a:endParaRPr>
        </a:p>
      </dgm:t>
    </dgm:pt>
    <dgm:pt modelId="{37313673-B4E9-416D-80BF-A84421E6694E}" type="parTrans" cxnId="{4394CED2-A9E3-4376-81CC-50F5841B42F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F582F16-7CD5-48DC-989F-A7AE87E98990}" type="sibTrans" cxnId="{4394CED2-A9E3-4376-81CC-50F5841B42F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5CC74C1-D56B-41B7-A244-542CB128B3CF}" type="pres">
      <dgm:prSet presAssocID="{8D85DC5A-6471-464C-B55B-C58549F5A46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B6AA00-32BB-48F0-BA0F-E749CBAF08B5}" type="pres">
      <dgm:prSet presAssocID="{5726E268-2856-4660-8ED0-A8A1F3B4595A}" presName="node" presStyleLbl="node1" presStyleIdx="0" presStyleCnt="3" custLinFactNeighborX="4957" custLinFactNeighborY="-21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75E25-143C-4D96-9F45-F5BF11713B9F}" type="pres">
      <dgm:prSet presAssocID="{B6EA2FF4-8C69-462A-B8A0-FC7616E4125D}" presName="sibTrans" presStyleCnt="0"/>
      <dgm:spPr/>
      <dgm:t>
        <a:bodyPr/>
        <a:lstStyle/>
        <a:p>
          <a:endParaRPr lang="ru-RU"/>
        </a:p>
      </dgm:t>
    </dgm:pt>
    <dgm:pt modelId="{39ADE49B-80CA-4EE7-B949-91A3E987F72B}" type="pres">
      <dgm:prSet presAssocID="{221157F6-89CA-46B9-B8B5-8993C194C466}" presName="node" presStyleLbl="node1" presStyleIdx="1" presStyleCnt="3" custLinFactNeighborX="3354" custLinFactNeighborY="-9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34BFC-CAF0-4FC5-A054-CC2DE08013AE}" type="pres">
      <dgm:prSet presAssocID="{C3037849-C7E7-4C2F-93EC-97AE8E5CEC59}" presName="sibTrans" presStyleCnt="0"/>
      <dgm:spPr/>
      <dgm:t>
        <a:bodyPr/>
        <a:lstStyle/>
        <a:p>
          <a:endParaRPr lang="ru-RU"/>
        </a:p>
      </dgm:t>
    </dgm:pt>
    <dgm:pt modelId="{C057CEBC-1986-4062-A548-A8FBD12DD9D3}" type="pres">
      <dgm:prSet presAssocID="{0E57BDA7-0D76-45AE-A561-3144B60987E7}" presName="node" presStyleLbl="node1" presStyleIdx="2" presStyleCnt="3" custLinFactNeighborX="-1612" custLinFactNeighborY="-9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956613-EF60-4BA7-913A-7DD29010EDDD}" type="presOf" srcId="{8D85DC5A-6471-464C-B55B-C58549F5A460}" destId="{A5CC74C1-D56B-41B7-A244-542CB128B3CF}" srcOrd="0" destOrd="0" presId="urn:microsoft.com/office/officeart/2005/8/layout/default#1"/>
    <dgm:cxn modelId="{5DA60242-8E63-45E7-A23C-6C9C650F0D00}" type="presOf" srcId="{221157F6-89CA-46B9-B8B5-8993C194C466}" destId="{39ADE49B-80CA-4EE7-B949-91A3E987F72B}" srcOrd="0" destOrd="0" presId="urn:microsoft.com/office/officeart/2005/8/layout/default#1"/>
    <dgm:cxn modelId="{E98A9FEB-2557-4B5A-AA28-51C18B5669A6}" type="presOf" srcId="{5726E268-2856-4660-8ED0-A8A1F3B4595A}" destId="{7AB6AA00-32BB-48F0-BA0F-E749CBAF08B5}" srcOrd="0" destOrd="0" presId="urn:microsoft.com/office/officeart/2005/8/layout/default#1"/>
    <dgm:cxn modelId="{DD917182-7E63-411B-A2F9-3E9EDCFED7FA}" type="presOf" srcId="{0E57BDA7-0D76-45AE-A561-3144B60987E7}" destId="{C057CEBC-1986-4062-A548-A8FBD12DD9D3}" srcOrd="0" destOrd="0" presId="urn:microsoft.com/office/officeart/2005/8/layout/default#1"/>
    <dgm:cxn modelId="{F51A98EF-B702-48C8-865E-E31042804309}" srcId="{8D85DC5A-6471-464C-B55B-C58549F5A460}" destId="{221157F6-89CA-46B9-B8B5-8993C194C466}" srcOrd="1" destOrd="0" parTransId="{E932BB0C-BF89-496A-B74F-ACF238E26879}" sibTransId="{C3037849-C7E7-4C2F-93EC-97AE8E5CEC59}"/>
    <dgm:cxn modelId="{4394CED2-A9E3-4376-81CC-50F5841B42FC}" srcId="{8D85DC5A-6471-464C-B55B-C58549F5A460}" destId="{0E57BDA7-0D76-45AE-A561-3144B60987E7}" srcOrd="2" destOrd="0" parTransId="{37313673-B4E9-416D-80BF-A84421E6694E}" sibTransId="{BF582F16-7CD5-48DC-989F-A7AE87E98990}"/>
    <dgm:cxn modelId="{B50C38B2-A292-40C9-8B0D-64E802D47339}" srcId="{8D85DC5A-6471-464C-B55B-C58549F5A460}" destId="{5726E268-2856-4660-8ED0-A8A1F3B4595A}" srcOrd="0" destOrd="0" parTransId="{92959FB8-D4F8-45EA-97C2-F5390E22BF56}" sibTransId="{B6EA2FF4-8C69-462A-B8A0-FC7616E4125D}"/>
    <dgm:cxn modelId="{9FE462D1-D9A2-4A0F-89D6-DAAA8F9DF97C}" type="presParOf" srcId="{A5CC74C1-D56B-41B7-A244-542CB128B3CF}" destId="{7AB6AA00-32BB-48F0-BA0F-E749CBAF08B5}" srcOrd="0" destOrd="0" presId="urn:microsoft.com/office/officeart/2005/8/layout/default#1"/>
    <dgm:cxn modelId="{CC2ED90C-D9CB-4024-B5A7-FF01F0D61F6B}" type="presParOf" srcId="{A5CC74C1-D56B-41B7-A244-542CB128B3CF}" destId="{7EC75E25-143C-4D96-9F45-F5BF11713B9F}" srcOrd="1" destOrd="0" presId="urn:microsoft.com/office/officeart/2005/8/layout/default#1"/>
    <dgm:cxn modelId="{0272628F-3630-4523-872E-53011903D1F2}" type="presParOf" srcId="{A5CC74C1-D56B-41B7-A244-542CB128B3CF}" destId="{39ADE49B-80CA-4EE7-B949-91A3E987F72B}" srcOrd="2" destOrd="0" presId="urn:microsoft.com/office/officeart/2005/8/layout/default#1"/>
    <dgm:cxn modelId="{C1C482DD-199A-406A-A026-DE1695EADAE9}" type="presParOf" srcId="{A5CC74C1-D56B-41B7-A244-542CB128B3CF}" destId="{8D434BFC-CAF0-4FC5-A054-CC2DE08013AE}" srcOrd="3" destOrd="0" presId="urn:microsoft.com/office/officeart/2005/8/layout/default#1"/>
    <dgm:cxn modelId="{B7E622BC-13C6-4315-A127-D679C3715358}" type="presParOf" srcId="{A5CC74C1-D56B-41B7-A244-542CB128B3CF}" destId="{C057CEBC-1986-4062-A548-A8FBD12DD9D3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4B825C-A7FA-4D25-8746-9C81CA8BBE68}" type="doc">
      <dgm:prSet loTypeId="urn:microsoft.com/office/officeart/2005/8/layout/vList4#1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0D8F65-1F5F-4758-80FD-B29718117234}">
      <dgm:prSet phldrT="[Текст]" custT="1"/>
      <dgm:spPr>
        <a:noFill/>
      </dgm:spPr>
      <dgm:t>
        <a:bodyPr/>
        <a:lstStyle/>
        <a:p>
          <a:pPr algn="ctr"/>
          <a:r>
            <a:rPr lang="en-US" sz="1800" b="0" i="0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rPr>
            <a:t>I</a:t>
          </a:r>
          <a:r>
            <a:rPr lang="en-US" sz="1400" b="0" i="0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rPr>
            <a:t> </a:t>
          </a:r>
          <a:r>
            <a:rPr lang="ru-RU" sz="1400" b="0" i="0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rPr>
            <a:t> ПРОБЛЕМНО - ПОИСКОВЫЙ ЭТАП         2016-2018 ГГ.</a:t>
          </a:r>
          <a:endParaRPr lang="ru-RU" sz="1200" b="0" i="0" dirty="0" smtClean="0">
            <a:solidFill>
              <a:srgbClr val="002060"/>
            </a:solidFill>
            <a:latin typeface="Arial Black" pitchFamily="34" charset="0"/>
            <a:cs typeface="Times New Roman" pitchFamily="18" charset="0"/>
          </a:endParaRPr>
        </a:p>
      </dgm:t>
    </dgm:pt>
    <dgm:pt modelId="{A493CA9C-DC67-4C69-85A0-A41C0C870576}" type="parTrans" cxnId="{5CF22C9B-03E2-4CE8-9137-7B169559D9FD}">
      <dgm:prSet/>
      <dgm:spPr/>
      <dgm:t>
        <a:bodyPr/>
        <a:lstStyle/>
        <a:p>
          <a:endParaRPr lang="ru-RU"/>
        </a:p>
      </dgm:t>
    </dgm:pt>
    <dgm:pt modelId="{5D3F2A0D-7F31-46D4-B292-B6E294A540E8}" type="sibTrans" cxnId="{5CF22C9B-03E2-4CE8-9137-7B169559D9FD}">
      <dgm:prSet/>
      <dgm:spPr/>
      <dgm:t>
        <a:bodyPr/>
        <a:lstStyle/>
        <a:p>
          <a:endParaRPr lang="ru-RU"/>
        </a:p>
      </dgm:t>
    </dgm:pt>
    <dgm:pt modelId="{BB4A6EF3-8E9B-4769-BA6D-E791A0FD0512}" type="pres">
      <dgm:prSet presAssocID="{F44B825C-A7FA-4D25-8746-9C81CA8BBE6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9F3F0-7A48-4BF7-A82C-6832B616507D}" type="pres">
      <dgm:prSet presAssocID="{740D8F65-1F5F-4758-80FD-B29718117234}" presName="comp" presStyleCnt="0"/>
      <dgm:spPr/>
    </dgm:pt>
    <dgm:pt modelId="{1903F99A-8D23-45B7-9BD5-4E1FD766C50F}" type="pres">
      <dgm:prSet presAssocID="{740D8F65-1F5F-4758-80FD-B29718117234}" presName="box" presStyleLbl="node1" presStyleIdx="0" presStyleCnt="1" custScaleY="100000" custLinFactNeighborX="-2724" custLinFactNeighborY="10282"/>
      <dgm:spPr/>
      <dgm:t>
        <a:bodyPr/>
        <a:lstStyle/>
        <a:p>
          <a:endParaRPr lang="ru-RU"/>
        </a:p>
      </dgm:t>
    </dgm:pt>
    <dgm:pt modelId="{A1F6DD7C-8D58-4FC1-8930-749E1AA3854E}" type="pres">
      <dgm:prSet presAssocID="{740D8F65-1F5F-4758-80FD-B29718117234}" presName="img" presStyleLbl="fgImgPlace1" presStyleIdx="0" presStyleCnt="1" custScaleX="88569" custScaleY="109064" custLinFactNeighborX="-6571" custLinFactNeighborY="2827"/>
      <dgm:spPr/>
      <dgm:t>
        <a:bodyPr/>
        <a:lstStyle/>
        <a:p>
          <a:endParaRPr lang="ru-RU"/>
        </a:p>
      </dgm:t>
    </dgm:pt>
    <dgm:pt modelId="{6AABE7A4-E4B5-4617-A538-DE485FBBFC9B}" type="pres">
      <dgm:prSet presAssocID="{740D8F65-1F5F-4758-80FD-B2971811723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BC5BD8-D46A-41CE-8AA8-2F1D448596E1}" type="presOf" srcId="{740D8F65-1F5F-4758-80FD-B29718117234}" destId="{1903F99A-8D23-45B7-9BD5-4E1FD766C50F}" srcOrd="0" destOrd="0" presId="urn:microsoft.com/office/officeart/2005/8/layout/vList4#19"/>
    <dgm:cxn modelId="{5CF22C9B-03E2-4CE8-9137-7B169559D9FD}" srcId="{F44B825C-A7FA-4D25-8746-9C81CA8BBE68}" destId="{740D8F65-1F5F-4758-80FD-B29718117234}" srcOrd="0" destOrd="0" parTransId="{A493CA9C-DC67-4C69-85A0-A41C0C870576}" sibTransId="{5D3F2A0D-7F31-46D4-B292-B6E294A540E8}"/>
    <dgm:cxn modelId="{02C7F5C7-01A0-4392-9EA7-6BE1A86BAAE1}" type="presOf" srcId="{F44B825C-A7FA-4D25-8746-9C81CA8BBE68}" destId="{BB4A6EF3-8E9B-4769-BA6D-E791A0FD0512}" srcOrd="0" destOrd="0" presId="urn:microsoft.com/office/officeart/2005/8/layout/vList4#19"/>
    <dgm:cxn modelId="{DE13AF6D-E541-4441-96A6-A52C7C4B2626}" type="presOf" srcId="{740D8F65-1F5F-4758-80FD-B29718117234}" destId="{6AABE7A4-E4B5-4617-A538-DE485FBBFC9B}" srcOrd="1" destOrd="0" presId="urn:microsoft.com/office/officeart/2005/8/layout/vList4#19"/>
    <dgm:cxn modelId="{A44DE63F-ABEE-482E-A8EC-2ED08F49BA00}" type="presParOf" srcId="{BB4A6EF3-8E9B-4769-BA6D-E791A0FD0512}" destId="{CAC9F3F0-7A48-4BF7-A82C-6832B616507D}" srcOrd="0" destOrd="0" presId="urn:microsoft.com/office/officeart/2005/8/layout/vList4#19"/>
    <dgm:cxn modelId="{AC402CD4-EC31-4456-BE9B-3F559D06C259}" type="presParOf" srcId="{CAC9F3F0-7A48-4BF7-A82C-6832B616507D}" destId="{1903F99A-8D23-45B7-9BD5-4E1FD766C50F}" srcOrd="0" destOrd="0" presId="urn:microsoft.com/office/officeart/2005/8/layout/vList4#19"/>
    <dgm:cxn modelId="{9113D887-599B-416E-8253-5E3B83B8BBCD}" type="presParOf" srcId="{CAC9F3F0-7A48-4BF7-A82C-6832B616507D}" destId="{A1F6DD7C-8D58-4FC1-8930-749E1AA3854E}" srcOrd="1" destOrd="0" presId="urn:microsoft.com/office/officeart/2005/8/layout/vList4#19"/>
    <dgm:cxn modelId="{BEAEB2CC-C518-45A1-82B1-738D9A7AE404}" type="presParOf" srcId="{CAC9F3F0-7A48-4BF7-A82C-6832B616507D}" destId="{6AABE7A4-E4B5-4617-A538-DE485FBBFC9B}" srcOrd="2" destOrd="0" presId="urn:microsoft.com/office/officeart/2005/8/layout/vList4#19"/>
  </dgm:cxnLst>
  <dgm:bg>
    <a:solidFill>
      <a:srgbClr val="CCFFCC"/>
    </a:solidFill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85DC5A-6471-464C-B55B-C58549F5A460}" type="doc">
      <dgm:prSet loTypeId="urn:microsoft.com/office/officeart/2005/8/layout/default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726E268-2856-4660-8ED0-A8A1F3B4595A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900" b="1" dirty="0" smtClean="0">
              <a:solidFill>
                <a:srgbClr val="002060"/>
              </a:solidFill>
              <a:latin typeface="Arial Black" pitchFamily="34" charset="0"/>
            </a:rPr>
            <a:t>СОЗДАНИЕ КОМПЛЕКСА ДИАГНОСТИЧЕСКИХ МЕТОДИК, НАПРАВЛЕННЫХ НА ВЫЯВЛЕНИЕ И ОТСЛЕЖИВАНИЕ СПЕЦИФИКИ И ОСОБЕННОСТЕЙ АДАПТАЦИИ И РАЗВИТИЯ ДЕТЕЙ РАННЕГО ВОЗРАСТА В УСЛОВИЯХ ДОО И СЕМЬИ</a:t>
          </a:r>
          <a:endParaRPr lang="ru-RU" sz="900" b="1" dirty="0">
            <a:solidFill>
              <a:srgbClr val="002060"/>
            </a:solidFill>
            <a:latin typeface="Arial Black" pitchFamily="34" charset="0"/>
          </a:endParaRPr>
        </a:p>
      </dgm:t>
    </dgm:pt>
    <dgm:pt modelId="{92959FB8-D4F8-45EA-97C2-F5390E22BF56}" type="parTrans" cxnId="{B50C38B2-A292-40C9-8B0D-64E802D47339}">
      <dgm:prSet/>
      <dgm:spPr/>
      <dgm:t>
        <a:bodyPr/>
        <a:lstStyle/>
        <a:p>
          <a:endParaRPr lang="ru-RU"/>
        </a:p>
      </dgm:t>
    </dgm:pt>
    <dgm:pt modelId="{B6EA2FF4-8C69-462A-B8A0-FC7616E4125D}" type="sibTrans" cxnId="{B50C38B2-A292-40C9-8B0D-64E802D47339}">
      <dgm:prSet/>
      <dgm:spPr/>
      <dgm:t>
        <a:bodyPr/>
        <a:lstStyle/>
        <a:p>
          <a:endParaRPr lang="ru-RU"/>
        </a:p>
      </dgm:t>
    </dgm:pt>
    <dgm:pt modelId="{221157F6-89CA-46B9-B8B5-8993C194C466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 smtClean="0">
              <a:solidFill>
                <a:srgbClr val="002060"/>
              </a:solidFill>
              <a:latin typeface="Arial Black" pitchFamily="34" charset="0"/>
            </a:rPr>
            <a:t>ПРОЕКТИРОВАНИЕ «ИНДИВИДУАЛЬНОГО МАРШРУТА АДАПТАЦИИ И РАЗВИТИЯ РЕБЁНКА»</a:t>
          </a:r>
          <a:endParaRPr lang="ru-RU" sz="1000" b="1" dirty="0">
            <a:solidFill>
              <a:srgbClr val="002060"/>
            </a:solidFill>
            <a:latin typeface="Arial Black" pitchFamily="34" charset="0"/>
          </a:endParaRPr>
        </a:p>
      </dgm:t>
    </dgm:pt>
    <dgm:pt modelId="{E932BB0C-BF89-496A-B74F-ACF238E26879}" type="parTrans" cxnId="{F51A98EF-B702-48C8-865E-E31042804309}">
      <dgm:prSet/>
      <dgm:spPr/>
      <dgm:t>
        <a:bodyPr/>
        <a:lstStyle/>
        <a:p>
          <a:endParaRPr lang="ru-RU"/>
        </a:p>
      </dgm:t>
    </dgm:pt>
    <dgm:pt modelId="{C3037849-C7E7-4C2F-93EC-97AE8E5CEC59}" type="sibTrans" cxnId="{F51A98EF-B702-48C8-865E-E31042804309}">
      <dgm:prSet/>
      <dgm:spPr/>
      <dgm:t>
        <a:bodyPr/>
        <a:lstStyle/>
        <a:p>
          <a:endParaRPr lang="ru-RU"/>
        </a:p>
      </dgm:t>
    </dgm:pt>
    <dgm:pt modelId="{0E57BDA7-0D76-45AE-A561-3144B60987E7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1" dirty="0" smtClean="0">
              <a:solidFill>
                <a:srgbClr val="002060"/>
              </a:solidFill>
              <a:latin typeface="Arial Black" pitchFamily="34" charset="0"/>
            </a:rPr>
            <a:t>КОНСТРУИРОВАНИЕ МОДЕЛИ СОТРУДНИЧЕСТВА ДОО И СЕМЬИ ДЛЯ УСПЕШНОЙ АДАПТАЦИИ И РАЗВИТИЯ ДЕТЕЙ ОТ РОЖДЕНИЯ ДО ТРЁХ ЛЕТ</a:t>
          </a:r>
          <a:endParaRPr lang="ru-RU" sz="1000" b="1" dirty="0">
            <a:solidFill>
              <a:srgbClr val="002060"/>
            </a:solidFill>
            <a:latin typeface="Arial Black" pitchFamily="34" charset="0"/>
          </a:endParaRPr>
        </a:p>
      </dgm:t>
    </dgm:pt>
    <dgm:pt modelId="{37313673-B4E9-416D-80BF-A84421E6694E}" type="parTrans" cxnId="{4394CED2-A9E3-4376-81CC-50F5841B42FC}">
      <dgm:prSet/>
      <dgm:spPr/>
      <dgm:t>
        <a:bodyPr/>
        <a:lstStyle/>
        <a:p>
          <a:endParaRPr lang="ru-RU"/>
        </a:p>
      </dgm:t>
    </dgm:pt>
    <dgm:pt modelId="{BF582F16-7CD5-48DC-989F-A7AE87E98990}" type="sibTrans" cxnId="{4394CED2-A9E3-4376-81CC-50F5841B42FC}">
      <dgm:prSet/>
      <dgm:spPr/>
      <dgm:t>
        <a:bodyPr/>
        <a:lstStyle/>
        <a:p>
          <a:endParaRPr lang="ru-RU"/>
        </a:p>
      </dgm:t>
    </dgm:pt>
    <dgm:pt modelId="{A5CC74C1-D56B-41B7-A244-542CB128B3CF}" type="pres">
      <dgm:prSet presAssocID="{8D85DC5A-6471-464C-B55B-C58549F5A46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B6AA00-32BB-48F0-BA0F-E749CBAF08B5}" type="pres">
      <dgm:prSet presAssocID="{5726E268-2856-4660-8ED0-A8A1F3B4595A}" presName="node" presStyleLbl="node1" presStyleIdx="0" presStyleCnt="3" custLinFactNeighborX="4882" custLinFactNeighborY="-9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75E25-143C-4D96-9F45-F5BF11713B9F}" type="pres">
      <dgm:prSet presAssocID="{B6EA2FF4-8C69-462A-B8A0-FC7616E4125D}" presName="sibTrans" presStyleCnt="0"/>
      <dgm:spPr/>
    </dgm:pt>
    <dgm:pt modelId="{39ADE49B-80CA-4EE7-B949-91A3E987F72B}" type="pres">
      <dgm:prSet presAssocID="{221157F6-89CA-46B9-B8B5-8993C194C466}" presName="node" presStyleLbl="node1" presStyleIdx="1" presStyleCnt="3" custLinFactNeighborX="-299" custLinFactNeighborY="13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34BFC-CAF0-4FC5-A054-CC2DE08013AE}" type="pres">
      <dgm:prSet presAssocID="{C3037849-C7E7-4C2F-93EC-97AE8E5CEC59}" presName="sibTrans" presStyleCnt="0"/>
      <dgm:spPr/>
    </dgm:pt>
    <dgm:pt modelId="{C057CEBC-1986-4062-A548-A8FBD12DD9D3}" type="pres">
      <dgm:prSet presAssocID="{0E57BDA7-0D76-45AE-A561-3144B60987E7}" presName="node" presStyleLbl="node1" presStyleIdx="2" presStyleCnt="3" custScaleX="93002" custLinFactNeighborX="-5823" custLinFactNeighborY="13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946097-6509-4C72-8778-CF6950D93177}" type="presOf" srcId="{8D85DC5A-6471-464C-B55B-C58549F5A460}" destId="{A5CC74C1-D56B-41B7-A244-542CB128B3CF}" srcOrd="0" destOrd="0" presId="urn:microsoft.com/office/officeart/2005/8/layout/default#1"/>
    <dgm:cxn modelId="{89777EC5-B127-45CD-B95F-807562EAFF3C}" type="presOf" srcId="{0E57BDA7-0D76-45AE-A561-3144B60987E7}" destId="{C057CEBC-1986-4062-A548-A8FBD12DD9D3}" srcOrd="0" destOrd="0" presId="urn:microsoft.com/office/officeart/2005/8/layout/default#1"/>
    <dgm:cxn modelId="{F51A98EF-B702-48C8-865E-E31042804309}" srcId="{8D85DC5A-6471-464C-B55B-C58549F5A460}" destId="{221157F6-89CA-46B9-B8B5-8993C194C466}" srcOrd="1" destOrd="0" parTransId="{E932BB0C-BF89-496A-B74F-ACF238E26879}" sibTransId="{C3037849-C7E7-4C2F-93EC-97AE8E5CEC59}"/>
    <dgm:cxn modelId="{4394CED2-A9E3-4376-81CC-50F5841B42FC}" srcId="{8D85DC5A-6471-464C-B55B-C58549F5A460}" destId="{0E57BDA7-0D76-45AE-A561-3144B60987E7}" srcOrd="2" destOrd="0" parTransId="{37313673-B4E9-416D-80BF-A84421E6694E}" sibTransId="{BF582F16-7CD5-48DC-989F-A7AE87E98990}"/>
    <dgm:cxn modelId="{C877EBAA-2D2A-4753-8828-63B4B1FB57D1}" type="presOf" srcId="{221157F6-89CA-46B9-B8B5-8993C194C466}" destId="{39ADE49B-80CA-4EE7-B949-91A3E987F72B}" srcOrd="0" destOrd="0" presId="urn:microsoft.com/office/officeart/2005/8/layout/default#1"/>
    <dgm:cxn modelId="{3BD767F4-AE51-47D0-A457-B3737044A2B3}" type="presOf" srcId="{5726E268-2856-4660-8ED0-A8A1F3B4595A}" destId="{7AB6AA00-32BB-48F0-BA0F-E749CBAF08B5}" srcOrd="0" destOrd="0" presId="urn:microsoft.com/office/officeart/2005/8/layout/default#1"/>
    <dgm:cxn modelId="{B50C38B2-A292-40C9-8B0D-64E802D47339}" srcId="{8D85DC5A-6471-464C-B55B-C58549F5A460}" destId="{5726E268-2856-4660-8ED0-A8A1F3B4595A}" srcOrd="0" destOrd="0" parTransId="{92959FB8-D4F8-45EA-97C2-F5390E22BF56}" sibTransId="{B6EA2FF4-8C69-462A-B8A0-FC7616E4125D}"/>
    <dgm:cxn modelId="{F58F640C-279E-4B5F-8673-EF6B278C1358}" type="presParOf" srcId="{A5CC74C1-D56B-41B7-A244-542CB128B3CF}" destId="{7AB6AA00-32BB-48F0-BA0F-E749CBAF08B5}" srcOrd="0" destOrd="0" presId="urn:microsoft.com/office/officeart/2005/8/layout/default#1"/>
    <dgm:cxn modelId="{4277C9C0-3182-4023-8313-5B6EACC88E72}" type="presParOf" srcId="{A5CC74C1-D56B-41B7-A244-542CB128B3CF}" destId="{7EC75E25-143C-4D96-9F45-F5BF11713B9F}" srcOrd="1" destOrd="0" presId="urn:microsoft.com/office/officeart/2005/8/layout/default#1"/>
    <dgm:cxn modelId="{782446C9-4282-4977-A945-920B30599D6A}" type="presParOf" srcId="{A5CC74C1-D56B-41B7-A244-542CB128B3CF}" destId="{39ADE49B-80CA-4EE7-B949-91A3E987F72B}" srcOrd="2" destOrd="0" presId="urn:microsoft.com/office/officeart/2005/8/layout/default#1"/>
    <dgm:cxn modelId="{BACC03EF-F75F-4B8D-AD55-F3EC091542DF}" type="presParOf" srcId="{A5CC74C1-D56B-41B7-A244-542CB128B3CF}" destId="{8D434BFC-CAF0-4FC5-A054-CC2DE08013AE}" srcOrd="3" destOrd="0" presId="urn:microsoft.com/office/officeart/2005/8/layout/default#1"/>
    <dgm:cxn modelId="{E766E71C-D48A-44FF-8F7B-C5A7F19C6441}" type="presParOf" srcId="{A5CC74C1-D56B-41B7-A244-542CB128B3CF}" destId="{C057CEBC-1986-4062-A548-A8FBD12DD9D3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4B825C-A7FA-4D25-8746-9C81CA8BBE68}" type="doc">
      <dgm:prSet loTypeId="urn:microsoft.com/office/officeart/2005/8/layout/vList4#1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0D8F65-1F5F-4758-80FD-B29718117234}">
      <dgm:prSet phldrT="[Текст]" custT="1"/>
      <dgm:spPr>
        <a:noFill/>
      </dgm:spPr>
      <dgm:t>
        <a:bodyPr/>
        <a:lstStyle/>
        <a:p>
          <a:pPr algn="ctr"/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расширение образовательного пространства на основе повышения качества и доступности образовательных услуг, применения новых информационных и педагогических технологий для удовлетворения разнообразных образовательных потребностей и реализации индивидуальных образовательных траекторий субъектов образования</a:t>
          </a:r>
        </a:p>
      </dgm:t>
    </dgm:pt>
    <dgm:pt modelId="{A493CA9C-DC67-4C69-85A0-A41C0C870576}" type="parTrans" cxnId="{5CF22C9B-03E2-4CE8-9137-7B169559D9FD}">
      <dgm:prSet/>
      <dgm:spPr/>
      <dgm:t>
        <a:bodyPr/>
        <a:lstStyle/>
        <a:p>
          <a:endParaRPr lang="ru-RU"/>
        </a:p>
      </dgm:t>
    </dgm:pt>
    <dgm:pt modelId="{5D3F2A0D-7F31-46D4-B292-B6E294A540E8}" type="sibTrans" cxnId="{5CF22C9B-03E2-4CE8-9137-7B169559D9FD}">
      <dgm:prSet/>
      <dgm:spPr/>
      <dgm:t>
        <a:bodyPr/>
        <a:lstStyle/>
        <a:p>
          <a:endParaRPr lang="ru-RU"/>
        </a:p>
      </dgm:t>
    </dgm:pt>
    <dgm:pt modelId="{BB4A6EF3-8E9B-4769-BA6D-E791A0FD0512}" type="pres">
      <dgm:prSet presAssocID="{F44B825C-A7FA-4D25-8746-9C81CA8BBE6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9F3F0-7A48-4BF7-A82C-6832B616507D}" type="pres">
      <dgm:prSet presAssocID="{740D8F65-1F5F-4758-80FD-B29718117234}" presName="comp" presStyleCnt="0"/>
      <dgm:spPr/>
    </dgm:pt>
    <dgm:pt modelId="{1903F99A-8D23-45B7-9BD5-4E1FD766C50F}" type="pres">
      <dgm:prSet presAssocID="{740D8F65-1F5F-4758-80FD-B29718117234}" presName="box" presStyleLbl="node1" presStyleIdx="0" presStyleCnt="1" custScaleY="100000" custLinFactNeighborX="-2724" custLinFactNeighborY="10282"/>
      <dgm:spPr/>
      <dgm:t>
        <a:bodyPr/>
        <a:lstStyle/>
        <a:p>
          <a:endParaRPr lang="ru-RU"/>
        </a:p>
      </dgm:t>
    </dgm:pt>
    <dgm:pt modelId="{A1F6DD7C-8D58-4FC1-8930-749E1AA3854E}" type="pres">
      <dgm:prSet presAssocID="{740D8F65-1F5F-4758-80FD-B29718117234}" presName="img" presStyleLbl="fgImgPlace1" presStyleIdx="0" presStyleCnt="1" custScaleX="70060" custScaleY="125000" custLinFactNeighborX="-6571" custLinFactNeighborY="28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AABE7A4-E4B5-4617-A538-DE485FBBFC9B}" type="pres">
      <dgm:prSet presAssocID="{740D8F65-1F5F-4758-80FD-B2971811723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573B42-5195-4D20-89D5-CEE019DAD382}" type="presOf" srcId="{740D8F65-1F5F-4758-80FD-B29718117234}" destId="{6AABE7A4-E4B5-4617-A538-DE485FBBFC9B}" srcOrd="1" destOrd="0" presId="urn:microsoft.com/office/officeart/2005/8/layout/vList4#19"/>
    <dgm:cxn modelId="{941F32F9-C0F7-46DD-AEF9-2F4A72D01F50}" type="presOf" srcId="{F44B825C-A7FA-4D25-8746-9C81CA8BBE68}" destId="{BB4A6EF3-8E9B-4769-BA6D-E791A0FD0512}" srcOrd="0" destOrd="0" presId="urn:microsoft.com/office/officeart/2005/8/layout/vList4#19"/>
    <dgm:cxn modelId="{5CF22C9B-03E2-4CE8-9137-7B169559D9FD}" srcId="{F44B825C-A7FA-4D25-8746-9C81CA8BBE68}" destId="{740D8F65-1F5F-4758-80FD-B29718117234}" srcOrd="0" destOrd="0" parTransId="{A493CA9C-DC67-4C69-85A0-A41C0C870576}" sibTransId="{5D3F2A0D-7F31-46D4-B292-B6E294A540E8}"/>
    <dgm:cxn modelId="{0A677BAB-020E-42DF-8BD5-F79698602503}" type="presOf" srcId="{740D8F65-1F5F-4758-80FD-B29718117234}" destId="{1903F99A-8D23-45B7-9BD5-4E1FD766C50F}" srcOrd="0" destOrd="0" presId="urn:microsoft.com/office/officeart/2005/8/layout/vList4#19"/>
    <dgm:cxn modelId="{9CCA51CE-A655-4C83-A8E6-B7FF2AEA4E56}" type="presParOf" srcId="{BB4A6EF3-8E9B-4769-BA6D-E791A0FD0512}" destId="{CAC9F3F0-7A48-4BF7-A82C-6832B616507D}" srcOrd="0" destOrd="0" presId="urn:microsoft.com/office/officeart/2005/8/layout/vList4#19"/>
    <dgm:cxn modelId="{1AA9BDA3-E19E-43EB-92ED-C2E3BFBF390C}" type="presParOf" srcId="{CAC9F3F0-7A48-4BF7-A82C-6832B616507D}" destId="{1903F99A-8D23-45B7-9BD5-4E1FD766C50F}" srcOrd="0" destOrd="0" presId="urn:microsoft.com/office/officeart/2005/8/layout/vList4#19"/>
    <dgm:cxn modelId="{C11EDAA3-F87F-4440-B34B-A82B874ADD53}" type="presParOf" srcId="{CAC9F3F0-7A48-4BF7-A82C-6832B616507D}" destId="{A1F6DD7C-8D58-4FC1-8930-749E1AA3854E}" srcOrd="1" destOrd="0" presId="urn:microsoft.com/office/officeart/2005/8/layout/vList4#19"/>
    <dgm:cxn modelId="{058A7B14-8A35-432A-898A-A13964C5EB05}" type="presParOf" srcId="{CAC9F3F0-7A48-4BF7-A82C-6832B616507D}" destId="{6AABE7A4-E4B5-4617-A538-DE485FBBFC9B}" srcOrd="2" destOrd="0" presId="urn:microsoft.com/office/officeart/2005/8/layout/vList4#19"/>
  </dgm:cxnLst>
  <dgm:bg>
    <a:solidFill>
      <a:srgbClr val="CCFFFF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44B825C-A7FA-4D25-8746-9C81CA8BBE68}" type="doc">
      <dgm:prSet loTypeId="urn:microsoft.com/office/officeart/2005/8/layout/vList4#1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0D8F65-1F5F-4758-80FD-B29718117234}">
      <dgm:prSet phldrT="[Текст]" custT="1"/>
      <dgm:spPr>
        <a:noFill/>
      </dgm:spPr>
      <dgm:t>
        <a:bodyPr/>
        <a:lstStyle/>
        <a:p>
          <a:pPr algn="ctr"/>
          <a:r>
            <a:rPr lang="ru-RU" sz="11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оказание всесторонней помощи родителям (законным представителям), обеспечивающим получение детьми от двух месяцев до восьми лет дошкольного образования в форме семейного образования</a:t>
          </a:r>
          <a:r>
            <a:rPr lang="ru-RU" sz="1100" b="0" i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. </a:t>
          </a:r>
          <a:endParaRPr lang="ru-RU" sz="1100" b="0" i="0" dirty="0" smtClean="0">
            <a:solidFill>
              <a:srgbClr val="002060"/>
            </a:solidFill>
            <a:latin typeface="Arial Black" pitchFamily="34" charset="0"/>
            <a:cs typeface="Times New Roman" pitchFamily="18" charset="0"/>
          </a:endParaRPr>
        </a:p>
      </dgm:t>
    </dgm:pt>
    <dgm:pt modelId="{A493CA9C-DC67-4C69-85A0-A41C0C870576}" type="parTrans" cxnId="{5CF22C9B-03E2-4CE8-9137-7B169559D9FD}">
      <dgm:prSet/>
      <dgm:spPr/>
      <dgm:t>
        <a:bodyPr/>
        <a:lstStyle/>
        <a:p>
          <a:endParaRPr lang="ru-RU"/>
        </a:p>
      </dgm:t>
    </dgm:pt>
    <dgm:pt modelId="{5D3F2A0D-7F31-46D4-B292-B6E294A540E8}" type="sibTrans" cxnId="{5CF22C9B-03E2-4CE8-9137-7B169559D9FD}">
      <dgm:prSet/>
      <dgm:spPr/>
      <dgm:t>
        <a:bodyPr/>
        <a:lstStyle/>
        <a:p>
          <a:endParaRPr lang="ru-RU"/>
        </a:p>
      </dgm:t>
    </dgm:pt>
    <dgm:pt modelId="{BB4A6EF3-8E9B-4769-BA6D-E791A0FD0512}" type="pres">
      <dgm:prSet presAssocID="{F44B825C-A7FA-4D25-8746-9C81CA8BBE6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9F3F0-7A48-4BF7-A82C-6832B616507D}" type="pres">
      <dgm:prSet presAssocID="{740D8F65-1F5F-4758-80FD-B29718117234}" presName="comp" presStyleCnt="0"/>
      <dgm:spPr/>
    </dgm:pt>
    <dgm:pt modelId="{1903F99A-8D23-45B7-9BD5-4E1FD766C50F}" type="pres">
      <dgm:prSet presAssocID="{740D8F65-1F5F-4758-80FD-B29718117234}" presName="box" presStyleLbl="node1" presStyleIdx="0" presStyleCnt="1" custScaleY="100000" custLinFactNeighborX="-2724" custLinFactNeighborY="10282"/>
      <dgm:spPr/>
      <dgm:t>
        <a:bodyPr/>
        <a:lstStyle/>
        <a:p>
          <a:endParaRPr lang="ru-RU"/>
        </a:p>
      </dgm:t>
    </dgm:pt>
    <dgm:pt modelId="{A1F6DD7C-8D58-4FC1-8930-749E1AA3854E}" type="pres">
      <dgm:prSet presAssocID="{740D8F65-1F5F-4758-80FD-B29718117234}" presName="img" presStyleLbl="fgImgPlace1" presStyleIdx="0" presStyleCnt="1" custScaleX="70060" custScaleY="125000" custLinFactNeighborX="-6571" custLinFactNeighborY="28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AABE7A4-E4B5-4617-A538-DE485FBBFC9B}" type="pres">
      <dgm:prSet presAssocID="{740D8F65-1F5F-4758-80FD-B2971811723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4F6D8B-FB36-4C36-81D6-86F1393E70F6}" type="presOf" srcId="{F44B825C-A7FA-4D25-8746-9C81CA8BBE68}" destId="{BB4A6EF3-8E9B-4769-BA6D-E791A0FD0512}" srcOrd="0" destOrd="0" presId="urn:microsoft.com/office/officeart/2005/8/layout/vList4#19"/>
    <dgm:cxn modelId="{5CF22C9B-03E2-4CE8-9137-7B169559D9FD}" srcId="{F44B825C-A7FA-4D25-8746-9C81CA8BBE68}" destId="{740D8F65-1F5F-4758-80FD-B29718117234}" srcOrd="0" destOrd="0" parTransId="{A493CA9C-DC67-4C69-85A0-A41C0C870576}" sibTransId="{5D3F2A0D-7F31-46D4-B292-B6E294A540E8}"/>
    <dgm:cxn modelId="{34D8AB22-C75F-4E54-BDC0-D6E4FB87598A}" type="presOf" srcId="{740D8F65-1F5F-4758-80FD-B29718117234}" destId="{6AABE7A4-E4B5-4617-A538-DE485FBBFC9B}" srcOrd="1" destOrd="0" presId="urn:microsoft.com/office/officeart/2005/8/layout/vList4#19"/>
    <dgm:cxn modelId="{511E4EC4-4E92-42E0-9D19-DBA479E4A69E}" type="presOf" srcId="{740D8F65-1F5F-4758-80FD-B29718117234}" destId="{1903F99A-8D23-45B7-9BD5-4E1FD766C50F}" srcOrd="0" destOrd="0" presId="urn:microsoft.com/office/officeart/2005/8/layout/vList4#19"/>
    <dgm:cxn modelId="{3AD774BA-72DB-40CC-93A3-9035C9F30E63}" type="presParOf" srcId="{BB4A6EF3-8E9B-4769-BA6D-E791A0FD0512}" destId="{CAC9F3F0-7A48-4BF7-A82C-6832B616507D}" srcOrd="0" destOrd="0" presId="urn:microsoft.com/office/officeart/2005/8/layout/vList4#19"/>
    <dgm:cxn modelId="{72054E26-5CB6-4805-A853-8D42C4A78653}" type="presParOf" srcId="{CAC9F3F0-7A48-4BF7-A82C-6832B616507D}" destId="{1903F99A-8D23-45B7-9BD5-4E1FD766C50F}" srcOrd="0" destOrd="0" presId="urn:microsoft.com/office/officeart/2005/8/layout/vList4#19"/>
    <dgm:cxn modelId="{3BA0A2E7-5864-4C9B-B7B3-247EABC5D952}" type="presParOf" srcId="{CAC9F3F0-7A48-4BF7-A82C-6832B616507D}" destId="{A1F6DD7C-8D58-4FC1-8930-749E1AA3854E}" srcOrd="1" destOrd="0" presId="urn:microsoft.com/office/officeart/2005/8/layout/vList4#19"/>
    <dgm:cxn modelId="{4AF89C00-3372-4CF9-AB15-00F28C325CBC}" type="presParOf" srcId="{CAC9F3F0-7A48-4BF7-A82C-6832B616507D}" destId="{6AABE7A4-E4B5-4617-A538-DE485FBBFC9B}" srcOrd="2" destOrd="0" presId="urn:microsoft.com/office/officeart/2005/8/layout/vList4#19"/>
  </dgm:cxnLst>
  <dgm:bg>
    <a:solidFill>
      <a:srgbClr val="CCFFFF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44B825C-A7FA-4D25-8746-9C81CA8BBE68}" type="doc">
      <dgm:prSet loTypeId="urn:microsoft.com/office/officeart/2005/8/layout/vList4#1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0D8F65-1F5F-4758-80FD-B29718117234}">
      <dgm:prSet phldrT="[Текст]" custT="1"/>
      <dgm:spPr>
        <a:noFill/>
      </dgm:spPr>
      <dgm:t>
        <a:bodyPr/>
        <a:lstStyle/>
        <a:p>
          <a:pPr algn="ctr"/>
          <a:r>
            <a:rPr lang="ru-RU" sz="1200" b="0" i="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сохранение и укрепление психофизического и эмоционального здоровья детей дошкольного возраста с помощью мультисенсорной среды</a:t>
          </a:r>
        </a:p>
      </dgm:t>
    </dgm:pt>
    <dgm:pt modelId="{A493CA9C-DC67-4C69-85A0-A41C0C870576}" type="parTrans" cxnId="{5CF22C9B-03E2-4CE8-9137-7B169559D9FD}">
      <dgm:prSet/>
      <dgm:spPr/>
      <dgm:t>
        <a:bodyPr/>
        <a:lstStyle/>
        <a:p>
          <a:endParaRPr lang="ru-RU"/>
        </a:p>
      </dgm:t>
    </dgm:pt>
    <dgm:pt modelId="{5D3F2A0D-7F31-46D4-B292-B6E294A540E8}" type="sibTrans" cxnId="{5CF22C9B-03E2-4CE8-9137-7B169559D9FD}">
      <dgm:prSet/>
      <dgm:spPr/>
      <dgm:t>
        <a:bodyPr/>
        <a:lstStyle/>
        <a:p>
          <a:endParaRPr lang="ru-RU"/>
        </a:p>
      </dgm:t>
    </dgm:pt>
    <dgm:pt modelId="{BB4A6EF3-8E9B-4769-BA6D-E791A0FD0512}" type="pres">
      <dgm:prSet presAssocID="{F44B825C-A7FA-4D25-8746-9C81CA8BBE6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C9F3F0-7A48-4BF7-A82C-6832B616507D}" type="pres">
      <dgm:prSet presAssocID="{740D8F65-1F5F-4758-80FD-B29718117234}" presName="comp" presStyleCnt="0"/>
      <dgm:spPr/>
    </dgm:pt>
    <dgm:pt modelId="{1903F99A-8D23-45B7-9BD5-4E1FD766C50F}" type="pres">
      <dgm:prSet presAssocID="{740D8F65-1F5F-4758-80FD-B29718117234}" presName="box" presStyleLbl="node1" presStyleIdx="0" presStyleCnt="1" custScaleY="100000" custLinFactNeighborX="990" custLinFactNeighborY="4574"/>
      <dgm:spPr/>
      <dgm:t>
        <a:bodyPr/>
        <a:lstStyle/>
        <a:p>
          <a:endParaRPr lang="ru-RU"/>
        </a:p>
      </dgm:t>
    </dgm:pt>
    <dgm:pt modelId="{A1F6DD7C-8D58-4FC1-8930-749E1AA3854E}" type="pres">
      <dgm:prSet presAssocID="{740D8F65-1F5F-4758-80FD-B29718117234}" presName="img" presStyleLbl="fgImgPlace1" presStyleIdx="0" presStyleCnt="1" custScaleX="75293" custScaleY="125000" custLinFactNeighborX="-29831" custLinFactNeighborY="-2299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AABE7A4-E4B5-4617-A538-DE485FBBFC9B}" type="pres">
      <dgm:prSet presAssocID="{740D8F65-1F5F-4758-80FD-B29718117234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0837B8-1010-4CF3-A2D8-72F6094C5C45}" type="presOf" srcId="{740D8F65-1F5F-4758-80FD-B29718117234}" destId="{6AABE7A4-E4B5-4617-A538-DE485FBBFC9B}" srcOrd="1" destOrd="0" presId="urn:microsoft.com/office/officeart/2005/8/layout/vList4#19"/>
    <dgm:cxn modelId="{580ED276-99FC-4AC1-BF46-FA2A8BC7502B}" type="presOf" srcId="{740D8F65-1F5F-4758-80FD-B29718117234}" destId="{1903F99A-8D23-45B7-9BD5-4E1FD766C50F}" srcOrd="0" destOrd="0" presId="urn:microsoft.com/office/officeart/2005/8/layout/vList4#19"/>
    <dgm:cxn modelId="{5CF22C9B-03E2-4CE8-9137-7B169559D9FD}" srcId="{F44B825C-A7FA-4D25-8746-9C81CA8BBE68}" destId="{740D8F65-1F5F-4758-80FD-B29718117234}" srcOrd="0" destOrd="0" parTransId="{A493CA9C-DC67-4C69-85A0-A41C0C870576}" sibTransId="{5D3F2A0D-7F31-46D4-B292-B6E294A540E8}"/>
    <dgm:cxn modelId="{92DE6B24-B447-47D8-B522-04733626B95D}" type="presOf" srcId="{F44B825C-A7FA-4D25-8746-9C81CA8BBE68}" destId="{BB4A6EF3-8E9B-4769-BA6D-E791A0FD0512}" srcOrd="0" destOrd="0" presId="urn:microsoft.com/office/officeart/2005/8/layout/vList4#19"/>
    <dgm:cxn modelId="{9E454FDB-8DAF-45F4-9D1D-C6BF60BBBB7A}" type="presParOf" srcId="{BB4A6EF3-8E9B-4769-BA6D-E791A0FD0512}" destId="{CAC9F3F0-7A48-4BF7-A82C-6832B616507D}" srcOrd="0" destOrd="0" presId="urn:microsoft.com/office/officeart/2005/8/layout/vList4#19"/>
    <dgm:cxn modelId="{89C48960-07BA-4239-891A-A78247F35A07}" type="presParOf" srcId="{CAC9F3F0-7A48-4BF7-A82C-6832B616507D}" destId="{1903F99A-8D23-45B7-9BD5-4E1FD766C50F}" srcOrd="0" destOrd="0" presId="urn:microsoft.com/office/officeart/2005/8/layout/vList4#19"/>
    <dgm:cxn modelId="{9269ADA7-3CD7-4020-A493-9819C0B42AFA}" type="presParOf" srcId="{CAC9F3F0-7A48-4BF7-A82C-6832B616507D}" destId="{A1F6DD7C-8D58-4FC1-8930-749E1AA3854E}" srcOrd="1" destOrd="0" presId="urn:microsoft.com/office/officeart/2005/8/layout/vList4#19"/>
    <dgm:cxn modelId="{152B5416-0D66-4929-97CB-0EBCBCD7030A}" type="presParOf" srcId="{CAC9F3F0-7A48-4BF7-A82C-6832B616507D}" destId="{6AABE7A4-E4B5-4617-A538-DE485FBBFC9B}" srcOrd="2" destOrd="0" presId="urn:microsoft.com/office/officeart/2005/8/layout/vList4#19"/>
  </dgm:cxnLst>
  <dgm:bg>
    <a:solidFill>
      <a:srgbClr val="CCFFFF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3F99A-8D23-45B7-9BD5-4E1FD766C50F}">
      <dsp:nvSpPr>
        <dsp:cNvPr id="0" name=""/>
        <dsp:cNvSpPr/>
      </dsp:nvSpPr>
      <dsp:spPr>
        <a:xfrm>
          <a:off x="0" y="0"/>
          <a:ext cx="8826893" cy="1656184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rPr>
            <a:t>ПЕДАГОГИЧЕСКАЯ ИДЕЯ </a:t>
          </a:r>
          <a:r>
            <a:rPr lang="ru-RU" sz="12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– ВЫСТРАИВАНИЕ ПРЕЕМСТВЕННОСТИ В ОБРАЗОВАНИИ ДОШКОЛЬНИКА НЕ ТОЛЬКО С ТРЁХ ДО СЕМИ ЛЕТ, НО И КОНСТРУИРОВАНИЕ ПРЕДМЕТНО-ПРОСТРАНСТВЕННОЙ СРЕДЫ В ДОО ДЛЯ АДАПТАЦИИ И РАЗВИТИЯ РЕБЁНКА ОТ РОЖДЕНИЯ ДО ТРЁХ ЛЕТ  </a:t>
          </a:r>
        </a:p>
      </dsp:txBody>
      <dsp:txXfrm>
        <a:off x="1930997" y="0"/>
        <a:ext cx="6895896" cy="1656184"/>
      </dsp:txXfrm>
    </dsp:sp>
    <dsp:sp modelId="{A1F6DD7C-8D58-4FC1-8930-749E1AA3854E}">
      <dsp:nvSpPr>
        <dsp:cNvPr id="0" name=""/>
        <dsp:cNvSpPr/>
      </dsp:nvSpPr>
      <dsp:spPr>
        <a:xfrm>
          <a:off x="0" y="31878"/>
          <a:ext cx="1861503" cy="16079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3F99A-8D23-45B7-9BD5-4E1FD766C50F}">
      <dsp:nvSpPr>
        <dsp:cNvPr id="0" name=""/>
        <dsp:cNvSpPr/>
      </dsp:nvSpPr>
      <dsp:spPr>
        <a:xfrm>
          <a:off x="0" y="0"/>
          <a:ext cx="8928992" cy="111053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сохранение, укрепление и охрана здоровья детей; повышение умственной и физической работоспособности, предупреждение утомления.</a:t>
          </a:r>
        </a:p>
      </dsp:txBody>
      <dsp:txXfrm>
        <a:off x="1896851" y="0"/>
        <a:ext cx="7032140" cy="1110532"/>
      </dsp:txXfrm>
    </dsp:sp>
    <dsp:sp modelId="{A1F6DD7C-8D58-4FC1-8930-749E1AA3854E}">
      <dsp:nvSpPr>
        <dsp:cNvPr id="0" name=""/>
        <dsp:cNvSpPr/>
      </dsp:nvSpPr>
      <dsp:spPr>
        <a:xfrm>
          <a:off x="261042" y="0"/>
          <a:ext cx="1251130" cy="11105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3F99A-8D23-45B7-9BD5-4E1FD766C50F}">
      <dsp:nvSpPr>
        <dsp:cNvPr id="0" name=""/>
        <dsp:cNvSpPr/>
      </dsp:nvSpPr>
      <dsp:spPr>
        <a:xfrm>
          <a:off x="0" y="0"/>
          <a:ext cx="8928992" cy="111053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приобщение к музыкальному искусству; </a:t>
          </a: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/>
          </a:r>
          <a:b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</a:b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развитие </a:t>
          </a: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предпосылок ценностно-смыслового восприятия и понимания музыкального искусства; </a:t>
          </a: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/>
          </a:r>
          <a:b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</a:b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формирование </a:t>
          </a: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основ музыкальной культуры.</a:t>
          </a:r>
        </a:p>
      </dsp:txBody>
      <dsp:txXfrm>
        <a:off x="1896851" y="0"/>
        <a:ext cx="7032140" cy="1110532"/>
      </dsp:txXfrm>
    </dsp:sp>
    <dsp:sp modelId="{A1F6DD7C-8D58-4FC1-8930-749E1AA3854E}">
      <dsp:nvSpPr>
        <dsp:cNvPr id="0" name=""/>
        <dsp:cNvSpPr/>
      </dsp:nvSpPr>
      <dsp:spPr>
        <a:xfrm>
          <a:off x="261042" y="0"/>
          <a:ext cx="1251130" cy="11105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3F99A-8D23-45B7-9BD5-4E1FD766C50F}">
      <dsp:nvSpPr>
        <dsp:cNvPr id="0" name=""/>
        <dsp:cNvSpPr/>
      </dsp:nvSpPr>
      <dsp:spPr>
        <a:xfrm>
          <a:off x="0" y="0"/>
          <a:ext cx="8928992" cy="111053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развитие познавательного интереса, мотивации, любознательности; </a:t>
          </a: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/>
          </a:r>
          <a:b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</a:b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формирование </a:t>
          </a: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познавательных действий, становление сознания; </a:t>
          </a: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/>
          </a:r>
          <a:b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</a:b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развитие </a:t>
          </a: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воображения и творческой активности</a:t>
          </a:r>
        </a:p>
      </dsp:txBody>
      <dsp:txXfrm>
        <a:off x="1896851" y="0"/>
        <a:ext cx="7032140" cy="1110532"/>
      </dsp:txXfrm>
    </dsp:sp>
    <dsp:sp modelId="{A1F6DD7C-8D58-4FC1-8930-749E1AA3854E}">
      <dsp:nvSpPr>
        <dsp:cNvPr id="0" name=""/>
        <dsp:cNvSpPr/>
      </dsp:nvSpPr>
      <dsp:spPr>
        <a:xfrm>
          <a:off x="261042" y="0"/>
          <a:ext cx="1251130" cy="11105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3F99A-8D23-45B7-9BD5-4E1FD766C50F}">
      <dsp:nvSpPr>
        <dsp:cNvPr id="0" name=""/>
        <dsp:cNvSpPr/>
      </dsp:nvSpPr>
      <dsp:spPr>
        <a:xfrm>
          <a:off x="0" y="0"/>
          <a:ext cx="8928992" cy="111053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создание благоприятного образовательного пространства в системе организации адаптации детей раннего возраста; внедрение в практику эффективных форм и методов сотрудничества с родителями способствующих повышению информационной культуры, психолого-педагогическому партнерству </a:t>
          </a:r>
        </a:p>
      </dsp:txBody>
      <dsp:txXfrm>
        <a:off x="1896851" y="0"/>
        <a:ext cx="7032140" cy="1110532"/>
      </dsp:txXfrm>
    </dsp:sp>
    <dsp:sp modelId="{A1F6DD7C-8D58-4FC1-8930-749E1AA3854E}">
      <dsp:nvSpPr>
        <dsp:cNvPr id="0" name=""/>
        <dsp:cNvSpPr/>
      </dsp:nvSpPr>
      <dsp:spPr>
        <a:xfrm>
          <a:off x="261042" y="0"/>
          <a:ext cx="1251130" cy="11105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3F99A-8D23-45B7-9BD5-4E1FD766C50F}">
      <dsp:nvSpPr>
        <dsp:cNvPr id="0" name=""/>
        <dsp:cNvSpPr/>
      </dsp:nvSpPr>
      <dsp:spPr>
        <a:xfrm>
          <a:off x="0" y="0"/>
          <a:ext cx="8928992" cy="111053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развитие и коррекция всех компонентов устной речи: грамматического строя речи, связной речи – диалогической и монологической форм; формирование словаря, воспитание звуковой культуры речи. Развитие свободного общения с взрослым и детьми, овладение конструктивными способами и средствами взаимодействия с окружающими.</a:t>
          </a:r>
        </a:p>
      </dsp:txBody>
      <dsp:txXfrm>
        <a:off x="1896851" y="0"/>
        <a:ext cx="7032140" cy="1110532"/>
      </dsp:txXfrm>
    </dsp:sp>
    <dsp:sp modelId="{A1F6DD7C-8D58-4FC1-8930-749E1AA3854E}">
      <dsp:nvSpPr>
        <dsp:cNvPr id="0" name=""/>
        <dsp:cNvSpPr/>
      </dsp:nvSpPr>
      <dsp:spPr>
        <a:xfrm>
          <a:off x="261042" y="0"/>
          <a:ext cx="1251130" cy="11105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3F99A-8D23-45B7-9BD5-4E1FD766C50F}">
      <dsp:nvSpPr>
        <dsp:cNvPr id="0" name=""/>
        <dsp:cNvSpPr/>
      </dsp:nvSpPr>
      <dsp:spPr>
        <a:xfrm>
          <a:off x="0" y="0"/>
          <a:ext cx="8928992" cy="111053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формирование основ экологической культуры, научно-познавательного, эмоционально-нравственного, практически-</a:t>
          </a:r>
          <a:r>
            <a:rPr lang="ru-RU" sz="1100" b="0" i="0" kern="1200" dirty="0" err="1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деятельностного</a:t>
          </a: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 отношения к миру природы; развитие познавательного интереса к миру природы </a:t>
          </a:r>
        </a:p>
      </dsp:txBody>
      <dsp:txXfrm>
        <a:off x="1896851" y="0"/>
        <a:ext cx="7032140" cy="1110532"/>
      </dsp:txXfrm>
    </dsp:sp>
    <dsp:sp modelId="{A1F6DD7C-8D58-4FC1-8930-749E1AA3854E}">
      <dsp:nvSpPr>
        <dsp:cNvPr id="0" name=""/>
        <dsp:cNvSpPr/>
      </dsp:nvSpPr>
      <dsp:spPr>
        <a:xfrm>
          <a:off x="261042" y="0"/>
          <a:ext cx="1251130" cy="11105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FF660-72C4-46EA-A690-45614C5E5AE2}">
      <dsp:nvSpPr>
        <dsp:cNvPr id="0" name=""/>
        <dsp:cNvSpPr/>
      </dsp:nvSpPr>
      <dsp:spPr>
        <a:xfrm>
          <a:off x="107855" y="2605554"/>
          <a:ext cx="1641227" cy="964695"/>
        </a:xfrm>
        <a:prstGeom prst="rect">
          <a:avLst/>
        </a:prstGeom>
        <a:solidFill>
          <a:srgbClr val="CC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Arial Black" pitchFamily="34" charset="0"/>
            </a:rPr>
            <a:t>НАЧАЛЬНАЯ</a:t>
          </a:r>
          <a:r>
            <a:rPr lang="ru-RU" sz="21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ru-RU" sz="1200" kern="1200" dirty="0" smtClean="0">
              <a:solidFill>
                <a:srgbClr val="002060"/>
              </a:solidFill>
              <a:latin typeface="Arial Black" pitchFamily="34" charset="0"/>
            </a:rPr>
            <a:t>(ОТ 0 ДО 2-Х ЛЕТ)</a:t>
          </a:r>
          <a:endParaRPr lang="ru-RU" sz="12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107855" y="2605554"/>
        <a:ext cx="1641227" cy="964695"/>
      </dsp:txXfrm>
    </dsp:sp>
    <dsp:sp modelId="{0BAED158-D158-46E6-ACE2-C39256B13DE8}">
      <dsp:nvSpPr>
        <dsp:cNvPr id="0" name=""/>
        <dsp:cNvSpPr/>
      </dsp:nvSpPr>
      <dsp:spPr>
        <a:xfrm>
          <a:off x="1806511" y="2605554"/>
          <a:ext cx="1583477" cy="964695"/>
        </a:xfrm>
        <a:prstGeom prst="rect">
          <a:avLst/>
        </a:prstGeom>
        <a:solidFill>
          <a:srgbClr val="CC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Arial Black" pitchFamily="34" charset="0"/>
            </a:rPr>
            <a:t>МЛАДШАЯ</a:t>
          </a:r>
          <a:r>
            <a:rPr lang="ru-RU" sz="22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r>
            <a:rPr lang="ru-RU" sz="1000" kern="1200" dirty="0" smtClean="0">
              <a:solidFill>
                <a:srgbClr val="002060"/>
              </a:solidFill>
              <a:latin typeface="Arial Black" pitchFamily="34" charset="0"/>
            </a:rPr>
            <a:t>(ОТ 2-Х ДО 3-Х ЛЕТ)</a:t>
          </a:r>
          <a:endParaRPr lang="ru-RU" sz="10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1806511" y="2605554"/>
        <a:ext cx="1583477" cy="964695"/>
      </dsp:txXfrm>
    </dsp:sp>
    <dsp:sp modelId="{54DDC59D-5552-41B9-A0CF-5DA9D54DF204}">
      <dsp:nvSpPr>
        <dsp:cNvPr id="0" name=""/>
        <dsp:cNvSpPr/>
      </dsp:nvSpPr>
      <dsp:spPr>
        <a:xfrm>
          <a:off x="3474053" y="2605554"/>
          <a:ext cx="1551606" cy="964695"/>
        </a:xfrm>
        <a:prstGeom prst="rect">
          <a:avLst/>
        </a:prstGeom>
        <a:solidFill>
          <a:srgbClr val="FF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Arial Black" pitchFamily="34" charset="0"/>
            </a:rPr>
            <a:t>СРЕДНЯЯ</a:t>
          </a:r>
          <a:r>
            <a:rPr lang="ru-RU" sz="2200" kern="1200" dirty="0" smtClean="0">
              <a:solidFill>
                <a:srgbClr val="002060"/>
              </a:solidFill>
              <a:latin typeface="Arial Black" pitchFamily="34" charset="0"/>
            </a:rPr>
            <a:t>  </a:t>
          </a:r>
          <a:r>
            <a:rPr lang="ru-RU" sz="1000" kern="1200" dirty="0" smtClean="0">
              <a:solidFill>
                <a:srgbClr val="002060"/>
              </a:solidFill>
              <a:latin typeface="Arial Black" pitchFamily="34" charset="0"/>
            </a:rPr>
            <a:t>(ОТ 3-Х ДО 4-Х ЛЕТ)</a:t>
          </a:r>
          <a:endParaRPr lang="ru-RU" sz="10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3474053" y="2605554"/>
        <a:ext cx="1551606" cy="964695"/>
      </dsp:txXfrm>
    </dsp:sp>
    <dsp:sp modelId="{15556855-8B63-4DA8-8DB2-B6933CF726DF}">
      <dsp:nvSpPr>
        <dsp:cNvPr id="0" name=""/>
        <dsp:cNvSpPr/>
      </dsp:nvSpPr>
      <dsp:spPr>
        <a:xfrm>
          <a:off x="5141594" y="2605554"/>
          <a:ext cx="1627957" cy="964695"/>
        </a:xfrm>
        <a:prstGeom prst="rect">
          <a:avLst/>
        </a:prstGeom>
        <a:solidFill>
          <a:srgbClr val="FFC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Arial Black" pitchFamily="34" charset="0"/>
            </a:rPr>
            <a:t>СТАРШАЯ</a:t>
          </a:r>
          <a:r>
            <a:rPr lang="ru-RU" sz="2200" kern="1200" dirty="0" smtClean="0">
              <a:solidFill>
                <a:srgbClr val="002060"/>
              </a:solidFill>
              <a:latin typeface="Arial Black" pitchFamily="34" charset="0"/>
            </a:rPr>
            <a:t>  </a:t>
          </a:r>
          <a:r>
            <a:rPr lang="ru-RU" sz="1200" kern="1200" dirty="0" smtClean="0">
              <a:solidFill>
                <a:srgbClr val="002060"/>
              </a:solidFill>
              <a:latin typeface="Arial Black" pitchFamily="34" charset="0"/>
            </a:rPr>
            <a:t>(ОТ 5 ДО 6 ЛЕТ)</a:t>
          </a:r>
          <a:endParaRPr lang="ru-RU" sz="12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141594" y="2605554"/>
        <a:ext cx="1627957" cy="964695"/>
      </dsp:txXfrm>
    </dsp:sp>
    <dsp:sp modelId="{93941CF7-5CAD-4958-A81E-E84F090CF2ED}">
      <dsp:nvSpPr>
        <dsp:cNvPr id="0" name=""/>
        <dsp:cNvSpPr/>
      </dsp:nvSpPr>
      <dsp:spPr>
        <a:xfrm>
          <a:off x="267475" y="151966"/>
          <a:ext cx="8133209" cy="1134201"/>
        </a:xfrm>
        <a:prstGeom prst="rect">
          <a:avLst/>
        </a:prstGeom>
        <a:solidFill>
          <a:srgbClr val="FF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C00000"/>
              </a:solidFill>
              <a:latin typeface="Arial Black" pitchFamily="34" charset="0"/>
            </a:rPr>
            <a:t>НОВИЗНА ИННОВАЦИОННОГО ПРОЕКТА </a:t>
          </a:r>
          <a:r>
            <a:rPr lang="ru-RU" sz="1400" kern="1200" dirty="0" smtClean="0">
              <a:solidFill>
                <a:srgbClr val="002060"/>
              </a:solidFill>
              <a:latin typeface="Arial Black" pitchFamily="34" charset="0"/>
            </a:rPr>
            <a:t>– </a:t>
          </a:r>
          <a:r>
            <a:rPr lang="ru-RU" sz="1200" kern="1200" dirty="0" smtClean="0">
              <a:solidFill>
                <a:srgbClr val="002060"/>
              </a:solidFill>
              <a:latin typeface="Arial Black" pitchFamily="34" charset="0"/>
            </a:rPr>
            <a:t>РАЗРАБОТКА И АПРОБАЦИЯ МОДЕЛИ СОТРУДНИЧЕСТВА ДОО И СЕМЬИ, В КОТОРОЙ СУЩЕСТВЕННОЕ МЕСТО ЗАНИМАЮТ ВАРИАТИВНЫЕ ФОРМЫ ВЗАИМОДЕЙСТВИЯ ПЕДАГОГОВ И РОДИТЕЛЕЙ, СПОСОБСТВУЮЩИЕ УСПЕШНОЙ АДАПТАЦИИ И РАЗВИТИЮ РЕБЁНКА ОТ РОЖДЕНИЯ ДО ТРЁХ ЛЕТ, ОБЕСПЕЧИВАЮЩИЕ  ПОСЛЕДОВАТЕЛЬНОСТЬ И НЕПРЕРЫВНОСТЬ (ПРЕЕМСТВЕННОСТЬ) В ОБРАЗОВАНИИ ДЕТЕЙ ПО СТУПЕНЯМ:</a:t>
          </a:r>
          <a:endParaRPr lang="ru-RU" sz="12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67475" y="151966"/>
        <a:ext cx="8133209" cy="1134201"/>
      </dsp:txXfrm>
    </dsp:sp>
    <dsp:sp modelId="{EC2FFE24-FA1C-4BF0-ADFC-9F29A2BADD93}">
      <dsp:nvSpPr>
        <dsp:cNvPr id="0" name=""/>
        <dsp:cNvSpPr/>
      </dsp:nvSpPr>
      <dsp:spPr>
        <a:xfrm>
          <a:off x="6891138" y="2613078"/>
          <a:ext cx="1772303" cy="964695"/>
        </a:xfrm>
        <a:prstGeom prst="rect">
          <a:avLst/>
        </a:prstGeom>
        <a:solidFill>
          <a:srgbClr val="CC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rgbClr val="002060"/>
              </a:solidFill>
              <a:latin typeface="Arial Black" pitchFamily="34" charset="0"/>
            </a:rPr>
            <a:t>ПОДГОТОВИТЕЛЬНАЯ </a:t>
          </a:r>
          <a:r>
            <a:rPr lang="ru-RU" sz="900" kern="1200" dirty="0" smtClean="0">
              <a:solidFill>
                <a:srgbClr val="002060"/>
              </a:solidFill>
              <a:latin typeface="Arial Black" pitchFamily="34" charset="0"/>
            </a:rPr>
            <a:t>(ОТ 5 ДО 6 ЛЕТ)</a:t>
          </a:r>
          <a:endParaRPr lang="ru-RU" sz="9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6891138" y="2613078"/>
        <a:ext cx="1772303" cy="9646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B6AA00-32BB-48F0-BA0F-E749CBAF08B5}">
      <dsp:nvSpPr>
        <dsp:cNvPr id="0" name=""/>
        <dsp:cNvSpPr/>
      </dsp:nvSpPr>
      <dsp:spPr>
        <a:xfrm>
          <a:off x="108436" y="0"/>
          <a:ext cx="2221140" cy="133268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rgbClr val="002060"/>
              </a:solidFill>
              <a:latin typeface="Arial Black" pitchFamily="34" charset="0"/>
            </a:rPr>
            <a:t>ТЕОРЕТИЧЕСКОЕ ОСМЫСЛЕНИЕ ПРОБЛЕМЫ (ИЗУЧЕНИЕ ЛИТЕРАТУРЫ ПО ВОПРОСАМ СПЕЦИФИКИ И ОСОБЕННОСТЯМ РАЗВИТИЯ РЕБЁНКА ОТ РОЖДЕНИЯ ДО ТРЁХ ЛЕТ)</a:t>
          </a:r>
          <a:endParaRPr lang="ru-RU" sz="1000" b="1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108436" y="0"/>
        <a:ext cx="2221140" cy="1332684"/>
      </dsp:txXfrm>
    </dsp:sp>
    <dsp:sp modelId="{39ADE49B-80CA-4EE7-B949-91A3E987F72B}">
      <dsp:nvSpPr>
        <dsp:cNvPr id="0" name=""/>
        <dsp:cNvSpPr/>
      </dsp:nvSpPr>
      <dsp:spPr>
        <a:xfrm>
          <a:off x="2517751" y="0"/>
          <a:ext cx="2221140" cy="133268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latin typeface="Arial Black" pitchFamily="34" charset="0"/>
            </a:rPr>
            <a:t>ОПРЕДЕЛЕНИЕ ФОРМ, СОДЕРЖАНИЯ И РЕЖИМА СОТРУДНИЧЕСТВА С РОДИТЕЛЯМИ</a:t>
          </a:r>
          <a:endParaRPr lang="ru-RU" sz="1000" b="1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517751" y="0"/>
        <a:ext cx="2221140" cy="1332684"/>
      </dsp:txXfrm>
    </dsp:sp>
    <dsp:sp modelId="{C057CEBC-1986-4062-A548-A8FBD12DD9D3}">
      <dsp:nvSpPr>
        <dsp:cNvPr id="0" name=""/>
        <dsp:cNvSpPr/>
      </dsp:nvSpPr>
      <dsp:spPr>
        <a:xfrm>
          <a:off x="4850703" y="0"/>
          <a:ext cx="2221140" cy="133268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latin typeface="Arial Black" pitchFamily="34" charset="0"/>
            </a:rPr>
            <a:t>РАЗРАБОТКА АВТОРСКИХ ПРОГРАММ РАЗВИТИЯ ДЕТЕЙ ОТ РОЖДЕНИЯ ДО ТРЁХ ЛЕТ</a:t>
          </a:r>
          <a:endParaRPr lang="ru-RU" sz="1000" b="1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4850703" y="0"/>
        <a:ext cx="2221140" cy="13326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B6AA00-32BB-48F0-BA0F-E749CBAF08B5}">
      <dsp:nvSpPr>
        <dsp:cNvPr id="0" name=""/>
        <dsp:cNvSpPr/>
      </dsp:nvSpPr>
      <dsp:spPr>
        <a:xfrm>
          <a:off x="110101" y="0"/>
          <a:ext cx="2221140" cy="133268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solidFill>
                <a:srgbClr val="002060"/>
              </a:solidFill>
              <a:latin typeface="Arial Black" pitchFamily="34" charset="0"/>
            </a:rPr>
            <a:t>ВЫЯВЛЕНИЕ ПЕДАГОГИЧЕСКИХ ПРИЁМОВ АДАПТАЦИИ ДЕТЕЙ РАННЕГО ВОЗРАСТА К УСЛОВИЯМ ДОО И СЕМЬИ</a:t>
          </a:r>
          <a:endParaRPr lang="ru-RU" sz="1000" b="1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110101" y="0"/>
        <a:ext cx="2221140" cy="1332684"/>
      </dsp:txXfrm>
    </dsp:sp>
    <dsp:sp modelId="{39ADE49B-80CA-4EE7-B949-91A3E987F72B}">
      <dsp:nvSpPr>
        <dsp:cNvPr id="0" name=""/>
        <dsp:cNvSpPr/>
      </dsp:nvSpPr>
      <dsp:spPr>
        <a:xfrm>
          <a:off x="2517751" y="0"/>
          <a:ext cx="2221140" cy="133268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latin typeface="Arial Black" pitchFamily="34" charset="0"/>
            </a:rPr>
            <a:t>ПРОВЕДЕНИЕ ПЕДАГОГИЧЕСКИХ СОВЕТОВ (ПО ПРОБЛЕМАМ ИССЛЕДОВАНИЯ)</a:t>
          </a:r>
          <a:endParaRPr lang="ru-RU" sz="1000" b="1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517751" y="0"/>
        <a:ext cx="2221140" cy="1332684"/>
      </dsp:txXfrm>
    </dsp:sp>
    <dsp:sp modelId="{C057CEBC-1986-4062-A548-A8FBD12DD9D3}">
      <dsp:nvSpPr>
        <dsp:cNvPr id="0" name=""/>
        <dsp:cNvSpPr/>
      </dsp:nvSpPr>
      <dsp:spPr>
        <a:xfrm>
          <a:off x="4850703" y="0"/>
          <a:ext cx="2221140" cy="133268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latin typeface="Arial Black" pitchFamily="34" charset="0"/>
            </a:rPr>
            <a:t>СОЗДАНИЕ ПРОГРАММЫ ВЗАИМОДЕЙСТВИЯ ДОО С РОДИТЕЛЯМИ ПО АДАПТАЦИИ И РАЗВИТИЮ РЕБЁНКА (ГРУППЫ СОВМЕСТНОГО ПРЕБЫВАНИЯ)</a:t>
          </a:r>
          <a:endParaRPr lang="ru-RU" sz="1000" b="1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4850703" y="0"/>
        <a:ext cx="2221140" cy="13326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3F99A-8D23-45B7-9BD5-4E1FD766C50F}">
      <dsp:nvSpPr>
        <dsp:cNvPr id="0" name=""/>
        <dsp:cNvSpPr/>
      </dsp:nvSpPr>
      <dsp:spPr>
        <a:xfrm>
          <a:off x="0" y="0"/>
          <a:ext cx="7838648" cy="83885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rPr>
            <a:t>I</a:t>
          </a:r>
          <a:r>
            <a:rPr lang="en-US" sz="1400" b="0" i="0" kern="1200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rPr>
            <a:t> </a:t>
          </a:r>
          <a:r>
            <a:rPr lang="ru-RU" sz="1400" b="0" i="0" kern="1200" dirty="0" smtClean="0">
              <a:solidFill>
                <a:srgbClr val="C00000"/>
              </a:solidFill>
              <a:latin typeface="Arial Black" pitchFamily="34" charset="0"/>
              <a:cs typeface="Times New Roman" pitchFamily="18" charset="0"/>
            </a:rPr>
            <a:t> ПРОБЛЕМНО - ПОИСКОВЫЙ ЭТАП         2016-2018 ГГ.</a:t>
          </a:r>
          <a:endParaRPr lang="ru-RU" sz="1200" b="0" i="0" kern="1200" dirty="0" smtClean="0">
            <a:solidFill>
              <a:srgbClr val="002060"/>
            </a:solidFill>
            <a:latin typeface="Arial Black" pitchFamily="34" charset="0"/>
            <a:cs typeface="Times New Roman" pitchFamily="18" charset="0"/>
          </a:endParaRPr>
        </a:p>
      </dsp:txBody>
      <dsp:txXfrm>
        <a:off x="1651614" y="0"/>
        <a:ext cx="6187033" cy="838853"/>
      </dsp:txXfrm>
    </dsp:sp>
    <dsp:sp modelId="{A1F6DD7C-8D58-4FC1-8930-749E1AA3854E}">
      <dsp:nvSpPr>
        <dsp:cNvPr id="0" name=""/>
        <dsp:cNvSpPr/>
      </dsp:nvSpPr>
      <dsp:spPr>
        <a:xfrm>
          <a:off x="70473" y="72443"/>
          <a:ext cx="1388522" cy="73190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B6AA00-32BB-48F0-BA0F-E749CBAF08B5}">
      <dsp:nvSpPr>
        <dsp:cNvPr id="0" name=""/>
        <dsp:cNvSpPr/>
      </dsp:nvSpPr>
      <dsp:spPr>
        <a:xfrm>
          <a:off x="113590" y="0"/>
          <a:ext cx="2292021" cy="137521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900" b="1" kern="1200" dirty="0" smtClean="0">
              <a:solidFill>
                <a:srgbClr val="002060"/>
              </a:solidFill>
              <a:latin typeface="Arial Black" pitchFamily="34" charset="0"/>
            </a:rPr>
            <a:t>СОЗДАНИЕ КОМПЛЕКСА ДИАГНОСТИЧЕСКИХ МЕТОДИК, НАПРАВЛЕННЫХ НА ВЫЯВЛЕНИЕ И ОТСЛЕЖИВАНИЕ СПЕЦИФИКИ И ОСОБЕННОСТЕЙ АДАПТАЦИИ И РАЗВИТИЯ ДЕТЕЙ РАННЕГО ВОЗРАСТА В УСЛОВИЯХ ДОО И СЕМЬИ</a:t>
          </a:r>
          <a:endParaRPr lang="ru-RU" sz="900" b="1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113590" y="0"/>
        <a:ext cx="2292021" cy="1375213"/>
      </dsp:txXfrm>
    </dsp:sp>
    <dsp:sp modelId="{39ADE49B-80CA-4EE7-B949-91A3E987F72B}">
      <dsp:nvSpPr>
        <dsp:cNvPr id="0" name=""/>
        <dsp:cNvSpPr/>
      </dsp:nvSpPr>
      <dsp:spPr>
        <a:xfrm>
          <a:off x="2516065" y="50956"/>
          <a:ext cx="2292021" cy="137521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latin typeface="Arial Black" pitchFamily="34" charset="0"/>
            </a:rPr>
            <a:t>ПРОЕКТИРОВАНИЕ «ИНДИВИДУАЛЬНОГО МАРШРУТА АДАПТАЦИИ И РАЗВИТИЯ РЕБЁНКА»</a:t>
          </a:r>
          <a:endParaRPr lang="ru-RU" sz="1000" b="1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516065" y="50956"/>
        <a:ext cx="2292021" cy="1375213"/>
      </dsp:txXfrm>
    </dsp:sp>
    <dsp:sp modelId="{C057CEBC-1986-4062-A548-A8FBD12DD9D3}">
      <dsp:nvSpPr>
        <dsp:cNvPr id="0" name=""/>
        <dsp:cNvSpPr/>
      </dsp:nvSpPr>
      <dsp:spPr>
        <a:xfrm>
          <a:off x="4910678" y="50956"/>
          <a:ext cx="2131626" cy="137521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002060"/>
              </a:solidFill>
              <a:latin typeface="Arial Black" pitchFamily="34" charset="0"/>
            </a:rPr>
            <a:t>КОНСТРУИРОВАНИЕ МОДЕЛИ СОТРУДНИЧЕСТВА ДОО И СЕМЬИ ДЛЯ УСПЕШНОЙ АДАПТАЦИИ И РАЗВИТИЯ ДЕТЕЙ ОТ РОЖДЕНИЯ ДО ТРЁХ ЛЕТ</a:t>
          </a:r>
          <a:endParaRPr lang="ru-RU" sz="1000" b="1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4910678" y="50956"/>
        <a:ext cx="2131626" cy="13752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3F99A-8D23-45B7-9BD5-4E1FD766C50F}">
      <dsp:nvSpPr>
        <dsp:cNvPr id="0" name=""/>
        <dsp:cNvSpPr/>
      </dsp:nvSpPr>
      <dsp:spPr>
        <a:xfrm>
          <a:off x="0" y="0"/>
          <a:ext cx="8928992" cy="111053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расширение образовательного пространства на основе повышения качества и доступности образовательных услуг, применения новых информационных и педагогических технологий для удовлетворения разнообразных образовательных потребностей и реализации индивидуальных образовательных траекторий субъектов образования</a:t>
          </a:r>
        </a:p>
      </dsp:txBody>
      <dsp:txXfrm>
        <a:off x="1896851" y="0"/>
        <a:ext cx="7032140" cy="1110532"/>
      </dsp:txXfrm>
    </dsp:sp>
    <dsp:sp modelId="{A1F6DD7C-8D58-4FC1-8930-749E1AA3854E}">
      <dsp:nvSpPr>
        <dsp:cNvPr id="0" name=""/>
        <dsp:cNvSpPr/>
      </dsp:nvSpPr>
      <dsp:spPr>
        <a:xfrm>
          <a:off x="261042" y="0"/>
          <a:ext cx="1251130" cy="11105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3F99A-8D23-45B7-9BD5-4E1FD766C50F}">
      <dsp:nvSpPr>
        <dsp:cNvPr id="0" name=""/>
        <dsp:cNvSpPr/>
      </dsp:nvSpPr>
      <dsp:spPr>
        <a:xfrm>
          <a:off x="0" y="0"/>
          <a:ext cx="8928992" cy="111053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оказание всесторонней помощи родителям (законным представителям), обеспечивающим получение детьми от двух месяцев до восьми лет дошкольного образования в форме семейного образования</a:t>
          </a:r>
          <a:r>
            <a:rPr lang="ru-RU" sz="1100" b="0" i="0" kern="120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. </a:t>
          </a:r>
          <a:endParaRPr lang="ru-RU" sz="1100" b="0" i="0" kern="1200" dirty="0" smtClean="0">
            <a:solidFill>
              <a:srgbClr val="002060"/>
            </a:solidFill>
            <a:latin typeface="Arial Black" pitchFamily="34" charset="0"/>
            <a:cs typeface="Times New Roman" pitchFamily="18" charset="0"/>
          </a:endParaRPr>
        </a:p>
      </dsp:txBody>
      <dsp:txXfrm>
        <a:off x="1896851" y="0"/>
        <a:ext cx="7032140" cy="1110532"/>
      </dsp:txXfrm>
    </dsp:sp>
    <dsp:sp modelId="{A1F6DD7C-8D58-4FC1-8930-749E1AA3854E}">
      <dsp:nvSpPr>
        <dsp:cNvPr id="0" name=""/>
        <dsp:cNvSpPr/>
      </dsp:nvSpPr>
      <dsp:spPr>
        <a:xfrm>
          <a:off x="261042" y="0"/>
          <a:ext cx="1251130" cy="11105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3F99A-8D23-45B7-9BD5-4E1FD766C50F}">
      <dsp:nvSpPr>
        <dsp:cNvPr id="0" name=""/>
        <dsp:cNvSpPr/>
      </dsp:nvSpPr>
      <dsp:spPr>
        <a:xfrm>
          <a:off x="0" y="0"/>
          <a:ext cx="9036496" cy="813574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 smtClean="0">
              <a:solidFill>
                <a:srgbClr val="002060"/>
              </a:solidFill>
              <a:latin typeface="Arial Black" pitchFamily="34" charset="0"/>
              <a:cs typeface="Times New Roman" pitchFamily="18" charset="0"/>
            </a:rPr>
            <a:t>сохранение и укрепление психофизического и эмоционального здоровья детей дошкольного возраста с помощью мультисенсорной среды</a:t>
          </a:r>
        </a:p>
      </dsp:txBody>
      <dsp:txXfrm>
        <a:off x="1888656" y="0"/>
        <a:ext cx="7147839" cy="813574"/>
      </dsp:txXfrm>
    </dsp:sp>
    <dsp:sp modelId="{A1F6DD7C-8D58-4FC1-8930-749E1AA3854E}">
      <dsp:nvSpPr>
        <dsp:cNvPr id="0" name=""/>
        <dsp:cNvSpPr/>
      </dsp:nvSpPr>
      <dsp:spPr>
        <a:xfrm>
          <a:off x="0" y="0"/>
          <a:ext cx="1360769" cy="8135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9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19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#19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#19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#19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#19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#19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9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9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19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9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microsoft.com/office/2007/relationships/hdphoto" Target="../media/hdphoto3.wdp"/><Relationship Id="rId7" Type="http://schemas.openxmlformats.org/officeDocument/2006/relationships/diagramColors" Target="../diagrams/colors1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openxmlformats.org/officeDocument/2006/relationships/image" Target="../media/image36.jpeg"/><Relationship Id="rId4" Type="http://schemas.openxmlformats.org/officeDocument/2006/relationships/diagramData" Target="../diagrams/data10.xml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microsoft.com/office/2007/relationships/hdphoto" Target="../media/hdphoto3.wdp"/><Relationship Id="rId7" Type="http://schemas.openxmlformats.org/officeDocument/2006/relationships/diagramColors" Target="../diagrams/colors1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10" Type="http://schemas.openxmlformats.org/officeDocument/2006/relationships/image" Target="../media/image39.jpeg"/><Relationship Id="rId4" Type="http://schemas.openxmlformats.org/officeDocument/2006/relationships/diagramData" Target="../diagrams/data11.xml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microsoft.com/office/2007/relationships/hdphoto" Target="../media/hdphoto3.wdp"/><Relationship Id="rId7" Type="http://schemas.openxmlformats.org/officeDocument/2006/relationships/diagramColors" Target="../diagrams/colors1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11" Type="http://schemas.openxmlformats.org/officeDocument/2006/relationships/image" Target="../media/image43.jpeg"/><Relationship Id="rId5" Type="http://schemas.openxmlformats.org/officeDocument/2006/relationships/diagramLayout" Target="../diagrams/layout12.xml"/><Relationship Id="rId10" Type="http://schemas.openxmlformats.org/officeDocument/2006/relationships/image" Target="../media/image42.jpeg"/><Relationship Id="rId4" Type="http://schemas.openxmlformats.org/officeDocument/2006/relationships/diagramData" Target="../diagrams/data12.xml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microsoft.com/office/2007/relationships/hdphoto" Target="../media/hdphoto3.wdp"/><Relationship Id="rId7" Type="http://schemas.openxmlformats.org/officeDocument/2006/relationships/diagramColors" Target="../diagrams/colors1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46.jpeg"/><Relationship Id="rId4" Type="http://schemas.openxmlformats.org/officeDocument/2006/relationships/diagramData" Target="../diagrams/data13.xml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microsoft.com/office/2007/relationships/hdphoto" Target="../media/hdphoto3.wdp"/><Relationship Id="rId7" Type="http://schemas.openxmlformats.org/officeDocument/2006/relationships/diagramColors" Target="../diagrams/colors1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10" Type="http://schemas.openxmlformats.org/officeDocument/2006/relationships/image" Target="../media/image49.jpeg"/><Relationship Id="rId4" Type="http://schemas.openxmlformats.org/officeDocument/2006/relationships/diagramData" Target="../diagrams/data14.xml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openxmlformats.org/officeDocument/2006/relationships/image" Target="../media/image54.jpeg"/><Relationship Id="rId3" Type="http://schemas.microsoft.com/office/2007/relationships/hdphoto" Target="../media/hdphoto3.wdp"/><Relationship Id="rId7" Type="http://schemas.openxmlformats.org/officeDocument/2006/relationships/diagramColors" Target="../diagrams/colors15.xml"/><Relationship Id="rId12" Type="http://schemas.openxmlformats.org/officeDocument/2006/relationships/image" Target="../media/image5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11" Type="http://schemas.microsoft.com/office/2007/relationships/hdphoto" Target="../media/hdphoto4.wdp"/><Relationship Id="rId5" Type="http://schemas.openxmlformats.org/officeDocument/2006/relationships/diagramLayout" Target="../diagrams/layout15.xml"/><Relationship Id="rId10" Type="http://schemas.openxmlformats.org/officeDocument/2006/relationships/image" Target="../media/image52.png"/><Relationship Id="rId4" Type="http://schemas.openxmlformats.org/officeDocument/2006/relationships/diagramData" Target="../diagrams/data15.xml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17" Type="http://schemas.openxmlformats.org/officeDocument/2006/relationships/image" Target="../media/image70.jpeg"/><Relationship Id="rId2" Type="http://schemas.openxmlformats.org/officeDocument/2006/relationships/image" Target="../media/image55.jpeg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jpe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openxmlformats.org/officeDocument/2006/relationships/image" Target="../media/image15.jpeg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image" Target="../media/image14.jpeg"/><Relationship Id="rId2" Type="http://schemas.openxmlformats.org/officeDocument/2006/relationships/image" Target="../media/image9.pn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12.jpe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18" Type="http://schemas.microsoft.com/office/2007/relationships/diagramDrawing" Target="../diagrams/drawing5.xml"/><Relationship Id="rId26" Type="http://schemas.openxmlformats.org/officeDocument/2006/relationships/image" Target="../media/image19.jpeg"/><Relationship Id="rId3" Type="http://schemas.microsoft.com/office/2007/relationships/hdphoto" Target="../media/hdphoto3.wdp"/><Relationship Id="rId21" Type="http://schemas.openxmlformats.org/officeDocument/2006/relationships/diagramLayout" Target="../diagrams/layout6.xml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diagramColors" Target="../diagrams/colors5.xml"/><Relationship Id="rId25" Type="http://schemas.openxmlformats.org/officeDocument/2006/relationships/image" Target="../media/image18.jpeg"/><Relationship Id="rId2" Type="http://schemas.openxmlformats.org/officeDocument/2006/relationships/image" Target="../media/image16.png"/><Relationship Id="rId16" Type="http://schemas.openxmlformats.org/officeDocument/2006/relationships/diagramQuickStyle" Target="../diagrams/quickStyle5.xml"/><Relationship Id="rId20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24" Type="http://schemas.microsoft.com/office/2007/relationships/diagramDrawing" Target="../diagrams/drawing6.xml"/><Relationship Id="rId5" Type="http://schemas.openxmlformats.org/officeDocument/2006/relationships/diagramLayout" Target="../diagrams/layout3.xml"/><Relationship Id="rId15" Type="http://schemas.openxmlformats.org/officeDocument/2006/relationships/diagramLayout" Target="../diagrams/layout5.xml"/><Relationship Id="rId23" Type="http://schemas.openxmlformats.org/officeDocument/2006/relationships/diagramColors" Target="../diagrams/colors6.xml"/><Relationship Id="rId10" Type="http://schemas.openxmlformats.org/officeDocument/2006/relationships/diagramLayout" Target="../diagrams/layout4.xml"/><Relationship Id="rId19" Type="http://schemas.openxmlformats.org/officeDocument/2006/relationships/image" Target="../media/image17.jpeg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diagramData" Target="../diagrams/data5.xml"/><Relationship Id="rId22" Type="http://schemas.openxmlformats.org/officeDocument/2006/relationships/diagramQuickStyle" Target="../diagrams/quickStyle6.xml"/><Relationship Id="rId27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microsoft.com/office/2007/relationships/hdphoto" Target="../media/hdphoto3.wdp"/><Relationship Id="rId7" Type="http://schemas.openxmlformats.org/officeDocument/2006/relationships/diagramColors" Target="../diagrams/colors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25.jpeg"/><Relationship Id="rId4" Type="http://schemas.openxmlformats.org/officeDocument/2006/relationships/diagramData" Target="../diagrams/data7.xml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3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28.jpeg"/><Relationship Id="rId4" Type="http://schemas.openxmlformats.org/officeDocument/2006/relationships/diagramData" Target="../diagrams/data8.xml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30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33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ЗАМ.ЗАВ.ПО ВМР\sadik 39 сжатый фай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22956"/>
            <a:ext cx="4067944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Зам. зав. по ВМР 2\Эмблемы\Логотип\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10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" y="187547"/>
            <a:ext cx="1585657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756563"/>
            <a:ext cx="9036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«Создание </a:t>
            </a:r>
            <a:r>
              <a:rPr lang="ru-RU" sz="2800" b="1" dirty="0">
                <a:solidFill>
                  <a:srgbClr val="0000FF"/>
                </a:solidFill>
              </a:rPr>
              <a:t>условий </a:t>
            </a:r>
            <a:r>
              <a:rPr lang="ru-RU" sz="2800" b="1" dirty="0" smtClean="0">
                <a:solidFill>
                  <a:srgbClr val="0000FF"/>
                </a:solidFill>
              </a:rPr>
              <a:t>взаимодействия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>
                <a:solidFill>
                  <a:srgbClr val="0000FF"/>
                </a:solidFill>
              </a:rPr>
              <a:t>дошкольной образовательной организации и семьи </a:t>
            </a:r>
            <a:endParaRPr lang="ru-RU" sz="2800" b="1" dirty="0" smtClean="0">
              <a:solidFill>
                <a:srgbClr val="0000FF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для </a:t>
            </a:r>
            <a:r>
              <a:rPr lang="ru-RU" sz="2800" b="1" dirty="0">
                <a:solidFill>
                  <a:srgbClr val="0000FF"/>
                </a:solidFill>
              </a:rPr>
              <a:t>развития ребенка от рождения до трех лет: проблемы и </a:t>
            </a:r>
            <a:r>
              <a:rPr lang="ru-RU" sz="2800" b="1" dirty="0" smtClean="0">
                <a:solidFill>
                  <a:srgbClr val="0000FF"/>
                </a:solidFill>
              </a:rPr>
              <a:t>перспективы»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209522"/>
            <a:ext cx="648072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0000FF"/>
                </a:solidFill>
              </a:rPr>
              <a:t> </a:t>
            </a:r>
            <a:r>
              <a:rPr lang="ru-RU" b="1" dirty="0" smtClean="0"/>
              <a:t>Мойсюк А. А.</a:t>
            </a:r>
          </a:p>
          <a:p>
            <a:pPr algn="r"/>
            <a:r>
              <a:rPr lang="ru-RU" b="1" dirty="0"/>
              <a:t>заведующая муниципального автономного </a:t>
            </a:r>
          </a:p>
          <a:p>
            <a:pPr algn="r"/>
            <a:r>
              <a:rPr lang="ru-RU" b="1" dirty="0"/>
              <a:t>дошкольного образовательного учреждения</a:t>
            </a:r>
          </a:p>
          <a:p>
            <a:pPr algn="r"/>
            <a:r>
              <a:rPr lang="ru-RU" b="1" dirty="0"/>
              <a:t> </a:t>
            </a:r>
            <a:r>
              <a:rPr lang="ru-RU" sz="2000" b="1" dirty="0"/>
              <a:t>«Центр развития ребёнка – детский сад № 39</a:t>
            </a:r>
            <a:r>
              <a:rPr lang="ru-RU" sz="2000" b="1" dirty="0" smtClean="0"/>
              <a:t>»</a:t>
            </a:r>
            <a:endParaRPr lang="ru-RU" sz="2000" b="1" dirty="0"/>
          </a:p>
          <a:p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5752" y="6420606"/>
            <a:ext cx="3745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г. Петропавловск-Камчатский</a:t>
            </a:r>
            <a:r>
              <a:rPr lang="ru-RU" dirty="0"/>
              <a:t>, 2018г</a:t>
            </a:r>
          </a:p>
        </p:txBody>
      </p:sp>
      <p:pic>
        <p:nvPicPr>
          <p:cNvPr id="1026" name="Picture 2" descr="C:\Users\EIvankova\Desktop\2017-2018\дети\играем\дочк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79435"/>
            <a:ext cx="2292449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Ivankova\Desktop\2017-2018\дети\играем\повар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27004"/>
            <a:ext cx="2287576" cy="183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Ivankova\Desktop\2017-2018\яяяя\эксперимент детсад\дети\играем\ваеов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34" y="3429000"/>
            <a:ext cx="2124212" cy="125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8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Зам. зав. по ВМР 2\Эмблемы\Логотип\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0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6" y="63641"/>
            <a:ext cx="761997" cy="67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4" y="188640"/>
            <a:ext cx="705678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ИННОВАЦИОННЫЙ ПРОЕКТ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 «ВАРИАТИВНОСТЬ ФОРМ СОТРУДНИЧЕСТВА ДОО И СЕМЬИ КАК ФАКТОР УСПЕШНОЙ АДАПТАЦИИ И РАЗВИТИЯ 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ДЕТЕЙ РАННЕГО ВОЗРАСТА»</a:t>
            </a:r>
            <a:endParaRPr lang="ru-RU" sz="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18196838"/>
              </p:ext>
            </p:extLst>
          </p:nvPr>
        </p:nvGraphicFramePr>
        <p:xfrm>
          <a:off x="107504" y="980728"/>
          <a:ext cx="8928992" cy="1110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2" name="Picture 2" descr="Z:\МЕТОДИЧЕСКАЯ КОПИЛКА\ПЕДАГОГИ\Николаева Е.В\Фото\ясли\DSC_1459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736" y="2276872"/>
            <a:ext cx="424000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Z:\МЕТОДИЧЕСКАЯ КОПИЛКА\ПЕДАГОГИ\Николаева Е.В\Фото\ясли\DSC_1816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348718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 descr="Z:\МЕТОДИЧЕСКАЯ КОПИЛКА\ПЕДАГОГИ\Николаева Е.В\Фото\ясли\DSC_1459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136" y="2429272"/>
            <a:ext cx="424000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6941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Зам. зав. по ВМР 2\Эмблемы\Логотип\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0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6" y="63641"/>
            <a:ext cx="761997" cy="67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4" y="188640"/>
            <a:ext cx="705678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ИННОВАЦИОННЫЙ ПРОЕКТ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 «ВАРИАТИВНОСТЬ ФОРМ СОТРУДНИЧЕСТВА ДОО И СЕМЬИ КАК ФАКТОР УСПЕШНОЙ АДАПТАЦИИ И РАЗВИТИЯ 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ДЕТЕЙ РАННЕГО ВОЗРАСТА»</a:t>
            </a:r>
            <a:endParaRPr lang="ru-RU" sz="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4295551"/>
              </p:ext>
            </p:extLst>
          </p:nvPr>
        </p:nvGraphicFramePr>
        <p:xfrm>
          <a:off x="107504" y="980728"/>
          <a:ext cx="8928992" cy="1110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2" descr="C:\Users\Эльвира\Desktop\Структурные подразделения\ФОТО\Малкина Ю.В\IMG_75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7900" y="2229594"/>
            <a:ext cx="3960440" cy="297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G:\оформление зала к 8 марта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1" y="3140968"/>
            <a:ext cx="4428493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6376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Зам. зав. по ВМР 2\Эмблемы\Логотип\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0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6" y="63641"/>
            <a:ext cx="761997" cy="67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4" y="188640"/>
            <a:ext cx="705678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ИННОВАЦИОННЫЙ ПРОЕКТ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 «ВАРИАТИВНОСТЬ ФОРМ СОТРУДНИЧЕСТВА ДОО И СЕМЬИ КАК ФАКТОР УСПЕШНОЙ АДАПТАЦИИ И РАЗВИТИЯ 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ДЕТЕЙ РАННЕГО ВОЗРАСТА»</a:t>
            </a:r>
            <a:endParaRPr lang="ru-RU" sz="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78606803"/>
              </p:ext>
            </p:extLst>
          </p:nvPr>
        </p:nvGraphicFramePr>
        <p:xfrm>
          <a:off x="107504" y="980728"/>
          <a:ext cx="8928992" cy="1110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146" name="Picture 2" descr="C:\Users\EIvankova\Desktop\Академия родительства\100NCD90\Познавательный\DSC_0057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2204864"/>
            <a:ext cx="3744417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C:\Users\EIvankova\Desktop\20170203_19041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33564"/>
            <a:ext cx="2808312" cy="4224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EIvankova\Desktop\20170203_19054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2731298"/>
            <a:ext cx="1928813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8742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Зам. зав. по ВМР 2\Эмблемы\Логотип\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0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6" y="63641"/>
            <a:ext cx="761997" cy="67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4" y="188640"/>
            <a:ext cx="705678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ИННОВАЦИОННЫЙ ПРОЕКТ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 «ВАРИАТИВНОСТЬ ФОРМ СОТРУДНИЧЕСТВА ДОО И СЕМЬИ КАК ФАКТОР УСПЕШНОЙ АДАПТАЦИИ И РАЗВИТИЯ 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ДЕТЕЙ РАННЕГО ВОЗРАСТА»</a:t>
            </a:r>
            <a:endParaRPr lang="ru-RU" sz="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31192825"/>
              </p:ext>
            </p:extLst>
          </p:nvPr>
        </p:nvGraphicFramePr>
        <p:xfrm>
          <a:off x="107504" y="980728"/>
          <a:ext cx="8928992" cy="1110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 descr="Z:\МЕТОДИЧЕСКАЯ КОПИЛКА\ПЕДАГОГИ\Николаева Е.В\Фото\ясли\DSC_0554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2204864"/>
            <a:ext cx="4536504" cy="3004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EIvankova\Desktop\Академия родительства\100NCD90\Лучик\DSC_0112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852936"/>
            <a:ext cx="4427796" cy="2940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4011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Зам. зав. по ВМР 2\Эмблемы\Логотип\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0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6" y="63641"/>
            <a:ext cx="761997" cy="67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4" y="188640"/>
            <a:ext cx="705678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ИННОВАЦИОННЫЙ ПРОЕКТ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 «ВАРИАТИВНОСТЬ ФОРМ СОТРУДНИЧЕСТВА ДОО И СЕМЬИ КАК ФАКТОР УСПЕШНОЙ АДАПТАЦИИ И РАЗВИТИЯ 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ДЕТЕЙ РАННЕГО ВОЗРАСТА»</a:t>
            </a:r>
            <a:endParaRPr lang="ru-RU" sz="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315639"/>
              </p:ext>
            </p:extLst>
          </p:nvPr>
        </p:nvGraphicFramePr>
        <p:xfrm>
          <a:off x="107504" y="980728"/>
          <a:ext cx="8928992" cy="1110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4" name="Picture 2" descr="C:\Users\EIvankova\Desktop\Академия родительства\100NCD90\Чистоговорок\DSC_0226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4525651" cy="3005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EIvankova\Desktop\Академия родительства\100NCD90\Чистоговорок\DSC_0233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452458"/>
            <a:ext cx="4192926" cy="2784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0447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Зам. зав. по ВМР 2\Эмблемы\Логотип\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0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6" y="63641"/>
            <a:ext cx="761997" cy="67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4" y="188640"/>
            <a:ext cx="705678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ИННОВАЦИОННЫЙ ПРОЕКТ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 «ВАРИАТИВНОСТЬ ФОРМ СОТРУДНИЧЕСТВА ДОО И СЕМЬИ КАК ФАКТОР УСПЕШНОЙ АДАПТАЦИИ И РАЗВИТИЯ 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ДЕТЕЙ РАННЕГО ВОЗРАСТА»</a:t>
            </a:r>
            <a:endParaRPr lang="ru-RU" sz="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95238390"/>
              </p:ext>
            </p:extLst>
          </p:nvPr>
        </p:nvGraphicFramePr>
        <p:xfrm>
          <a:off x="107504" y="980728"/>
          <a:ext cx="8928992" cy="1110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 descr="F:\картинки\домики\4302507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52413">
            <a:off x="448030" y="1741181"/>
            <a:ext cx="1181100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картинки\домики\livepreview.jpg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06" b="89532" l="13626" r="73210">
                        <a14:backgroundMark x1="29099" y1="53444" x2="29099" y2="53444"/>
                        <a14:backgroundMark x1="25404" y1="52342" x2="25404" y2="52342"/>
                        <a14:backgroundMark x1="20554" y1="49587" x2="20554" y2="49587"/>
                        <a14:backgroundMark x1="18476" y1="38843" x2="18476" y2="38843"/>
                        <a14:backgroundMark x1="20323" y1="34160" x2="20323" y2="34160"/>
                        <a14:backgroundMark x1="48499" y1="53719" x2="49423" y2="53719"/>
                        <a14:backgroundMark x1="62587" y1="49587" x2="62587" y2="49587"/>
                        <a14:backgroundMark x1="56120" y1="44628" x2="56120" y2="44628"/>
                        <a14:backgroundMark x1="55427" y1="42149" x2="55427" y2="42149"/>
                        <a14:backgroundMark x1="53349" y1="43526" x2="53349" y2="43526"/>
                        <a14:backgroundMark x1="51501" y1="40496" x2="51501" y2="40496"/>
                        <a14:backgroundMark x1="58891" y1="50138" x2="58891" y2="50138"/>
                        <a14:backgroundMark x1="51501" y1="52342" x2="51501" y2="52342"/>
                        <a14:backgroundMark x1="47575" y1="54270" x2="47575" y2="54270"/>
                        <a14:backgroundMark x1="63279" y1="48485" x2="63279" y2="48485"/>
                        <a14:backgroundMark x1="67436" y1="45455" x2="67436" y2="45455"/>
                        <a14:backgroundMark x1="51270" y1="45455" x2="51270" y2="45455"/>
                        <a14:backgroundMark x1="48268" y1="42424" x2="48268" y2="42424"/>
                        <a14:backgroundMark x1="45727" y1="44353" x2="45727" y2="44353"/>
                        <a14:backgroundMark x1="41570" y1="43526" x2="41570" y2="43526"/>
                        <a14:backgroundMark x1="39954" y1="40771" x2="39954" y2="40771"/>
                        <a14:backgroundMark x1="37644" y1="44077" x2="37644" y2="44077"/>
                        <a14:backgroundMark x1="34180" y1="43251" x2="34180" y2="43251"/>
                        <a14:backgroundMark x1="31178" y1="44628" x2="31178" y2="44628"/>
                        <a14:backgroundMark x1="18245" y1="41873" x2="18245" y2="41873"/>
                        <a14:backgroundMark x1="34411" y1="52342" x2="34411" y2="52342"/>
                        <a14:backgroundMark x1="16628" y1="44628" x2="16628" y2="44628"/>
                        <a14:backgroundMark x1="16166" y1="39669" x2="16166" y2="39669"/>
                        <a14:backgroundMark x1="47344" y1="39669" x2="47344" y2="39669"/>
                        <a14:backgroundMark x1="18476" y1="32231" x2="18476" y2="3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58" t="6939" r="31994" b="31746"/>
          <a:stretch/>
        </p:blipFill>
        <p:spPr bwMode="auto">
          <a:xfrm>
            <a:off x="1549161" y="836712"/>
            <a:ext cx="648072" cy="8693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C:\Users\EIvankova\Desktop\Академия родительства\100NCD90\Цветочная\DSC_0190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4242535" cy="2817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EIvankova\Desktop\Академия родительства\100NCD90\Цветочная\DSC_0183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230" y="2636912"/>
            <a:ext cx="4119828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1792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43204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 Открытие  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</a:rPr>
              <a:t>«Академии родительства»  </a:t>
            </a:r>
            <a:r>
              <a:rPr lang="ru-RU" sz="2600" b="1" dirty="0" smtClean="0">
                <a:solidFill>
                  <a:srgbClr val="C00000"/>
                </a:solidFill>
              </a:rPr>
              <a:t>3 февраля 2017 </a:t>
            </a:r>
            <a:r>
              <a:rPr lang="ru-RU" sz="2600" b="1" dirty="0" smtClean="0">
                <a:solidFill>
                  <a:srgbClr val="C00000"/>
                </a:solidFill>
              </a:rPr>
              <a:t>г.</a:t>
            </a:r>
            <a:endParaRPr lang="ru-RU" sz="26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92770"/>
              </p:ext>
            </p:extLst>
          </p:nvPr>
        </p:nvGraphicFramePr>
        <p:xfrm>
          <a:off x="78898" y="476672"/>
          <a:ext cx="9005815" cy="4430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6545"/>
                <a:gridCol w="1286545"/>
                <a:gridCol w="1286545"/>
                <a:gridCol w="1286545"/>
                <a:gridCol w="1286545"/>
                <a:gridCol w="1286545"/>
                <a:gridCol w="1286545"/>
              </a:tblGrid>
              <a:tr h="4430648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Расширение образовательного пространства на основе повышения качества и доступности образовательных услуг, применения новых технологий для удовлетворения разнообразных образовательных потребностей субъектов образования.</a:t>
                      </a:r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r>
                        <a:rPr lang="ru-RU" sz="1050" dirty="0" smtClean="0">
                          <a:solidFill>
                            <a:srgbClr val="CCFFCC"/>
                          </a:solidFill>
                        </a:rPr>
                        <a:t>Центр развития детей «Золотой ключик» </a:t>
                      </a:r>
                    </a:p>
                    <a:p>
                      <a:r>
                        <a:rPr lang="ru-RU" sz="1050" dirty="0" smtClean="0">
                          <a:solidFill>
                            <a:srgbClr val="CCFFCC"/>
                          </a:solidFill>
                        </a:rPr>
                        <a:t>(17 студий)	</a:t>
                      </a:r>
                      <a:endParaRPr lang="ru-RU" sz="1050" dirty="0">
                        <a:solidFill>
                          <a:srgbClr val="CCFF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Оказание всесторонней помощи родителям (законным представителям), обеспечивающим получение детьми от двух месяцев до восьми лет дошкольного образования в форме семейного образования.	</a:t>
                      </a:r>
                    </a:p>
                    <a:p>
                      <a:endParaRPr lang="ru-RU" sz="105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r>
                        <a:rPr lang="ru-RU" sz="1050" dirty="0" smtClean="0">
                          <a:solidFill>
                            <a:srgbClr val="CCFFCC"/>
                          </a:solidFill>
                        </a:rPr>
                        <a:t>Консультативно – методический центр «Дошкольная  академия»</a:t>
                      </a:r>
                      <a:endParaRPr lang="ru-RU" sz="1050" dirty="0">
                        <a:solidFill>
                          <a:srgbClr val="CCFF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Сохранение и укрепление психофизического и эмоционального здоровья детей дошкольного возраста с помощью мультисенсорной среды. 	</a:t>
                      </a:r>
                    </a:p>
                    <a:p>
                      <a:endParaRPr lang="ru-RU" sz="1050" dirty="0" smtClean="0"/>
                    </a:p>
                    <a:p>
                      <a:endParaRPr lang="ru-RU" sz="105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r>
                        <a:rPr lang="ru-RU" sz="1050" dirty="0" smtClean="0">
                          <a:solidFill>
                            <a:srgbClr val="CCFFCC"/>
                          </a:solidFill>
                        </a:rPr>
                        <a:t>Центр релаксации «Звездное небо»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Сохранение, укрепление и охрана здоровья детей; повышение умственной и физической работоспособности, предупреждение утомления .</a:t>
                      </a:r>
                    </a:p>
                    <a:p>
                      <a:endParaRPr lang="ru-RU" sz="105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r>
                        <a:rPr lang="ru-RU" sz="1050" dirty="0" smtClean="0">
                          <a:solidFill>
                            <a:srgbClr val="CCFFCC"/>
                          </a:solidFill>
                        </a:rPr>
                        <a:t>Центр физического развития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Развитие познавательного интереса, мотивации, любознательности; формирование познавательных действий, становление сознания; развитие воображения и творческой активности.</a:t>
                      </a:r>
                    </a:p>
                    <a:p>
                      <a:endParaRPr lang="ru-RU" sz="900" dirty="0" smtClean="0"/>
                    </a:p>
                    <a:p>
                      <a:r>
                        <a:rPr lang="ru-RU" sz="900" dirty="0" smtClean="0"/>
                        <a:t> </a:t>
                      </a:r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1050" dirty="0" smtClean="0">
                        <a:solidFill>
                          <a:srgbClr val="CCFFCC"/>
                        </a:solidFill>
                      </a:endParaRPr>
                    </a:p>
                    <a:p>
                      <a:r>
                        <a:rPr lang="ru-RU" sz="1050" dirty="0" smtClean="0">
                          <a:solidFill>
                            <a:srgbClr val="CCFFCC"/>
                          </a:solidFill>
                        </a:rPr>
                        <a:t>Центр познавательного развития </a:t>
                      </a:r>
                    </a:p>
                    <a:p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Развитие и коррекция всех компонентов устной речи: грамматического строя речи, связной речи – диалогической и монологической форм; формирование словаря, воспитание звуковой культуры речи. Развитие свободного общения с взрослым и детьми. </a:t>
                      </a:r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r>
                        <a:rPr lang="ru-RU" sz="1050" dirty="0" smtClean="0">
                          <a:solidFill>
                            <a:srgbClr val="CCFFCC"/>
                          </a:solidFill>
                        </a:rPr>
                        <a:t>Центр   речевого развития.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Формирование основ экологической культуры, научно-познавательного, эмоционально-нравственного, практически-деятельностного отношения к миру природы; развитие познавательного интереса к миру природы.</a:t>
                      </a:r>
                    </a:p>
                    <a:p>
                      <a:endParaRPr lang="ru-RU" sz="105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endParaRPr lang="ru-RU" sz="900" dirty="0" smtClean="0"/>
                    </a:p>
                    <a:p>
                      <a:r>
                        <a:rPr lang="ru-RU" sz="1050" dirty="0" smtClean="0">
                          <a:solidFill>
                            <a:srgbClr val="CCFFCC"/>
                          </a:solidFill>
                        </a:rPr>
                        <a:t>Познавательно-исследовательский центр (зимний сад) </a:t>
                      </a:r>
                    </a:p>
                    <a:p>
                      <a:endParaRPr lang="ru-RU" sz="1050" dirty="0">
                        <a:solidFill>
                          <a:srgbClr val="CCFF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EIvankova\Desktop\DSC_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01" y="5966711"/>
            <a:ext cx="912282" cy="8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Ivankova\Desktop\20170112_1305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01" y="4773838"/>
            <a:ext cx="906571" cy="99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Ivankova\Desktop\toddler_music_site_1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3398" y="5960878"/>
            <a:ext cx="981468" cy="8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Ivankova\Desktop\pochemu-7-mesjachnyj-rebenok-ne-polzaet_2_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398" y="4789900"/>
            <a:ext cx="981469" cy="99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Ivankova\Desktop\20170203_1904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26539"/>
            <a:ext cx="936104" cy="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Ivankova\Desktop\20170203_1823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913991"/>
            <a:ext cx="864096" cy="82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EIvankova\Desktop\IMG-20170204-WA006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50" y="4815779"/>
            <a:ext cx="1008112" cy="95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EIvankova\Desktop\20170203_1827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26" y="4808704"/>
            <a:ext cx="864096" cy="9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EIvankova\Desktop\20170203_19141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893538"/>
            <a:ext cx="1008112" cy="8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EIvankova\Desktop\20170203_18575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884382"/>
            <a:ext cx="936104" cy="82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EIvankova\Desktop\20170203_18320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5904466"/>
            <a:ext cx="1008112" cy="82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EIvankova\Desktop\IMG-20170204-WA00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1" y="4846535"/>
            <a:ext cx="984895" cy="95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EIvankova\Desktop\20170215_13412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38853"/>
            <a:ext cx="1008112" cy="9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EIvankova\Desktop\DSC_00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1" y="5854108"/>
            <a:ext cx="989856" cy="82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EIvankova\Desktop\20170203_19144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17469"/>
            <a:ext cx="1008112" cy="9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EIvankova\Desktop\IMG-20170204-WA005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855142"/>
            <a:ext cx="1008112" cy="82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369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655621"/>
            <a:ext cx="1005991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58178"/>
            <a:ext cx="1942045" cy="170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980" y="5529784"/>
            <a:ext cx="1497963" cy="63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095756"/>
            <a:ext cx="1311060" cy="57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58" y="5140572"/>
            <a:ext cx="1185079" cy="67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C:\Users\EIvankova\Desktop\2017-2018\дети\играем\8a53419bf5a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37" y="4871645"/>
            <a:ext cx="1256243" cy="107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8658" y="841936"/>
            <a:ext cx="34520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>
              <a:solidFill>
                <a:srgbClr val="C00000"/>
              </a:solidFill>
            </a:endParaRPr>
          </a:p>
          <a:p>
            <a:pPr algn="just"/>
            <a:r>
              <a:rPr lang="ru-RU" sz="1200" b="1" dirty="0"/>
              <a:t>ЦЕЛЬ – ОКАЗАНИЕ РАННЕЙ ПОМОЩИДЕТЯМ И ИХ РОДИТЕЛЯМ (ЗАКОННЫМ ПРЕДСТАВИТЕЛЯМ) В ВОПРОСАХ РАЗВИТИЯ И ВОСПИТАНИЯ ДЕТЕЙ В ВОЗРАСТЕ ОТ 6 МЕСЯЦЕВ ДО 3-Х ЛЕТ ПОСРЕДСТВОМ РАЗРАБОТКИ И ВНЕДРЕНИЯ НОВЫХ ВАРИАТИВНЫХ ФОРМ РАЗВИТИЯ И АДАПТАЦИИ ДЕТЕЙ К ДОО В УСЛОВИЯХ МАДОУ «ЦРР – ДЕТСКИЙ САД </a:t>
            </a:r>
            <a:r>
              <a:rPr lang="ru-RU" sz="1200" b="1" dirty="0" smtClean="0"/>
              <a:t>№ 39».</a:t>
            </a:r>
          </a:p>
          <a:p>
            <a:pPr algn="just"/>
            <a:endParaRPr lang="ru-RU" sz="1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6017" y="297544"/>
            <a:ext cx="425722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00FF"/>
                </a:solidFill>
              </a:rPr>
              <a:t>ЗАДАЧИ:</a:t>
            </a:r>
          </a:p>
          <a:p>
            <a:pPr algn="just"/>
            <a:r>
              <a:rPr lang="ru-RU" sz="1400" b="1" dirty="0" smtClean="0">
                <a:solidFill>
                  <a:srgbClr val="0000FF"/>
                </a:solidFill>
              </a:rPr>
              <a:t>1</a:t>
            </a:r>
            <a:r>
              <a:rPr lang="ru-RU" sz="1400" b="1" dirty="0" smtClean="0">
                <a:solidFill>
                  <a:srgbClr val="0000FF"/>
                </a:solidFill>
              </a:rPr>
              <a:t>. Осуществление </a:t>
            </a:r>
            <a:r>
              <a:rPr lang="ru-RU" sz="1400" b="1" dirty="0">
                <a:solidFill>
                  <a:srgbClr val="0000FF"/>
                </a:solidFill>
              </a:rPr>
              <a:t>преемственности и плавного перехода от воспитания и развития ребенка в условиях семьи к воспитанию и развитию в условиях ДОО.</a:t>
            </a:r>
          </a:p>
          <a:p>
            <a:pPr algn="just"/>
            <a:r>
              <a:rPr lang="ru-RU" sz="1400" b="1" dirty="0" smtClean="0">
                <a:solidFill>
                  <a:srgbClr val="0000FF"/>
                </a:solidFill>
              </a:rPr>
              <a:t>2. Содействие </a:t>
            </a:r>
            <a:r>
              <a:rPr lang="ru-RU" sz="1400" b="1" dirty="0">
                <a:solidFill>
                  <a:srgbClr val="0000FF"/>
                </a:solidFill>
              </a:rPr>
              <a:t>всестороннему развитию детей младенческого  и раннего возраста, их ранней социализации, позволяющей обеспечить успешную адаптацию  ребенка в условиях ДОО. </a:t>
            </a:r>
          </a:p>
          <a:p>
            <a:pPr algn="just"/>
            <a:r>
              <a:rPr lang="ru-RU" sz="1400" b="1" dirty="0">
                <a:solidFill>
                  <a:srgbClr val="0000FF"/>
                </a:solidFill>
              </a:rPr>
              <a:t>3. Повышение педагогической компетентности родителей в вопросах воспитания и развития ребенка в возрасте от шести  месяцев до трех лет.</a:t>
            </a:r>
          </a:p>
          <a:p>
            <a:pPr algn="just"/>
            <a:r>
              <a:rPr lang="ru-RU" sz="1400" b="1" dirty="0" smtClean="0">
                <a:solidFill>
                  <a:srgbClr val="0000FF"/>
                </a:solidFill>
              </a:rPr>
              <a:t>4. Взаимодействие </a:t>
            </a:r>
            <a:r>
              <a:rPr lang="ru-RU" sz="1400" b="1" dirty="0">
                <a:solidFill>
                  <a:srgbClr val="0000FF"/>
                </a:solidFill>
              </a:rPr>
              <a:t>с родителями с целью развития у них педагогической компетентности по отношению к собственным детям и созданию необходимых условий в семье для воспитания и полноценного развития ребенка, реализации заложенного в нем потенциала для активного вхождения в окружающий мир сверстников и взрослых.</a:t>
            </a:r>
          </a:p>
          <a:p>
            <a:endParaRPr lang="ru-RU" sz="1200" b="1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8658" y="116632"/>
            <a:ext cx="46371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ОСОБЕННОСТИ И СПЕЦИФИКА РАБОТЫ </a:t>
            </a:r>
            <a:endParaRPr lang="ru-RU" sz="1600" b="1" dirty="0" smtClean="0"/>
          </a:p>
          <a:p>
            <a:r>
              <a:rPr lang="ru-RU" sz="2000" b="1" dirty="0" smtClean="0">
                <a:solidFill>
                  <a:srgbClr val="C00000"/>
                </a:solidFill>
              </a:rPr>
              <a:t>ГРУППЫ </a:t>
            </a:r>
            <a:r>
              <a:rPr lang="ru-RU" sz="2000" b="1" dirty="0">
                <a:solidFill>
                  <a:srgbClr val="C00000"/>
                </a:solidFill>
              </a:rPr>
              <a:t>СОВМЕСТНОГО ПРЕБЫВАНИЯ </a:t>
            </a:r>
            <a:r>
              <a:rPr lang="ru-RU" sz="1600" b="1" dirty="0">
                <a:solidFill>
                  <a:srgbClr val="C00000"/>
                </a:solidFill>
              </a:rPr>
              <a:t>  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«ПЕРВЫЕ ШАГИ»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3635687" y="189893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46" y="4658178"/>
            <a:ext cx="2115378" cy="184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635" y="4509120"/>
            <a:ext cx="1293289" cy="52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518" y="5267697"/>
            <a:ext cx="1873431" cy="54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119746"/>
            <a:ext cx="1288544" cy="49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039884"/>
            <a:ext cx="1359125" cy="62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95" y="5247615"/>
            <a:ext cx="138430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 descr="C:\Users\EIvankova\Desktop\otdahni.ru_1299063000_17babies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95" y="5140572"/>
            <a:ext cx="1227704" cy="89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ИННОВАЦИОННЫЙ ПРОЕКТ\ГРУППА СП\ГСП\DSC0431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45" y="2590479"/>
            <a:ext cx="2529056" cy="217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56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00FF"/>
                </a:solidFill>
              </a:rPr>
              <a:t>ОСОБЕННОСТИ И СПЕЦИФИКА РАБОТЫ ГРУППЫ СОВМЕСТНОГО ПРЕБЫВАНИЯ </a:t>
            </a:r>
            <a:r>
              <a:rPr lang="ru-RU" sz="1200" b="1" dirty="0" smtClean="0">
                <a:solidFill>
                  <a:srgbClr val="0000FF"/>
                </a:solidFill>
              </a:rPr>
              <a:t>  «</a:t>
            </a:r>
            <a:r>
              <a:rPr lang="ru-RU" sz="1200" b="1" dirty="0">
                <a:solidFill>
                  <a:srgbClr val="0000FF"/>
                </a:solidFill>
              </a:rPr>
              <a:t>ПЕРВЫЕ ШАГИ»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40052" y="478771"/>
            <a:ext cx="39244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Arial" pitchFamily="34" charset="0"/>
              <a:buChar char="•"/>
            </a:pPr>
            <a:r>
              <a:rPr lang="ru-RU" sz="1200" b="1" dirty="0"/>
              <a:t>ФЕДЕРАЛЬНЫЙ ЗАКОН ОТ 29.12.2012 №273-ФЗ «ОБ ОБРАЗОВАНИИ В РФ</a:t>
            </a:r>
            <a:r>
              <a:rPr lang="ru-RU" sz="1200" b="1" dirty="0" smtClean="0"/>
              <a:t>»;</a:t>
            </a:r>
          </a:p>
          <a:p>
            <a:pPr algn="ctr"/>
            <a:endParaRPr lang="ru-RU" sz="1200" b="1" dirty="0" smtClean="0"/>
          </a:p>
          <a:p>
            <a:pPr marL="171450" indent="-171450" algn="ctr">
              <a:buFont typeface="Arial" pitchFamily="34" charset="0"/>
              <a:buChar char="•"/>
            </a:pPr>
            <a:r>
              <a:rPr lang="ru-RU" sz="1200" b="1" dirty="0" smtClean="0"/>
              <a:t>СТ</a:t>
            </a:r>
            <a:r>
              <a:rPr lang="ru-RU" sz="1200" b="1" dirty="0"/>
              <a:t>. 67 ОРГАНИЗАЦИЯ ПРИЁМА НА ОБУЧЕНИЕ ПО ОСНОВНЫМ ОБЩЕОБРАЗОВАТЕЛЬНЫМ </a:t>
            </a:r>
            <a:r>
              <a:rPr lang="ru-RU" sz="1200" b="1" dirty="0" smtClean="0"/>
              <a:t>ПРОГРАММАМ   П.1 </a:t>
            </a:r>
            <a:r>
              <a:rPr lang="ru-RU" sz="1200" b="1" dirty="0"/>
              <a:t>ПОЛУЧЕНИЕ ДОШКОЛЬНОГО ОБРАЗОВАНИЯ В ОБРАЗОВАТЕЛЬНЫХ ОРГАНИЗАЦИЯХ МОЖЕТ НАЧИНАТЬСЯ ПО ДОСТИЖЕНИИ ДЕТЬМИ ВОЗРАСТА ДВУХ </a:t>
            </a:r>
            <a:r>
              <a:rPr lang="ru-RU" sz="1200" b="1" dirty="0" smtClean="0"/>
              <a:t>МЕСЯЦЕВ;</a:t>
            </a:r>
          </a:p>
          <a:p>
            <a:pPr algn="ctr"/>
            <a:endParaRPr lang="ru-RU" sz="1200" b="1" dirty="0"/>
          </a:p>
          <a:p>
            <a:pPr marL="171450" indent="-171450" algn="ctr">
              <a:buFont typeface="Arial" pitchFamily="34" charset="0"/>
              <a:buChar char="•"/>
            </a:pPr>
            <a:r>
              <a:rPr lang="ru-RU" sz="1200" b="1" dirty="0"/>
              <a:t>ФГОС ДО (ПРИКАЗ ОТ 17 ОКТЯБРЯ 2013 Г. №1155)</a:t>
            </a:r>
          </a:p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29754" y="2679373"/>
            <a:ext cx="1512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i="1" dirty="0"/>
              <a:t>ЦЕЛЕВЫЕ ОРИЕНТИРЫ ОБРАЗОВАНИЯ </a:t>
            </a:r>
            <a:endParaRPr lang="ru-RU" sz="1000" b="1" i="1" dirty="0" smtClean="0"/>
          </a:p>
          <a:p>
            <a:pPr algn="ctr"/>
            <a:r>
              <a:rPr lang="ru-RU" sz="1000" b="1" i="1" dirty="0" smtClean="0"/>
              <a:t>В </a:t>
            </a:r>
            <a:r>
              <a:rPr lang="ru-RU" sz="1000" b="1" i="1" dirty="0"/>
              <a:t>МЛАДЕНЧЕСКОМ И РАННЕМ ВОЗРАСТЕ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64288" y="2590745"/>
            <a:ext cx="1584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i="1" dirty="0"/>
              <a:t>ЦЕЛЕВЫЕ ОРИЕНТИРЫ НА ЭТАПЕ ЗАВЕРШЕНИЯ ДОШКОЛЬНОГО ОБРАЗОВАНИЯ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3802758"/>
            <a:ext cx="4375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Arial" pitchFamily="34" charset="0"/>
              <a:buChar char="•"/>
            </a:pPr>
            <a:r>
              <a:rPr lang="ru-RU" sz="1200" b="1" dirty="0"/>
              <a:t>РАСПОРЯЖЕНИЕ ПРАВИТЕЛЬСТВА РФ ОТ 09.042015 №</a:t>
            </a:r>
            <a:r>
              <a:rPr lang="ru-RU" sz="1200" b="1" dirty="0" smtClean="0"/>
              <a:t>607-Р</a:t>
            </a:r>
          </a:p>
          <a:p>
            <a:pPr algn="ctr"/>
            <a:r>
              <a:rPr lang="ru-RU" sz="1200" b="1" dirty="0" smtClean="0"/>
              <a:t> </a:t>
            </a:r>
            <a:r>
              <a:rPr lang="ru-RU" sz="1200" b="1" dirty="0"/>
              <a:t>«ПЛАН МЕРОПРИЯТИЙ НА </a:t>
            </a:r>
            <a:r>
              <a:rPr lang="ru-RU" sz="1200" b="1" dirty="0" smtClean="0"/>
              <a:t>2015-2018гг. </a:t>
            </a:r>
            <a:r>
              <a:rPr lang="ru-RU" sz="1200" b="1" dirty="0"/>
              <a:t>ПО РЕАЛИЗАЦИИ ПЕРВОГО ЭТАПА  </a:t>
            </a:r>
            <a:r>
              <a:rPr lang="ru-RU" sz="1200" b="1" dirty="0" smtClean="0"/>
              <a:t>КОНЦЕПЦИИ </a:t>
            </a:r>
            <a:r>
              <a:rPr lang="ru-RU" sz="1200" b="1" dirty="0"/>
              <a:t>ГОСУДАРСТВЕННОЙ СЕМЕЙНОЙ ПОЛИТИКИ В РФ НА ПЕРИОД ДО 2025 </a:t>
            </a:r>
            <a:r>
              <a:rPr lang="ru-RU" sz="1200" b="1" dirty="0" smtClean="0"/>
              <a:t>ГОДА;</a:t>
            </a:r>
            <a:endParaRPr lang="ru-RU" sz="1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56873" y="4869160"/>
            <a:ext cx="41662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Arial" pitchFamily="34" charset="0"/>
              <a:buChar char="•"/>
            </a:pPr>
            <a:r>
              <a:rPr lang="ru-RU" sz="1200" b="1" dirty="0"/>
              <a:t>РАСПОРЯЖЕНИЕ ПРАВИТЕЛЬСТВА РФ ОТ 31.08.2016 №1839-Р </a:t>
            </a:r>
            <a:r>
              <a:rPr lang="ru-RU" sz="1200" b="1" dirty="0" smtClean="0"/>
              <a:t>«</a:t>
            </a:r>
            <a:r>
              <a:rPr lang="ru-RU" sz="1200" b="1" dirty="0"/>
              <a:t>КОНЦЕПЦИЯ РАЗВИТИЯРАННЕЙ ПОМОЩИ В РФ НА ПЕРИОД ДО 2020 </a:t>
            </a:r>
            <a:r>
              <a:rPr lang="ru-RU" sz="1200" b="1" dirty="0" smtClean="0"/>
              <a:t>ГОДА;</a:t>
            </a:r>
          </a:p>
          <a:p>
            <a:pPr algn="ctr"/>
            <a:endParaRPr lang="ru-RU" sz="1200" b="1" dirty="0"/>
          </a:p>
          <a:p>
            <a:pPr marL="171450" indent="-171450" algn="ctr">
              <a:buFont typeface="Arial" pitchFamily="34" charset="0"/>
              <a:buChar char="•"/>
            </a:pPr>
            <a:r>
              <a:rPr lang="ru-RU" sz="1200" b="1" dirty="0" smtClean="0"/>
              <a:t>УСТАВ МАДОУ «ЦЕНТР РАЗВИТИЯ РЕБЕНКА - № 39»;</a:t>
            </a:r>
          </a:p>
          <a:p>
            <a:pPr algn="ctr"/>
            <a:endParaRPr lang="ru-RU" sz="1200" b="1" dirty="0"/>
          </a:p>
          <a:p>
            <a:pPr marL="171450" indent="-171450" algn="ctr">
              <a:buFont typeface="Arial" pitchFamily="34" charset="0"/>
              <a:buChar char="•"/>
            </a:pPr>
            <a:r>
              <a:rPr lang="ru-RU" sz="1200" b="1" dirty="0" smtClean="0"/>
              <a:t>ПОЛОЖЕНИЕ О ГРУППЕ СОВМЕСТНОГО ПРЕБЫВАНИЯ «ПЕРВЫЕ ШАГИ» </a:t>
            </a:r>
            <a:endParaRPr lang="ru-RU" sz="1200" b="1" dirty="0"/>
          </a:p>
        </p:txBody>
      </p:sp>
      <p:pic>
        <p:nvPicPr>
          <p:cNvPr id="4099" name="Picture 3" descr="C:\Users\EIvankova\Desktop\ГСП\Положение\Скан\Титульный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40968"/>
            <a:ext cx="2627176" cy="362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81" y="591024"/>
            <a:ext cx="2815692" cy="404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Z:\ИННОВАЦИОННЫЙ ПРОЕКТ\ГРУППА СП\ГСП\DSC043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82028"/>
            <a:ext cx="2075722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949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764704"/>
            <a:ext cx="87849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Результаты  реализации первого этапа </a:t>
            </a:r>
            <a:r>
              <a:rPr lang="ru-RU" b="1" dirty="0">
                <a:solidFill>
                  <a:srgbClr val="C00000"/>
                </a:solidFill>
              </a:rPr>
              <a:t>и</a:t>
            </a:r>
            <a:r>
              <a:rPr lang="ru-RU" b="1" dirty="0" smtClean="0">
                <a:solidFill>
                  <a:srgbClr val="C00000"/>
                </a:solidFill>
              </a:rPr>
              <a:t>нновационного проекта  2017-2018 гг. 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b="1" dirty="0" smtClean="0"/>
              <a:t>1. ПРОВЕДЕНА ЭКСПЕРТИЗА </a:t>
            </a:r>
            <a:r>
              <a:rPr lang="ru-RU" sz="1200" b="1" dirty="0"/>
              <a:t>УСЛОВИЙ ДЛЯ СОЗДАНИЯ ГСП «ПЕРВЫЕ ШАГИ»: АНАЛИЗ МАТЕРИАЛЬНО-ТЕХНИЧЕСКИХ И КАДРОВЫХ УСЛОВИЙ, ФИНАНСОВО-ЭКОНОМИЧЕСКОЙ БАЗЫ, ОБРАЗОВАТЕЛЬНЫХ ЗАПРОСОВ РОДИТЕЛЕЙ </a:t>
            </a:r>
            <a:r>
              <a:rPr lang="ru-RU" sz="1200" b="1" dirty="0" smtClean="0"/>
              <a:t>.</a:t>
            </a:r>
            <a:endParaRPr lang="ru-RU" sz="1200" b="1" dirty="0"/>
          </a:p>
          <a:p>
            <a:pPr algn="just"/>
            <a:r>
              <a:rPr lang="ru-RU" sz="1200" b="1" dirty="0"/>
              <a:t>2. </a:t>
            </a:r>
            <a:r>
              <a:rPr lang="ru-RU" sz="1200" b="1" dirty="0" smtClean="0"/>
              <a:t>СФОРМИРОВАН БАНК  </a:t>
            </a:r>
            <a:r>
              <a:rPr lang="ru-RU" sz="1200" b="1" dirty="0"/>
              <a:t>ДАННЫХ ДЕТЕЙ МИКРОРАЙОНА «ДАЧНАЯ» В ВОЗРАСТЕ ОТ РОЖДЕНИЯ ДО ТРЁХ </a:t>
            </a:r>
            <a:r>
              <a:rPr lang="ru-RU" sz="1200" b="1" dirty="0" smtClean="0"/>
              <a:t>ЛЕТ.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19651"/>
            <a:ext cx="9001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3. ПОВЫШЕНИЕ </a:t>
            </a:r>
            <a:r>
              <a:rPr lang="ru-RU" sz="1200" b="1" dirty="0"/>
              <a:t>ПРОФЕССИОНАЛЬНОЙ КОМПЕТЕНЦИИ ПЕДАГОГИЧЕСКОГО ПЕРСОНАЛА  В ОБЛАСТИ РАЗВИТИЯ ДЕТЕЙ ОТ РОЖДЕНИЯ ДО ТРЁХ ЛЕТ</a:t>
            </a:r>
            <a:r>
              <a:rPr lang="ru-RU" sz="1200" b="1" dirty="0" smtClean="0"/>
              <a:t>.</a:t>
            </a:r>
          </a:p>
          <a:p>
            <a:r>
              <a:rPr lang="ru-RU" sz="1200" b="1" dirty="0"/>
              <a:t>4. </a:t>
            </a:r>
            <a:r>
              <a:rPr lang="ru-RU" sz="1200" b="1" dirty="0" smtClean="0"/>
              <a:t>РАЗРАБОТАНЫ  ЛОКАЛЬНЫЕ  АКТЫ, ОБЕСПЕЧИВАЮЩИЕ ФУНКЦИОНИРОВАНИЕ ГРУППЫ СОВМЕСТНОГО ПРЕБЫВАНИЯ «первые шаги».</a:t>
            </a:r>
          </a:p>
          <a:p>
            <a:r>
              <a:rPr lang="ru-RU" sz="1200" b="1" dirty="0" smtClean="0"/>
              <a:t>5.  ВНЕСЕНИЕ </a:t>
            </a:r>
            <a:r>
              <a:rPr lang="ru-RU" sz="1200" b="1" dirty="0"/>
              <a:t>ИЗМЕНЕНИЙ В УСТАВ МАДОУ «ЦРР – ДЕТСКИЙ САД №39</a:t>
            </a:r>
            <a:r>
              <a:rPr lang="ru-RU" sz="1200" b="1" dirty="0" smtClean="0"/>
              <a:t>».</a:t>
            </a:r>
            <a:endParaRPr lang="ru-RU" sz="1200" b="1" dirty="0"/>
          </a:p>
          <a:p>
            <a:r>
              <a:rPr lang="ru-RU" sz="1200" b="1" dirty="0" smtClean="0"/>
              <a:t>6. РАЗРАБОТАНО СОДЕРЖАНИЕ ЗАНЯТИЙ ПО ОБРАЗОВАТЕЛЬНЫМ ОБЛАСТЯМ  В СООТВЕТСТВИИ С </a:t>
            </a:r>
            <a:r>
              <a:rPr lang="ru-RU" sz="1200" b="1" dirty="0"/>
              <a:t> </a:t>
            </a:r>
            <a:r>
              <a:rPr lang="ru-RU" sz="1200" b="1" dirty="0" smtClean="0"/>
              <a:t>ФГОС </a:t>
            </a:r>
            <a:r>
              <a:rPr lang="ru-RU" sz="1200" b="1" dirty="0"/>
              <a:t>ДОО В ГРУППЕ СОВМЕСТНОГО ПРЕБЫВАНИЯ  </a:t>
            </a:r>
            <a:r>
              <a:rPr lang="ru-RU" sz="1200" b="1" dirty="0" smtClean="0"/>
              <a:t>С РОДИТЕЛЯМИ ДЕТЕЙ</a:t>
            </a:r>
          </a:p>
          <a:p>
            <a:pPr lvl="8"/>
            <a:r>
              <a:rPr lang="ru-RU" sz="1600" dirty="0" smtClean="0"/>
              <a:t>от 9 мес</a:t>
            </a:r>
            <a:r>
              <a:rPr lang="ru-RU" sz="1600" dirty="0"/>
              <a:t>. –до </a:t>
            </a:r>
            <a:r>
              <a:rPr lang="ru-RU" sz="1600" dirty="0" smtClean="0"/>
              <a:t>1 года; </a:t>
            </a:r>
          </a:p>
          <a:p>
            <a:pPr lvl="8"/>
            <a:r>
              <a:rPr lang="ru-RU" sz="1600" dirty="0" smtClean="0"/>
              <a:t>от 1 года – до 1,5 лет; </a:t>
            </a:r>
            <a:endParaRPr lang="ru-RU" sz="1600" dirty="0"/>
          </a:p>
          <a:p>
            <a:pPr lvl="8"/>
            <a:r>
              <a:rPr lang="ru-RU" sz="1600" dirty="0" smtClean="0"/>
              <a:t>от 1,5 лет – до 2 ; </a:t>
            </a:r>
          </a:p>
          <a:p>
            <a:pPr lvl="8"/>
            <a:r>
              <a:rPr lang="ru-RU" sz="1600" dirty="0" smtClean="0"/>
              <a:t>от 2 лет –  до 2,5 лет.  </a:t>
            </a:r>
            <a:endParaRPr lang="ru-RU" sz="1200" b="1" dirty="0" smtClean="0"/>
          </a:p>
          <a:p>
            <a:r>
              <a:rPr lang="ru-RU" sz="1200" b="1" dirty="0" smtClean="0"/>
              <a:t>7. ОСУЩЕСТВЛЕН ПОДБОР </a:t>
            </a:r>
            <a:r>
              <a:rPr lang="ru-RU" sz="1200" b="1" dirty="0"/>
              <a:t>СРЕДСТВ И ОБОРУДОВАНИЯ ДЛЯ РЕАЛИЗАЦИИ ОБРАЗОВАТЕЛЬНОГО ПРОЦЕССА С ДЕТЬМИ В ВОЗРАСТЕ ОТ 6 МЕСЯЦЕВ ДО 3-Х </a:t>
            </a:r>
            <a:r>
              <a:rPr lang="ru-RU" sz="1200" b="1" dirty="0" smtClean="0"/>
              <a:t>ЛЕТ.</a:t>
            </a:r>
            <a:endParaRPr lang="ru-RU" sz="1200" dirty="0" smtClean="0">
              <a:solidFill>
                <a:srgbClr val="C00000"/>
              </a:solidFill>
            </a:endParaRPr>
          </a:p>
        </p:txBody>
      </p:sp>
      <p:pic>
        <p:nvPicPr>
          <p:cNvPr id="3074" name="Picture 2" descr="Z:\ИННОВАЦИОННЫЙ ПРОЕКТ\ГРУППА СП\ГСП\DSC04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73" y="4516481"/>
            <a:ext cx="2730051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ИННОВАЦИОННЫЙ ПРОЕКТ\ГРУППА СП\ГСП\DSC04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27122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ИННОВАЦИОННЫЙ ПРОЕКТ\ГРУППА СП\ГСП\DSC043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27122"/>
            <a:ext cx="3024336" cy="21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1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2324"/>
            <a:ext cx="6696744" cy="336069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«О национальных  целях и стратегических задачах развития Российской Федерации на период до 2024года»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/>
              <a:t>… </a:t>
            </a:r>
            <a:r>
              <a:rPr lang="ru-RU" sz="2000" b="1" dirty="0" smtClean="0"/>
              <a:t>Одна из важнейших мер  демографической политики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 smtClean="0"/>
              <a:t>–   развитие  дошкольного образования.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000" b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/>
              <a:t>Цель: обеспечение соответствия качества российского образования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/>
              <a:t>меняющимся запросам населения и  перспективным задачам развития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/>
              <a:t>российского общества и экономики</a:t>
            </a:r>
            <a:r>
              <a:rPr lang="ru-RU" sz="2000" b="1" dirty="0" smtClean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000" b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/>
              <a:t>Повышение эффективности и качества образования – одно из базовых направлений реализации государственной политики, общая рамка  системных преобразований, которые обеспечат решение вопросов социально-экономического развития.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000" b="1" dirty="0"/>
          </a:p>
          <a:p>
            <a:pPr marL="0" indent="0" algn="just">
              <a:spcBef>
                <a:spcPts val="0"/>
              </a:spcBef>
              <a:buNone/>
            </a:pPr>
            <a:endParaRPr lang="ru-RU" sz="2000" b="1" dirty="0" smtClean="0"/>
          </a:p>
          <a:p>
            <a:pPr marL="0" indent="0">
              <a:spcBef>
                <a:spcPts val="0"/>
              </a:spcBef>
              <a:buNone/>
            </a:pP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320237"/>
            <a:ext cx="86585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  <a:p>
            <a:pPr algn="ctr"/>
            <a:r>
              <a:rPr lang="ru-RU" sz="1400" b="1" dirty="0" smtClean="0"/>
              <a:t>Внимание </a:t>
            </a:r>
            <a:r>
              <a:rPr lang="ru-RU" sz="1400" b="1" dirty="0"/>
              <a:t>государства к проблемам семьи </a:t>
            </a:r>
            <a:r>
              <a:rPr lang="ru-RU" sz="1400" b="1" dirty="0" smtClean="0"/>
              <a:t>  обозначены </a:t>
            </a:r>
            <a:r>
              <a:rPr lang="ru-RU" sz="1400" b="1" dirty="0"/>
              <a:t>в нормативных документах</a:t>
            </a:r>
            <a:r>
              <a:rPr lang="ru-RU" sz="1400" b="1" dirty="0" smtClean="0"/>
              <a:t>:</a:t>
            </a:r>
          </a:p>
          <a:p>
            <a:pPr algn="ctr"/>
            <a:endParaRPr lang="ru-RU" sz="1400" b="1" dirty="0"/>
          </a:p>
          <a:p>
            <a:pPr algn="just"/>
            <a:r>
              <a:rPr lang="ru-RU" sz="1400" b="1" dirty="0"/>
              <a:t>ФЗ  «Об образовании в Российской Федерации» от 29.12. 2012г. № 273;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b="1" dirty="0"/>
              <a:t>Федеральный государственный образовательный стандарт дошкольного образования  от 14.11.2013г. № 30384; 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b="1" dirty="0"/>
              <a:t>ФЗ «Об автономных учреждениях» от 03.11.2006г. № 174 –ФЗ;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b="1" dirty="0"/>
              <a:t>Распоряжение правительства РФ от 09.04.2015г. № 607-р «План мероприятий на 2015-2018гг по реализации первого этапа Концепции государственной  семейной политики в Российской Федерации на период до 2025года»;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b="1" dirty="0"/>
              <a:t>Распоряжение правительства РФ от 31.08.2016г. № 1839-р «Концепция развития ранней помощи в Российской Федерации на период  до 2020г.» </a:t>
            </a:r>
          </a:p>
        </p:txBody>
      </p:sp>
      <p:pic>
        <p:nvPicPr>
          <p:cNvPr id="2051" name="Picture 3" descr="C:\Users\EIvankova\Desktop\38cf4a1b83628e54cab3dc6b5f781d0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501" y="142875"/>
            <a:ext cx="1893623" cy="20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277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63367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РЕЗУЛЬТАТЫ  ВЗАИМОДЕЙСТВИЯ  В   ГРУППЕ </a:t>
            </a:r>
            <a:r>
              <a:rPr lang="ru-RU" sz="1200" b="1" dirty="0">
                <a:solidFill>
                  <a:srgbClr val="C00000"/>
                </a:solidFill>
              </a:rPr>
              <a:t>СОВМЕСТНОГО ПРЕБЫВАНИЯ </a:t>
            </a:r>
            <a:r>
              <a:rPr lang="ru-RU" sz="1200" b="1" dirty="0" smtClean="0">
                <a:solidFill>
                  <a:srgbClr val="C00000"/>
                </a:solidFill>
              </a:rPr>
              <a:t>  «</a:t>
            </a:r>
            <a:r>
              <a:rPr lang="ru-RU" sz="1200" b="1" dirty="0">
                <a:solidFill>
                  <a:srgbClr val="C00000"/>
                </a:solidFill>
              </a:rPr>
              <a:t>ПЕРВЫЕ ШАГИ»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90161"/>
            <a:ext cx="252028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ДЛЯ ДЕТЕЙ </a:t>
            </a:r>
            <a:r>
              <a:rPr lang="ru-RU" sz="1200" b="1" dirty="0" smtClean="0"/>
              <a:t>:</a:t>
            </a:r>
          </a:p>
          <a:p>
            <a:endParaRPr lang="ru-RU" sz="1200" b="1" dirty="0"/>
          </a:p>
          <a:p>
            <a:r>
              <a:rPr lang="ru-RU" sz="1200" b="1" dirty="0" smtClean="0"/>
              <a:t>1. ПРЕОДОЛЕНИЕ </a:t>
            </a:r>
            <a:r>
              <a:rPr lang="ru-RU" sz="1200" b="1" dirty="0"/>
              <a:t>СИМБИОТИЧЕСКОЙ СВЯЗИ РЕБЁНКА С МАТЕРЬЮ И СОДЕЙСТВИЕ РАЗВИТИЮ ЕГО САМОСТОЯТЕЛЬНОСТИ И НЕЗАВИСИМОСТИ</a:t>
            </a:r>
            <a:r>
              <a:rPr lang="ru-RU" sz="1200" b="1" dirty="0" smtClean="0"/>
              <a:t>.</a:t>
            </a:r>
            <a:endParaRPr lang="ru-RU" sz="1200" b="1" dirty="0"/>
          </a:p>
          <a:p>
            <a:endParaRPr lang="ru-RU" sz="1200" b="1" dirty="0" smtClean="0"/>
          </a:p>
          <a:p>
            <a:r>
              <a:rPr lang="ru-RU" sz="1200" b="1" dirty="0" smtClean="0"/>
              <a:t>2</a:t>
            </a:r>
            <a:r>
              <a:rPr lang="ru-RU" sz="1200" b="1" dirty="0"/>
              <a:t>. ФОРМИРОВАНИЕ У ДЕТЕЙ АДЕКВАТНЫХ ВОЗРАСТУ СПОСОБОВ И СРЕДСТВ ОБЩЕНИЯ СО ВЗРОСЛЫМИ И СВЕРСТНИКАМИ</a:t>
            </a:r>
            <a:r>
              <a:rPr lang="ru-RU" sz="1200" b="1" dirty="0" smtClean="0"/>
              <a:t>.</a:t>
            </a:r>
            <a:endParaRPr lang="ru-RU" sz="1200" b="1" dirty="0"/>
          </a:p>
          <a:p>
            <a:endParaRPr lang="ru-RU" sz="1200" b="1" dirty="0" smtClean="0"/>
          </a:p>
          <a:p>
            <a:r>
              <a:rPr lang="ru-RU" sz="1200" b="1" dirty="0" smtClean="0"/>
              <a:t>3</a:t>
            </a:r>
            <a:r>
              <a:rPr lang="ru-RU" sz="1200" b="1" dirty="0"/>
              <a:t>. РАЗВИТИЕ СОЦИАЛЬНОЙ КОМПЕТЕНЦИИ РЕБЁНКА: ПОМОЩЬ В ОВЛАДЕНИИ НАВЫКАМИ ОБЩЕНИЯ С ДРУГИМИ ДЕТЬМИ И СО ВЗРОСЛЫМИ</a:t>
            </a:r>
            <a:r>
              <a:rPr lang="ru-RU" sz="1200" b="1" dirty="0" smtClean="0"/>
              <a:t>.</a:t>
            </a:r>
            <a:endParaRPr lang="ru-RU" sz="1200" b="1" dirty="0"/>
          </a:p>
          <a:p>
            <a:endParaRPr lang="ru-RU" sz="1200" b="1" dirty="0" smtClean="0"/>
          </a:p>
          <a:p>
            <a:r>
              <a:rPr lang="ru-RU" sz="1200" b="1" dirty="0" smtClean="0"/>
              <a:t>4</a:t>
            </a:r>
            <a:r>
              <a:rPr lang="ru-RU" sz="1200" b="1" dirty="0"/>
              <a:t>. РАЗВИТИЕ ПОЗНАВАТЕЛЬНЫХ ПРОЦЕССОВ (ВОСПРИЯТИЯ, ВНИМАНИЯ, ПАМЯТИ, МЫШЛЕНИЯ</a:t>
            </a:r>
            <a:r>
              <a:rPr lang="ru-RU" sz="1200" b="1" dirty="0" smtClean="0"/>
              <a:t>).</a:t>
            </a:r>
            <a:endParaRPr lang="ru-RU" sz="1200" b="1" dirty="0"/>
          </a:p>
          <a:p>
            <a:endParaRPr lang="ru-RU" sz="1200" b="1" dirty="0" smtClean="0"/>
          </a:p>
          <a:p>
            <a:r>
              <a:rPr lang="ru-RU" sz="1200" b="1" dirty="0" smtClean="0"/>
              <a:t>5</a:t>
            </a:r>
            <a:r>
              <a:rPr lang="ru-RU" sz="1200" b="1" dirty="0"/>
              <a:t>. РАЗВИТИЕ ОСНОВНЫХ ВИДОВ </a:t>
            </a:r>
            <a:r>
              <a:rPr lang="ru-RU" sz="1200" b="1" dirty="0" smtClean="0"/>
              <a:t>ДЕЯТЕЛЬНОСТИ.</a:t>
            </a:r>
            <a:endParaRPr lang="ru-RU" sz="1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71800" y="1196752"/>
            <a:ext cx="26820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ДЛЯ </a:t>
            </a:r>
            <a:r>
              <a:rPr lang="ru-RU" sz="1200" b="1" dirty="0" smtClean="0"/>
              <a:t>РОДИТЕЛЕЙ:</a:t>
            </a:r>
          </a:p>
          <a:p>
            <a:endParaRPr lang="ru-RU" sz="1200" b="1" dirty="0"/>
          </a:p>
          <a:p>
            <a:r>
              <a:rPr lang="ru-RU" sz="1200" b="1" dirty="0" smtClean="0"/>
              <a:t>1. ФОРМИРОВАНИЕ </a:t>
            </a:r>
            <a:r>
              <a:rPr lang="ru-RU" sz="1200" b="1" dirty="0"/>
              <a:t>ПАРТНЁРСКИХ ОТНОШЕНИЙ СЕМЬИ И ДОО В ВОПРОСАХ АДАПТАЦИИ И РАЗВИТИЯ ДЕТЕЙ В ВОЗРАСТЕ ОТ 6 МЕСЯЦЕВ ДО </a:t>
            </a:r>
            <a:r>
              <a:rPr lang="ru-RU" sz="1200" b="1" dirty="0" smtClean="0"/>
              <a:t>3 -Х </a:t>
            </a:r>
            <a:r>
              <a:rPr lang="ru-RU" sz="1200" b="1" dirty="0"/>
              <a:t>ЛЕТ</a:t>
            </a:r>
            <a:r>
              <a:rPr lang="ru-RU" sz="1200" b="1" dirty="0" smtClean="0"/>
              <a:t>.</a:t>
            </a:r>
            <a:endParaRPr lang="ru-RU" sz="1200" b="1" dirty="0"/>
          </a:p>
          <a:p>
            <a:endParaRPr lang="ru-RU" sz="1200" b="1" dirty="0" smtClean="0"/>
          </a:p>
          <a:p>
            <a:r>
              <a:rPr lang="ru-RU" sz="1200" b="1" dirty="0" smtClean="0"/>
              <a:t>2</a:t>
            </a:r>
            <a:r>
              <a:rPr lang="ru-RU" sz="1200" b="1" dirty="0"/>
              <a:t>. ФОРМИРОВАНИЕ АДЕКВАТНЫХ РОДИТЕЛЬСКИХ ПРЕДСТАВЛЕНИЙ О ВОЗРАСТНЫХ ОСОБЕННОСТЯХ РЕБЁНКА В ВОЗРАСТЕ ОТ 6 МЕСЯЦЕВ ДО 3-Х ЛЕТ И СООТВЕТСТВУЮЩИХ СПОСОБАХ ЕГО </a:t>
            </a:r>
            <a:r>
              <a:rPr lang="ru-RU" sz="1200" b="1" dirty="0" smtClean="0"/>
              <a:t>РАЗВИТИЯ.</a:t>
            </a:r>
            <a:endParaRPr lang="ru-RU" sz="1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40262" y="1700808"/>
            <a:ext cx="317671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ДЛЯ ПЕДАГОГОВ </a:t>
            </a:r>
            <a:r>
              <a:rPr lang="ru-RU" sz="1200" b="1" dirty="0" smtClean="0"/>
              <a:t>:</a:t>
            </a:r>
            <a:endParaRPr lang="ru-RU" sz="1200" b="1" dirty="0"/>
          </a:p>
          <a:p>
            <a:endParaRPr lang="ru-RU" sz="1200" b="1" dirty="0"/>
          </a:p>
          <a:p>
            <a:r>
              <a:rPr lang="ru-RU" sz="1200" b="1" dirty="0" smtClean="0"/>
              <a:t>1</a:t>
            </a:r>
            <a:r>
              <a:rPr lang="ru-RU" sz="1200" b="1" dirty="0"/>
              <a:t>. ПОВЫШЕНИЕ ПРОФЕССИОНАЛЬНОЙ КОМПЕТЕНТНОСТИ В ВОПРОСАХ ВОСПИТАНИЯ И РАЗВИТИЯ ДЕТЕЙ МЛАДЕНЧЕСКОГО И РАННЕГО ВОЗРАСТА.</a:t>
            </a:r>
          </a:p>
          <a:p>
            <a:endParaRPr lang="ru-RU" sz="1200" b="1" dirty="0" smtClean="0"/>
          </a:p>
          <a:p>
            <a:r>
              <a:rPr lang="ru-RU" sz="1200" b="1" dirty="0" smtClean="0"/>
              <a:t>2</a:t>
            </a:r>
            <a:r>
              <a:rPr lang="ru-RU" sz="1200" b="1" dirty="0"/>
              <a:t>. </a:t>
            </a:r>
            <a:r>
              <a:rPr lang="ru-RU" sz="1200" b="1" dirty="0" smtClean="0"/>
              <a:t>ПРИОБРЕТЕНИЕ НАВЫКОВ НАПОЛНЕНИЯ </a:t>
            </a:r>
            <a:r>
              <a:rPr lang="ru-RU" sz="1200" b="1" dirty="0"/>
              <a:t>ПРЕДМЕТНО-ПРОСТРАНСТВЕННОЙ РАЗВИВАЮЩЕЙ СРЕДЫ СООТВЕТСТВУЮЩИМ ВОЗРАСТУ ОБОРУДОВАНИЕМ.</a:t>
            </a:r>
          </a:p>
          <a:p>
            <a:endParaRPr lang="ru-RU" sz="1200" b="1" dirty="0" smtClean="0"/>
          </a:p>
          <a:p>
            <a:r>
              <a:rPr lang="ru-RU" sz="1200" b="1" dirty="0" smtClean="0"/>
              <a:t>3</a:t>
            </a:r>
            <a:r>
              <a:rPr lang="ru-RU" sz="1200" b="1" dirty="0"/>
              <a:t>. </a:t>
            </a:r>
            <a:r>
              <a:rPr lang="ru-RU" sz="1200" b="1" dirty="0" smtClean="0"/>
              <a:t>СОВЕРШЕНСТВОВАНИЕ ПРИЕМОВ ФОРМИРОВАНИЯ </a:t>
            </a:r>
            <a:r>
              <a:rPr lang="ru-RU" sz="1200" b="1" dirty="0"/>
              <a:t>МОТИВАЦИИ И ОТВЕТСТВЕННОСТИ У РОДИТЕЛЕЙ ЗА РЕЗУЛЬТАТЫ ВОСПИТАНИЯ И РАЗВИТИЯ РЕБЁНКА, ЕГО САМОЦЕННОСТИ И </a:t>
            </a:r>
            <a:r>
              <a:rPr lang="ru-RU" sz="1200" b="1" dirty="0" smtClean="0"/>
              <a:t>НЕПОВТОРИМОСТИ.</a:t>
            </a:r>
            <a:endParaRPr lang="ru-RU" sz="1200" b="1" dirty="0"/>
          </a:p>
        </p:txBody>
      </p:sp>
      <p:pic>
        <p:nvPicPr>
          <p:cNvPr id="5122" name="Picture 2" descr="C:\Users\EIvankova\Desktop\IMG-20170204-WA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22" y="5085184"/>
            <a:ext cx="1097869" cy="15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Ivankova\Desktop\IMG-20170204-WA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67" y="3835142"/>
            <a:ext cx="1231117" cy="16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Z:\ИННОВАЦИОННЫЙ ПРОЕКТ\ГРУППА СП\ГСП\DSC043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55" y="5295081"/>
            <a:ext cx="2075723" cy="132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ИННОВАЦИОННЫЙ ПРОЕКТ\ГРУППА СП\ГСП\DSC043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35" y="5856163"/>
            <a:ext cx="1146717" cy="86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:\ИННОВАЦИОННЫЙ ПРОЕКТ\ГРУППА СП\ГСП\DSC043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5852424"/>
            <a:ext cx="1005155" cy="86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Z:\ИННОВАЦИОННЫЙ ПРОЕКТ\ГРУППА СП\ГСП\DSC043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229200"/>
            <a:ext cx="1279913" cy="13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903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03648" y="620688"/>
            <a:ext cx="2141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ПЕРСПЕКТИВЫ: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4442" y="1052736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- будет </a:t>
            </a:r>
            <a:r>
              <a:rPr lang="ru-RU" dirty="0"/>
              <a:t>сохранена преемственность  ступеней дошкольного образования с начальной до подготовительной к школе;</a:t>
            </a:r>
          </a:p>
          <a:p>
            <a:pPr algn="just"/>
            <a:r>
              <a:rPr lang="ru-RU" dirty="0"/>
              <a:t>- будет разработано и внедрено в практику дошкольного образования содержание развитие ребенка от рождения до трех лет;</a:t>
            </a:r>
          </a:p>
          <a:p>
            <a:pPr algn="just"/>
            <a:r>
              <a:rPr lang="ru-RU" dirty="0"/>
              <a:t>- в практике дошкольного воспитания Камчатского края будет разработана и внедрена система педагогического сопровождения родителей, воспитывающих детей раннего возраста (от рождения до трёх лет);</a:t>
            </a:r>
          </a:p>
          <a:p>
            <a:pPr algn="just"/>
            <a:r>
              <a:rPr lang="ru-RU" dirty="0"/>
              <a:t>- апробация и распространение такой формы сотрудничества детского сада с родителями, как: Группа совместного пребывания «Первые шаги», позволит усовершенствовать и дополнить практику воспитания и социализации ребенка в дошкольном возрасте в Камчатском крае и обеспечит повышение профессиональной компетентности педагогов и специалистов ДОО Камчатского края в решении проблем развитии ребенка раннего возраста и оказании компетентной помощи родителям детей данного возраста;</a:t>
            </a:r>
          </a:p>
          <a:p>
            <a:pPr algn="just"/>
            <a:r>
              <a:rPr lang="ru-RU" dirty="0"/>
              <a:t>-  востребованность профессиональной компетентности педагогов в развитие ребенка от рождения до трех лет обозначит насущную необходимость  внести в содержание профессиональной подготовки специалистов в сфере дошкольной педагогики Камчатского педагогического колледжа, ИРО, </a:t>
            </a:r>
            <a:r>
              <a:rPr lang="ru-RU" dirty="0" err="1"/>
              <a:t>КамГУ</a:t>
            </a:r>
            <a:r>
              <a:rPr lang="ru-RU" dirty="0"/>
              <a:t> имени </a:t>
            </a:r>
            <a:r>
              <a:rPr lang="ru-RU" dirty="0" err="1"/>
              <a:t>Витуса</a:t>
            </a:r>
            <a:r>
              <a:rPr lang="ru-RU" dirty="0"/>
              <a:t> Беринга  изучение  специфики работы с детьми от рождения до трех </a:t>
            </a:r>
            <a:r>
              <a:rPr lang="ru-RU" dirty="0" smtClean="0"/>
              <a:t>лет, с родителями детей данного возраста.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082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179512" y="1052736"/>
            <a:ext cx="8856984" cy="715472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kern="10" spc="50" dirty="0" smtClean="0">
                <a:ln w="11430"/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 </a:t>
            </a:r>
            <a:endParaRPr lang="ru-RU" sz="3600" b="1" kern="10" spc="50" dirty="0">
              <a:ln w="11430"/>
              <a:solidFill>
                <a:srgbClr val="33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862" y="1268760"/>
            <a:ext cx="859363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</a:rPr>
              <a:t>Мойсюк Анна Александровна</a:t>
            </a:r>
          </a:p>
          <a:p>
            <a:pPr algn="ctr"/>
            <a:endParaRPr lang="ru-RU" sz="2000" b="1" dirty="0" smtClean="0">
              <a:solidFill>
                <a:srgbClr val="0000FF"/>
              </a:solidFill>
            </a:endParaRPr>
          </a:p>
          <a:p>
            <a:endParaRPr lang="ru-RU" dirty="0" smtClean="0">
              <a:solidFill>
                <a:srgbClr val="0000FF"/>
              </a:solidFill>
            </a:endParaRPr>
          </a:p>
          <a:p>
            <a:r>
              <a:rPr lang="ru-RU" dirty="0" smtClean="0">
                <a:solidFill>
                  <a:srgbClr val="0000FF"/>
                </a:solidFill>
              </a:rPr>
              <a:t>	Муниципальное автономное дошкольное образовательное учреждение 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«Центр развития ребенка </a:t>
            </a:r>
            <a:r>
              <a:rPr lang="ru-RU" dirty="0">
                <a:solidFill>
                  <a:srgbClr val="0000FF"/>
                </a:solidFill>
              </a:rPr>
              <a:t>– </a:t>
            </a:r>
            <a:r>
              <a:rPr lang="ru-RU" dirty="0" smtClean="0">
                <a:solidFill>
                  <a:srgbClr val="0000FF"/>
                </a:solidFill>
              </a:rPr>
              <a:t>детский сад №</a:t>
            </a:r>
            <a:r>
              <a:rPr lang="ru-RU" dirty="0">
                <a:solidFill>
                  <a:srgbClr val="0000FF"/>
                </a:solidFill>
              </a:rPr>
              <a:t>39»</a:t>
            </a:r>
          </a:p>
          <a:p>
            <a:endParaRPr lang="ru-RU" dirty="0">
              <a:solidFill>
                <a:srgbClr val="0000FF"/>
              </a:solidFill>
            </a:endParaRPr>
          </a:p>
          <a:p>
            <a:r>
              <a:rPr lang="ru-RU" dirty="0">
                <a:solidFill>
                  <a:srgbClr val="0000FF"/>
                </a:solidFill>
              </a:rPr>
              <a:t> 683024 </a:t>
            </a:r>
            <a:r>
              <a:rPr lang="ru-RU" dirty="0" smtClean="0">
                <a:solidFill>
                  <a:srgbClr val="0000FF"/>
                </a:solidFill>
              </a:rPr>
              <a:t> Камчатский </a:t>
            </a:r>
            <a:r>
              <a:rPr lang="ru-RU" dirty="0">
                <a:solidFill>
                  <a:srgbClr val="0000FF"/>
                </a:solidFill>
              </a:rPr>
              <a:t>край, г. Петропавловск  - Камчатский, ул. Толстого,2</a:t>
            </a:r>
            <a:r>
              <a:rPr lang="ru-RU" dirty="0" smtClean="0">
                <a:solidFill>
                  <a:srgbClr val="0000FF"/>
                </a:solidFill>
              </a:rPr>
              <a:t>;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 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тел/факс:23-27-39</a:t>
            </a:r>
            <a:r>
              <a:rPr lang="ru-RU" dirty="0">
                <a:solidFill>
                  <a:srgbClr val="0000FF"/>
                </a:solidFill>
              </a:rPr>
              <a:t>; </a:t>
            </a:r>
            <a:endParaRPr lang="ru-RU" dirty="0" smtClean="0">
              <a:solidFill>
                <a:srgbClr val="0000FF"/>
              </a:solidFill>
            </a:endParaRPr>
          </a:p>
          <a:p>
            <a:endParaRPr lang="ru-RU" dirty="0">
              <a:solidFill>
                <a:srgbClr val="0000FF"/>
              </a:solidFill>
            </a:endParaRPr>
          </a:p>
          <a:p>
            <a:r>
              <a:rPr lang="ru-RU" dirty="0">
                <a:solidFill>
                  <a:srgbClr val="0000FF"/>
                </a:solidFill>
              </a:rPr>
              <a:t>e-mail: mdou-39@pkgo.ru; сайт: http://madou-39-41.ru</a:t>
            </a:r>
          </a:p>
        </p:txBody>
      </p:sp>
    </p:spTree>
    <p:extLst>
      <p:ext uri="{BB962C8B-B14F-4D97-AF65-F5344CB8AC3E}">
        <p14:creationId xmlns:p14="http://schemas.microsoft.com/office/powerpoint/2010/main" val="15197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44624"/>
            <a:ext cx="4320480" cy="6192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                      </a:t>
            </a:r>
            <a:r>
              <a:rPr lang="ru-RU" sz="1600" dirty="0" smtClean="0"/>
              <a:t>«</a:t>
            </a:r>
            <a:r>
              <a:rPr lang="ru-RU" sz="1600" dirty="0"/>
              <a:t>Майский указ - 2018» </a:t>
            </a:r>
            <a:r>
              <a:rPr lang="ru-RU" sz="1600" dirty="0" smtClean="0"/>
              <a:t> </a:t>
            </a:r>
            <a:r>
              <a:rPr lang="ru-RU" sz="1600" dirty="0"/>
              <a:t>п.5. </a:t>
            </a:r>
            <a:r>
              <a:rPr lang="ru-RU" sz="1600" dirty="0" smtClean="0"/>
              <a:t>:</a:t>
            </a:r>
          </a:p>
          <a:p>
            <a:pPr marL="0" indent="0" algn="just">
              <a:buNone/>
            </a:pPr>
            <a:r>
              <a:rPr lang="ru-RU" sz="1600" dirty="0" smtClean="0"/>
              <a:t> </a:t>
            </a:r>
            <a:r>
              <a:rPr lang="ru-RU" sz="1600" dirty="0"/>
              <a:t>«</a:t>
            </a:r>
            <a:r>
              <a:rPr lang="ru-RU" sz="1600" b="1" dirty="0"/>
              <a:t>В целях осуществления прорывного научно-технологического и социально-экономического развития Российской Федерации, увеличения численности населения страны, повышения уровня жизни граждан, создания комфортных условий для их проживания, а также условий и возможностей для самореализации и раскрытия таланта каждого человека постановляю</a:t>
            </a:r>
            <a:r>
              <a:rPr lang="ru-RU" sz="1600" b="1" dirty="0" smtClean="0"/>
              <a:t>:</a:t>
            </a:r>
          </a:p>
          <a:p>
            <a:pPr marL="0" indent="0" algn="just">
              <a:buNone/>
            </a:pPr>
            <a:endParaRPr lang="ru-RU" sz="1600" dirty="0"/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00FF"/>
                </a:solidFill>
              </a:rPr>
              <a:t>при </a:t>
            </a:r>
            <a:r>
              <a:rPr lang="ru-RU" sz="1600" b="1" dirty="0">
                <a:solidFill>
                  <a:srgbClr val="0000FF"/>
                </a:solidFill>
              </a:rPr>
              <a:t>разработке национального проекта в сфере образования исходить из того, что в 2024 году необходимо обеспечить решение следующих </a:t>
            </a:r>
            <a:r>
              <a:rPr lang="ru-RU" sz="1800" b="1" dirty="0">
                <a:solidFill>
                  <a:srgbClr val="0000FF"/>
                </a:solidFill>
              </a:rPr>
              <a:t>задач</a:t>
            </a:r>
            <a:r>
              <a:rPr lang="ru-RU" sz="1600" b="1" dirty="0" smtClean="0">
                <a:solidFill>
                  <a:srgbClr val="0000FF"/>
                </a:solidFill>
              </a:rPr>
              <a:t>:</a:t>
            </a:r>
          </a:p>
          <a:p>
            <a:pPr>
              <a:buFontTx/>
              <a:buChar char="-"/>
            </a:pPr>
            <a:endParaRPr lang="ru-RU" sz="1600" dirty="0"/>
          </a:p>
          <a:p>
            <a:pPr marL="0" indent="0" algn="just">
              <a:buNone/>
            </a:pPr>
            <a:r>
              <a:rPr lang="ru-RU" sz="1600" dirty="0"/>
              <a:t>• </a:t>
            </a:r>
            <a:r>
              <a:rPr lang="ru-RU" sz="1600" b="1" dirty="0"/>
              <a:t>создание условий для раннего развития детей в возрасте от рождения до трех лет, реализация программы психолого-педагогической, методической и консультативной помощи родителям детей, получающих дошкольное образование в семье;…». </a:t>
            </a:r>
          </a:p>
        </p:txBody>
      </p:sp>
      <p:pic>
        <p:nvPicPr>
          <p:cNvPr id="2050" name="Picture 2" descr="C:\Users\EIvankova\Desktop\612c55555b3ceee3b4e6268bdead118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32048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Ivankova\Desktop\30564fac21638ce1288d65aaa1633d84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4" y="2564904"/>
            <a:ext cx="2340260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55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Зам. зав. по ВМР 2\Эмблемы\Логотип\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0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3" y="70132"/>
            <a:ext cx="941206" cy="8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47664" y="188640"/>
            <a:ext cx="705678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ИННОВАЦИОННЫЙ ПРОЕКТ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 «ВАРИАТИВНОСТЬ ФОРМ СОТРУДНИЧЕСТВА ДОО И СЕМЬИ КАК ФАКТОР УСПЕШНОЙ АДАПТАЦИИ И РАЗВИТИЯ 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ДЕТЕЙ РАННЕГО ВОЗРАСТА»</a:t>
            </a:r>
            <a:endParaRPr lang="ru-RU" sz="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822557886"/>
              </p:ext>
            </p:extLst>
          </p:nvPr>
        </p:nvGraphicFramePr>
        <p:xfrm>
          <a:off x="209603" y="980728"/>
          <a:ext cx="8826893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209603" y="2708920"/>
            <a:ext cx="8719389" cy="3960440"/>
            <a:chOff x="107504" y="2852936"/>
            <a:chExt cx="8928992" cy="3888432"/>
          </a:xfrm>
        </p:grpSpPr>
        <p:graphicFrame>
          <p:nvGraphicFramePr>
            <p:cNvPr id="5" name="Схема 4"/>
            <p:cNvGraphicFramePr/>
            <p:nvPr>
              <p:extLst>
                <p:ext uri="{D42A27DB-BD31-4B8C-83A1-F6EECF244321}">
                  <p14:modId xmlns:p14="http://schemas.microsoft.com/office/powerpoint/2010/main" val="3662135498"/>
                </p:ext>
              </p:extLst>
            </p:nvPr>
          </p:nvGraphicFramePr>
          <p:xfrm>
            <a:off x="107504" y="2852936"/>
            <a:ext cx="8928992" cy="38884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pic>
          <p:nvPicPr>
            <p:cNvPr id="2050" name="Picture 2" descr="C:\Users\EIvankova\Desktop\Инновационная площадка\Инновационная площадка\МАДОУ ЦРР - дс №39\Защита\Картинки\3-16-640x400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772" y="4293096"/>
              <a:ext cx="1497766" cy="9361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2052" name="Picture 4" descr="C:\Users\EIvankova\Desktop\Инновационная площадка\Инновационная площадка\МАДОУ ЦРР - дс №39\Защита\Картинки\1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4330302"/>
              <a:ext cx="1481138" cy="9263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2053" name="Picture 5" descr="C:\Users\EIvankova\Desktop\Инновационная площадка\Инновационная площадка\МАДОУ ЦРР - дс №39\Защита\Картинки\3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4293096"/>
              <a:ext cx="1531715" cy="10794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2054" name="Picture 6" descr="C:\Users\EIvankova\Desktop\Инновационная площадка\Картинки\55e83cde-6ff3-f261-6ff3-f22660ac1432.photo.0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4309055"/>
              <a:ext cx="1604423" cy="10081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2056" name="Picture 8" descr="C:\Users\EIvankova\Desktop\Инновационная площадка\Картинки\family.jpg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4350657"/>
              <a:ext cx="1481681" cy="10023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39687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Зам. зав. по ВМР 2\Эмблемы\Логотип\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0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6" y="63641"/>
            <a:ext cx="761997" cy="67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4" y="188640"/>
            <a:ext cx="705678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ИННОВАЦИОННЫЙ ПРОЕКТ   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 «ВАРИАТИВНОСТЬ   ФОРМ   СОТРУДНИЧЕСТВА    ДОО   И    СЕМЬИ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 КАК     ФАКТОР     УСПЕШНОЙ     АДАПТАЦИИ   И    РАЗВИТИЯ    ДЕТЕЙ   РАННЕГО    ВОЗРАСТА»</a:t>
            </a:r>
            <a:endParaRPr lang="ru-RU" sz="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13253" y="717538"/>
            <a:ext cx="8766752" cy="5717271"/>
            <a:chOff x="0" y="808073"/>
            <a:chExt cx="9042244" cy="5717271"/>
          </a:xfrm>
        </p:grpSpPr>
        <p:graphicFrame>
          <p:nvGraphicFramePr>
            <p:cNvPr id="7" name="Схема 6"/>
            <p:cNvGraphicFramePr/>
            <p:nvPr>
              <p:extLst>
                <p:ext uri="{D42A27DB-BD31-4B8C-83A1-F6EECF244321}">
                  <p14:modId xmlns:p14="http://schemas.microsoft.com/office/powerpoint/2010/main" val="1936884558"/>
                </p:ext>
              </p:extLst>
            </p:nvPr>
          </p:nvGraphicFramePr>
          <p:xfrm>
            <a:off x="1488" y="2078251"/>
            <a:ext cx="7331004" cy="13681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aphicFrame>
          <p:nvGraphicFramePr>
            <p:cNvPr id="12" name="Схема 11"/>
            <p:cNvGraphicFramePr/>
            <p:nvPr>
              <p:extLst>
                <p:ext uri="{D42A27DB-BD31-4B8C-83A1-F6EECF244321}">
                  <p14:modId xmlns:p14="http://schemas.microsoft.com/office/powerpoint/2010/main" val="4259228570"/>
                </p:ext>
              </p:extLst>
            </p:nvPr>
          </p:nvGraphicFramePr>
          <p:xfrm>
            <a:off x="0" y="3573016"/>
            <a:ext cx="7331004" cy="14401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graphicFrame>
          <p:nvGraphicFramePr>
            <p:cNvPr id="14" name="Схема 13"/>
            <p:cNvGraphicFramePr/>
            <p:nvPr>
              <p:extLst>
                <p:ext uri="{D42A27DB-BD31-4B8C-83A1-F6EECF244321}">
                  <p14:modId xmlns:p14="http://schemas.microsoft.com/office/powerpoint/2010/main" val="1187339906"/>
                </p:ext>
              </p:extLst>
            </p:nvPr>
          </p:nvGraphicFramePr>
          <p:xfrm>
            <a:off x="946725" y="836712"/>
            <a:ext cx="8084975" cy="8388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pic>
          <p:nvPicPr>
            <p:cNvPr id="2050" name="Picture 2" descr="D:\Зам. зав. по ВМР 3 2015 г\Документы по методической работе\Доклады, презентации\Профкомпетентность педагога ДОО\Картинки\images.jpe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966" y="808073"/>
              <a:ext cx="2056774" cy="914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Группа 1"/>
            <p:cNvGrpSpPr/>
            <p:nvPr/>
          </p:nvGrpSpPr>
          <p:grpSpPr>
            <a:xfrm>
              <a:off x="32657" y="1740251"/>
              <a:ext cx="9009587" cy="4785093"/>
              <a:chOff x="32657" y="1740251"/>
              <a:chExt cx="9009587" cy="4785093"/>
            </a:xfrm>
          </p:grpSpPr>
          <p:graphicFrame>
            <p:nvGraphicFramePr>
              <p:cNvPr id="13" name="Схема 12"/>
              <p:cNvGraphicFramePr/>
              <p:nvPr>
                <p:extLst>
                  <p:ext uri="{D42A27DB-BD31-4B8C-83A1-F6EECF244321}">
                    <p14:modId xmlns:p14="http://schemas.microsoft.com/office/powerpoint/2010/main" val="727747048"/>
                  </p:ext>
                </p:extLst>
              </p:nvPr>
            </p:nvGraphicFramePr>
            <p:xfrm>
              <a:off x="32657" y="5085184"/>
              <a:ext cx="7403012" cy="144016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0" r:lo="rId21" r:qs="rId22" r:cs="rId23"/>
              </a:graphicData>
            </a:graphic>
          </p:graphicFrame>
          <p:sp>
            <p:nvSpPr>
              <p:cNvPr id="15" name="TextBox 14"/>
              <p:cNvSpPr txBox="1"/>
              <p:nvPr/>
            </p:nvSpPr>
            <p:spPr>
              <a:xfrm>
                <a:off x="199257" y="1740251"/>
                <a:ext cx="10903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solidFill>
                      <a:srgbClr val="C00000"/>
                    </a:solidFill>
                    <a:latin typeface="Arial Black" pitchFamily="34" charset="0"/>
                  </a:rPr>
                  <a:t>ЗАДАЧИ:</a:t>
                </a:r>
                <a:endParaRPr lang="ru-RU" sz="1400" dirty="0">
                  <a:solidFill>
                    <a:srgbClr val="C00000"/>
                  </a:solidFill>
                  <a:latin typeface="Arial Black" pitchFamily="34" charset="0"/>
                </a:endParaRPr>
              </a:p>
            </p:txBody>
          </p:sp>
          <p:pic>
            <p:nvPicPr>
              <p:cNvPr id="2051" name="Picture 3" descr="C:\Users\EIvankova\Desktop\Инновационная площадка\Картинки\vospitanie-maljchika.jpg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7289" y="5248267"/>
                <a:ext cx="1524409" cy="115212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2053" name="Picture 5" descr="C:\Users\EIvankova\Desktop\Инновационная площадка\Картинки\karma_roditeli_deti.jp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6502" y="3717032"/>
                <a:ext cx="1665742" cy="113665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2054" name="Picture 6" descr="C:\Users\EIvankova\Desktop\Инновационная площадка\Картинки\6423_01.jp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0120" y="2204864"/>
                <a:ext cx="1671578" cy="111254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</p:grpSp>
      </p:grpSp>
    </p:spTree>
    <p:extLst>
      <p:ext uri="{BB962C8B-B14F-4D97-AF65-F5344CB8AC3E}">
        <p14:creationId xmlns:p14="http://schemas.microsoft.com/office/powerpoint/2010/main" val="42650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36512" y="96307"/>
            <a:ext cx="7128792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2060"/>
                </a:solidFill>
                <a:latin typeface="Arial Black" pitchFamily="34" charset="0"/>
              </a:rPr>
              <a:t>ИННОВАЦИОННЫЙ ПРОЕКТ</a:t>
            </a:r>
          </a:p>
          <a:p>
            <a:pPr algn="ctr"/>
            <a:r>
              <a:rPr lang="ru-RU" sz="1000" dirty="0" smtClean="0">
                <a:solidFill>
                  <a:srgbClr val="002060"/>
                </a:solidFill>
                <a:latin typeface="Arial Black" pitchFamily="34" charset="0"/>
              </a:rPr>
              <a:t> «ВАРИАТИВНОСТЬ   ФОРМ   СОТРУДНИЧЕСТВА   ДОО   И   СЕМЬИ  </a:t>
            </a:r>
          </a:p>
          <a:p>
            <a:pPr algn="ctr"/>
            <a:r>
              <a:rPr lang="ru-RU" sz="1000" dirty="0" smtClean="0">
                <a:solidFill>
                  <a:srgbClr val="002060"/>
                </a:solidFill>
                <a:latin typeface="Arial Black" pitchFamily="34" charset="0"/>
              </a:rPr>
              <a:t> КАК    ФАКТОР    УСПЕШНОЙ    АДАПТАЦИИ   И   РАЗВИТИЯ   ДЕТЕЙ   РАННЕГО   ВОЗРАСТА»</a:t>
            </a:r>
            <a:endParaRPr lang="ru-RU" sz="1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2151" name="Picture 10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71296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92280" y="28538"/>
            <a:ext cx="2051720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2060"/>
                </a:solidFill>
                <a:latin typeface="Arial Black" pitchFamily="34" charset="0"/>
              </a:rPr>
              <a:t>3 февраля 2017 г. Презентация общественности </a:t>
            </a:r>
          </a:p>
          <a:p>
            <a:pPr algn="ctr"/>
            <a:r>
              <a:rPr lang="ru-RU" sz="1100" dirty="0" smtClean="0">
                <a:solidFill>
                  <a:srgbClr val="002060"/>
                </a:solidFill>
                <a:latin typeface="Arial Black" pitchFamily="34" charset="0"/>
              </a:rPr>
              <a:t>г. П-Камчатского, </a:t>
            </a:r>
          </a:p>
          <a:p>
            <a:pPr algn="ctr"/>
            <a:r>
              <a:rPr lang="ru-RU" sz="1100" dirty="0" smtClean="0">
                <a:solidFill>
                  <a:srgbClr val="002060"/>
                </a:solidFill>
                <a:latin typeface="Arial Black" pitchFamily="34" charset="0"/>
              </a:rPr>
              <a:t>г. Елизово, </a:t>
            </a:r>
          </a:p>
          <a:p>
            <a:pPr algn="ctr"/>
            <a:r>
              <a:rPr lang="ru-RU" sz="1100" dirty="0" smtClean="0">
                <a:solidFill>
                  <a:srgbClr val="002060"/>
                </a:solidFill>
                <a:latin typeface="Arial Black" pitchFamily="34" charset="0"/>
              </a:rPr>
              <a:t>г. Вилючинска «АКАДЕМИИ РОДИТЕЛЬСТВА»</a:t>
            </a:r>
            <a:endParaRPr lang="ru-RU" sz="11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EIvankova\Desktop\DSC_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45225"/>
            <a:ext cx="195149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79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Зам. зав. по ВМР 2\Эмблемы\Логотип\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0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6" y="63641"/>
            <a:ext cx="761997" cy="67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4" y="188640"/>
            <a:ext cx="705678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ИННОВАЦИОННЫЙ ПРОЕКТ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 «ВАРИАТИВНОСТЬ ФОРМ СОТРУДНИЧЕСТВА ДОО И СЕМЬИ КАК ФАКТОР УСПЕШНОЙ АДАПТАЦИИ И РАЗВИТИЯ 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ДЕТЕЙ РАННЕГО ВОЗРАСТА»</a:t>
            </a:r>
            <a:endParaRPr lang="ru-RU" sz="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00022522"/>
              </p:ext>
            </p:extLst>
          </p:nvPr>
        </p:nvGraphicFramePr>
        <p:xfrm>
          <a:off x="124399" y="742559"/>
          <a:ext cx="8928992" cy="1110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5" name="Picture 3" descr="C:\Users\EIvankova\Desktop\Академия родительства\100NCD90\Золотой ключик\DSC_0010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2636912"/>
            <a:ext cx="5040560" cy="3654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EIvankova\Desktop\Академия родительства\100NCD90\Золотой ключик\DSC_0296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3654184" cy="2718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216786" y="5013176"/>
            <a:ext cx="33471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ЦЕНТР ДЕТСКОГО РАЗВИТИЯ</a:t>
            </a:r>
          </a:p>
          <a:p>
            <a:r>
              <a:rPr lang="ru-RU" dirty="0"/>
              <a:t>«ЗОЛОТОЙ КЛЮЧИК»</a:t>
            </a:r>
          </a:p>
          <a:p>
            <a:r>
              <a:rPr lang="ru-RU" dirty="0"/>
              <a:t> (ПРЕДСТАВЛЕН 17 СТУДИЯМИ)</a:t>
            </a:r>
          </a:p>
        </p:txBody>
      </p:sp>
    </p:spTree>
    <p:extLst>
      <p:ext uri="{BB962C8B-B14F-4D97-AF65-F5344CB8AC3E}">
        <p14:creationId xmlns:p14="http://schemas.microsoft.com/office/powerpoint/2010/main" val="50125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Зам. зав. по ВМР 2\Эмблемы\Логотип\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00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6" y="63641"/>
            <a:ext cx="761997" cy="67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4" y="188640"/>
            <a:ext cx="705678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ИННОВАЦИОННЫЙ ПРОЕКТ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 «ВАРИАТИВНОСТЬ ФОРМ СОТРУДНИЧЕСТВА ДОО И СЕМЬИ КАК ФАКТОР УСПЕШНОЙ АДАПТАЦИИ И РАЗВИТИЯ 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ДЕТЕЙ РАННЕГО ВОЗРАСТА»</a:t>
            </a:r>
            <a:endParaRPr lang="ru-RU" sz="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77925243"/>
              </p:ext>
            </p:extLst>
          </p:nvPr>
        </p:nvGraphicFramePr>
        <p:xfrm>
          <a:off x="107504" y="980728"/>
          <a:ext cx="8928992" cy="1110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4" descr="C:\Users\Эльвира\Desktop\Структурные подразделения\ФОТО\Малахатка С.В\КМЦ КРОХА фото\DSC0126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2132856"/>
            <a:ext cx="465133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5" descr="C:\Users\Эльвира\Desktop\Структурные подразделения\ФОТО\Малахатка С.В\КМЦ КРОХА фото\DSC0129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11192" y="2132856"/>
            <a:ext cx="411063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60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8864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ИННОВАЦИОННЫЙ ПРОЕКТ</a:t>
            </a:r>
          </a:p>
          <a:p>
            <a:pPr algn="ctr"/>
            <a:r>
              <a:rPr lang="ru-RU" sz="800" dirty="0" smtClean="0">
                <a:solidFill>
                  <a:srgbClr val="002060"/>
                </a:solidFill>
                <a:latin typeface="Arial Black" pitchFamily="34" charset="0"/>
              </a:rPr>
              <a:t> «ВАРИАТИВНОСТЬ  ФОРМ  СОТРУДНИЧЕСТВА  ДОО  И  СЕМЬИ  КАК  ФАКТОР  УСПЕШНОЙ  АДАПТАЦИИ  И  РАЗВИТИЯ  ДЕТЕЙ  РАННЕГО ВОЗРАСТА»</a:t>
            </a:r>
            <a:endParaRPr lang="ru-RU" sz="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41685924"/>
              </p:ext>
            </p:extLst>
          </p:nvPr>
        </p:nvGraphicFramePr>
        <p:xfrm>
          <a:off x="53752" y="527194"/>
          <a:ext cx="9036496" cy="813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C:\Users\EIvankova\Desktop\Академия родительства\100NCD90\Звёздное небо\DSC_016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4807" y="3477448"/>
            <a:ext cx="3452231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291741"/>
            <a:ext cx="2907892" cy="2926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EIvankova\Desktop\IMG-20170204-WA005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80696"/>
            <a:ext cx="2664296" cy="25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EIvankova\Desktop\IMG-20170204-WA006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1" y="3933056"/>
            <a:ext cx="3133736" cy="270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67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5161</TotalTime>
  <Words>2124</Words>
  <Application>Microsoft Office PowerPoint</Application>
  <PresentationFormat>Экран (4:3)</PresentationFormat>
  <Paragraphs>255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Юлия Яковлева</cp:lastModifiedBy>
  <cp:revision>394</cp:revision>
  <cp:lastPrinted>2016-05-11T04:37:05Z</cp:lastPrinted>
  <dcterms:created xsi:type="dcterms:W3CDTF">2013-10-21T05:06:26Z</dcterms:created>
  <dcterms:modified xsi:type="dcterms:W3CDTF">2019-06-18T02:47:23Z</dcterms:modified>
</cp:coreProperties>
</file>