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73" r:id="rId6"/>
    <p:sldId id="271" r:id="rId7"/>
    <p:sldId id="270" r:id="rId8"/>
    <p:sldId id="269" r:id="rId9"/>
    <p:sldId id="268" r:id="rId10"/>
    <p:sldId id="266" r:id="rId11"/>
    <p:sldId id="265" r:id="rId12"/>
    <p:sldId id="264" r:id="rId13"/>
    <p:sldId id="283" r:id="rId14"/>
    <p:sldId id="262" r:id="rId15"/>
    <p:sldId id="284" r:id="rId16"/>
    <p:sldId id="261" r:id="rId17"/>
    <p:sldId id="282" r:id="rId18"/>
    <p:sldId id="281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FFCC"/>
    <a:srgbClr val="00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9A541-AF17-4FD3-A65C-C248C59A8D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350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3AF0E-8B9F-48E2-A5E8-0C2FE57EEC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57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5D101-3F2A-473E-B33E-BB4E499460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434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1FC73-39B0-4C02-853A-A80CBED166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38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84021-2EB5-4B48-BC40-A1BDF206A6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22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087BB-6359-40A7-BB93-2C16133BFE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779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B8CDE-8458-49C2-95DE-45EA9D172A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01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D985C-41F7-4B79-BBA7-24040AA05B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919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7BD7D-AB3E-4638-BC07-65604F15D1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30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2C4C4-280F-4E5F-8BA5-9795BF60DB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29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28FA3-DF46-4B6E-A92A-7E0438E94D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171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021892-3E98-4CC1-B51A-AAC095BC8F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24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19113" y="1714500"/>
            <a:ext cx="79819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rgbClr val="663300"/>
                </a:solidFill>
              </a:rPr>
              <a:t>РАБОТА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 smtClean="0">
                <a:solidFill>
                  <a:srgbClr val="663300"/>
                </a:solidFill>
              </a:rPr>
              <a:t>НАД ИЗЛОЖЕНИЕМ  </a:t>
            </a:r>
            <a:endParaRPr lang="ru-RU" altLang="ru-RU" sz="4400" b="1" dirty="0">
              <a:solidFill>
                <a:srgbClr val="66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rgbClr val="663300"/>
                </a:solidFill>
              </a:rPr>
              <a:t>В НАЧАЛЬНОЙ </a:t>
            </a:r>
            <a:r>
              <a:rPr lang="ru-RU" altLang="ru-RU" sz="4400" b="1" dirty="0" smtClean="0">
                <a:solidFill>
                  <a:srgbClr val="663300"/>
                </a:solidFill>
              </a:rPr>
              <a:t>ШКОЛЕ</a:t>
            </a:r>
            <a:endParaRPr lang="ru-RU" altLang="ru-RU" sz="4400" b="1" dirty="0">
              <a:solidFill>
                <a:srgbClr val="663300"/>
              </a:solidFill>
            </a:endParaRPr>
          </a:p>
        </p:txBody>
      </p:sp>
      <p:sp>
        <p:nvSpPr>
          <p:cNvPr id="2052" name="Прямоугольник 1"/>
          <p:cNvSpPr>
            <a:spLocks noChangeArrowheads="1"/>
          </p:cNvSpPr>
          <p:nvPr/>
        </p:nvSpPr>
        <p:spPr bwMode="auto">
          <a:xfrm>
            <a:off x="3321050" y="5300663"/>
            <a:ext cx="5278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663300"/>
                </a:solidFill>
              </a:rPr>
              <a:t>Разработала </a:t>
            </a:r>
            <a:r>
              <a:rPr lang="ru-RU" altLang="ru-RU" sz="1800" b="1" dirty="0" err="1">
                <a:solidFill>
                  <a:srgbClr val="663300"/>
                </a:solidFill>
              </a:rPr>
              <a:t>Пермякова</a:t>
            </a:r>
            <a:r>
              <a:rPr lang="ru-RU" altLang="ru-RU" sz="1800" b="1" dirty="0">
                <a:solidFill>
                  <a:srgbClr val="663300"/>
                </a:solidFill>
              </a:rPr>
              <a:t> Анна </a:t>
            </a:r>
            <a:r>
              <a:rPr lang="ru-RU" altLang="ru-RU" sz="1800" b="1" dirty="0" smtClean="0">
                <a:solidFill>
                  <a:srgbClr val="663300"/>
                </a:solidFill>
              </a:rPr>
              <a:t>Валерьевна, </a:t>
            </a:r>
            <a:endParaRPr lang="ru-RU" altLang="ru-RU" sz="1800" b="1" dirty="0">
              <a:solidFill>
                <a:srgbClr val="66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663300"/>
                </a:solidFill>
              </a:rPr>
              <a:t>учитель начальных классов 1 категории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663300"/>
                </a:solidFill>
              </a:rPr>
              <a:t>МАОУ «Средняя школа № 45» ПКГО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8194" y="531813"/>
            <a:ext cx="5224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solidFill>
                  <a:srgbClr val="663300"/>
                </a:solidFill>
                <a:hlinkClick r:id="rId3" action="ppaction://hlinksldjump"/>
              </a:rPr>
              <a:t>Анализ структуры текста</a:t>
            </a:r>
            <a:endParaRPr lang="ru-RU" altLang="ru-RU" sz="2800" b="1" i="1" dirty="0">
              <a:solidFill>
                <a:srgbClr val="6633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7675" y="1144588"/>
            <a:ext cx="8228781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2913" algn="just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 smtClean="0"/>
              <a:t>Назначение </a:t>
            </a:r>
            <a:r>
              <a:rPr lang="ru-RU" altLang="ru-RU" sz="2400" b="1" dirty="0"/>
              <a:t>этого приёма работы </a:t>
            </a:r>
            <a:r>
              <a:rPr lang="ru-RU" altLang="ru-RU" sz="2400" b="1" dirty="0" smtClean="0"/>
              <a:t>– </a:t>
            </a:r>
            <a:r>
              <a:rPr lang="ru-RU" altLang="ru-RU" sz="2400" b="1" dirty="0"/>
              <a:t>показать, что текст представляет собой не только тематическое и смысловое, но и структурное единство, предупредить возможные ошибки при воспроизведении текста. Ученики в процессе анализа убеждаются, что тексты делятся на части (</a:t>
            </a:r>
            <a:r>
              <a:rPr lang="ru-RU" altLang="ru-RU" sz="2400" b="1" dirty="0" err="1"/>
              <a:t>подтемы</a:t>
            </a:r>
            <a:r>
              <a:rPr lang="ru-RU" altLang="ru-RU" sz="2400" b="1" dirty="0"/>
              <a:t>, </a:t>
            </a:r>
            <a:r>
              <a:rPr lang="ru-RU" altLang="ru-RU" sz="2400" b="1" dirty="0" err="1"/>
              <a:t>микротемы</a:t>
            </a:r>
            <a:r>
              <a:rPr lang="ru-RU" altLang="ru-RU" sz="2400" b="1" dirty="0"/>
              <a:t>), каждая из которых так или иначе связана с общей темой и основной мыслью текста, а также наблюдают способы связи частей и предложений в тексте, разнообразие способов выражения этой связи.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752725" y="409999"/>
            <a:ext cx="3783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solidFill>
                  <a:srgbClr val="663300"/>
                </a:solidFill>
                <a:hlinkClick r:id="rId3" action="ppaction://hlinksldjump"/>
              </a:rPr>
              <a:t>Составление плана</a:t>
            </a:r>
            <a:endParaRPr lang="ru-RU" altLang="ru-RU" sz="2800" b="1" i="1" dirty="0">
              <a:solidFill>
                <a:srgbClr val="6633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8086" y="1154188"/>
            <a:ext cx="820916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>
                <a:solidFill>
                  <a:srgbClr val="663300"/>
                </a:solidFill>
              </a:rPr>
              <a:t>Составление </a:t>
            </a:r>
            <a:r>
              <a:rPr lang="ru-RU" altLang="ru-RU" sz="2600" b="1" dirty="0">
                <a:solidFill>
                  <a:srgbClr val="663300"/>
                </a:solidFill>
              </a:rPr>
              <a:t>плана </a:t>
            </a:r>
            <a:r>
              <a:rPr lang="ru-RU" altLang="ru-RU" sz="2600" b="1" dirty="0" smtClean="0">
                <a:solidFill>
                  <a:srgbClr val="663300"/>
                </a:solidFill>
              </a:rPr>
              <a:t>– </a:t>
            </a:r>
            <a:r>
              <a:rPr lang="ru-RU" altLang="ru-RU" sz="2600" b="1" dirty="0">
                <a:solidFill>
                  <a:srgbClr val="663300"/>
                </a:solidFill>
              </a:rPr>
              <a:t>средство лучшего осмысления, запоминания текста и организация его воспроизведения.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31303" y="2763565"/>
            <a:ext cx="8175943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Требование </a:t>
            </a:r>
            <a:r>
              <a:rPr lang="ru-RU" altLang="ru-RU" sz="2600" b="1" dirty="0"/>
              <a:t>к плану будет зависеть от вида  изложения. Так план подробного изложения должен отражать не только последовательность событий, фактов, но и основную мысль текста, словесные формулировки заголовков должны соответствовать стилю </a:t>
            </a:r>
            <a:r>
              <a:rPr lang="ru-RU" altLang="ru-RU" sz="2600" b="1" dirty="0" smtClean="0"/>
              <a:t>исходного текста</a:t>
            </a:r>
            <a:r>
              <a:rPr lang="ru-RU" altLang="ru-RU" sz="26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67744" y="404664"/>
            <a:ext cx="493395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solidFill>
                  <a:srgbClr val="663300"/>
                </a:solidFill>
                <a:hlinkClick r:id="rId3" action="ppaction://hlinksldjump"/>
              </a:rPr>
              <a:t>Устный пересказ текста</a:t>
            </a:r>
            <a:r>
              <a:rPr lang="ru-RU" altLang="ru-RU" sz="1800" b="1" dirty="0">
                <a:solidFill>
                  <a:srgbClr val="663300"/>
                </a:solidFill>
                <a:hlinkClick r:id="rId3" action="ppaction://hlinksldjump"/>
              </a:rPr>
              <a:t> </a:t>
            </a:r>
            <a:endParaRPr lang="ru-RU" altLang="ru-RU" sz="1800" b="1" dirty="0">
              <a:solidFill>
                <a:srgbClr val="66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36286" y="1340768"/>
            <a:ext cx="827142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Устный </a:t>
            </a:r>
            <a:r>
              <a:rPr lang="ru-RU" altLang="ru-RU" sz="2600" b="1" dirty="0"/>
              <a:t>пересказ, полный или частичный, может быть использован при проведении всех видов изложений. Особенно эффективен устный пересказ при подготовке выборочных и сжатых изложений, когда ученикам приходится проводить значительную самостоятельную работу по оформлению собранного материала и составлению нового текста.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62037" y="869678"/>
            <a:ext cx="70199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 dirty="0" smtClean="0">
                <a:solidFill>
                  <a:srgbClr val="663300"/>
                </a:solidFill>
                <a:hlinkClick r:id="rId3" action="ppaction://hlinksldjump"/>
              </a:rPr>
              <a:t>Написание текста изложения</a:t>
            </a:r>
            <a:endParaRPr lang="ru-RU" altLang="ru-RU" sz="1800" b="1" u="sng" dirty="0">
              <a:solidFill>
                <a:srgbClr val="33CC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50900" y="1556792"/>
            <a:ext cx="85693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/>
              <a:t>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800" b="1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ru-RU" altLang="ru-RU" sz="2800" b="1"/>
          </a:p>
        </p:txBody>
      </p:sp>
      <p:sp>
        <p:nvSpPr>
          <p:cNvPr id="14341" name="Прямоугольник 4"/>
          <p:cNvSpPr>
            <a:spLocks noChangeArrowheads="1"/>
          </p:cNvSpPr>
          <p:nvPr/>
        </p:nvSpPr>
        <p:spPr bwMode="auto">
          <a:xfrm>
            <a:off x="464342" y="2144125"/>
            <a:ext cx="82153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 smtClean="0">
                <a:solidFill>
                  <a:srgbClr val="663300"/>
                </a:solidFill>
                <a:hlinkClick r:id="rId3" action="ppaction://hlinksldjump"/>
              </a:rPr>
              <a:t>Самопроверка и совершенствование текста учащимися</a:t>
            </a:r>
            <a:endParaRPr lang="ru-RU" altLang="ru-RU" sz="2800" i="1" u="sng" dirty="0">
              <a:solidFill>
                <a:srgbClr val="33CC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0638"/>
            <a:ext cx="9501188" cy="714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1691680" y="534525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 smtClean="0">
                <a:solidFill>
                  <a:srgbClr val="663300"/>
                </a:solidFill>
                <a:hlinkClick r:id="rId3" action="ppaction://hlinksldjump"/>
              </a:rPr>
              <a:t>Проверка изложения учителем</a:t>
            </a:r>
            <a:endParaRPr lang="ru-RU" altLang="ru-RU" sz="2800" i="1" u="sng" dirty="0">
              <a:solidFill>
                <a:srgbClr val="33CCCC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4925" y="1433116"/>
            <a:ext cx="871537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2913" algn="just">
              <a:spcBef>
                <a:spcPct val="0"/>
              </a:spcBef>
              <a:buFontTx/>
              <a:buNone/>
            </a:pPr>
            <a:r>
              <a:rPr lang="ru-RU" altLang="ru-RU" sz="2600" b="1" dirty="0" smtClean="0">
                <a:cs typeface="Times New Roman" panose="02020603050405020304" pitchFamily="18" charset="0"/>
              </a:rPr>
              <a:t>Для </a:t>
            </a:r>
            <a:r>
              <a:rPr lang="ru-RU" altLang="ru-RU" sz="2600" b="1" dirty="0">
                <a:cs typeface="Times New Roman" panose="02020603050405020304" pitchFamily="18" charset="0"/>
              </a:rPr>
              <a:t>проведения последующей работы над ошибками учитель анализирует изложения и классифицирует их с учётом:</a:t>
            </a:r>
            <a:endParaRPr lang="ru-RU" altLang="ru-RU" sz="2600" b="1" dirty="0"/>
          </a:p>
          <a:p>
            <a:pPr algn="just">
              <a:spcBef>
                <a:spcPct val="0"/>
              </a:spcBef>
            </a:pPr>
            <a:r>
              <a:rPr lang="ru-RU" altLang="ru-RU" sz="2600" b="1" dirty="0">
                <a:cs typeface="Times New Roman" panose="02020603050405020304" pitchFamily="18" charset="0"/>
              </a:rPr>
              <a:t> точности и последовательности передачи содержания текста;</a:t>
            </a:r>
            <a:endParaRPr lang="ru-RU" altLang="ru-RU" sz="2600" b="1" dirty="0"/>
          </a:p>
          <a:p>
            <a:pPr algn="just">
              <a:spcBef>
                <a:spcPct val="0"/>
              </a:spcBef>
            </a:pPr>
            <a:r>
              <a:rPr lang="ru-RU" altLang="ru-RU" sz="2600" b="1" dirty="0">
                <a:cs typeface="Times New Roman" panose="02020603050405020304" pitchFamily="18" charset="0"/>
              </a:rPr>
              <a:t> ошибок в построении предложений;</a:t>
            </a:r>
            <a:endParaRPr lang="ru-RU" altLang="ru-RU" sz="2600" b="1" dirty="0"/>
          </a:p>
          <a:p>
            <a:pPr algn="just">
              <a:spcBef>
                <a:spcPct val="0"/>
              </a:spcBef>
            </a:pPr>
            <a:r>
              <a:rPr lang="ru-RU" altLang="ru-RU" sz="2600" b="1" dirty="0">
                <a:cs typeface="Times New Roman" panose="02020603050405020304" pitchFamily="18" charset="0"/>
              </a:rPr>
              <a:t> неправильного употребления слов;</a:t>
            </a:r>
            <a:endParaRPr lang="ru-RU" altLang="ru-RU" sz="2600" b="1" dirty="0"/>
          </a:p>
          <a:p>
            <a:pPr algn="just">
              <a:spcBef>
                <a:spcPct val="0"/>
              </a:spcBef>
            </a:pPr>
            <a:r>
              <a:rPr lang="ru-RU" altLang="ru-RU" sz="2600" b="1" dirty="0">
                <a:cs typeface="Times New Roman" panose="02020603050405020304" pitchFamily="18" charset="0"/>
              </a:rPr>
              <a:t> наиболее грубых и типичных орфографических и пунктуационных ошибок.</a:t>
            </a:r>
            <a:endParaRPr lang="ru-RU" alt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188" y="-20638"/>
            <a:ext cx="9501188" cy="714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Прямоугольник 5"/>
          <p:cNvSpPr>
            <a:spLocks noChangeArrowheads="1"/>
          </p:cNvSpPr>
          <p:nvPr/>
        </p:nvSpPr>
        <p:spPr bwMode="auto">
          <a:xfrm>
            <a:off x="2103412" y="692696"/>
            <a:ext cx="4579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 smtClean="0">
                <a:solidFill>
                  <a:srgbClr val="663300"/>
                </a:solidFill>
                <a:hlinkClick r:id="rId3" action="ppaction://hlinksldjump"/>
              </a:rPr>
              <a:t>Работа над ошибками</a:t>
            </a:r>
            <a:endParaRPr lang="ru-RU" altLang="ru-RU" sz="2800" i="1" u="sng" dirty="0">
              <a:solidFill>
                <a:srgbClr val="33CCCC"/>
              </a:solidFill>
            </a:endParaRP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214313" y="1571625"/>
            <a:ext cx="828675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Проводится на следующем уроке. Необходимо сравнить написанные учащимися изложения с целью выяснения недочётов в содержании и языке детских работ, разобрать орфографические ошибки. </a:t>
            </a:r>
            <a:endParaRPr lang="ru-RU" alt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83768" y="461963"/>
            <a:ext cx="4400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663300"/>
                </a:solidFill>
              </a:rPr>
              <a:t>Оценивание изложений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352606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i="1" u="sng" dirty="0"/>
              <a:t>Оценка 5 ставится, если:</a:t>
            </a:r>
            <a:endParaRPr lang="ru-RU" altLang="ru-RU" sz="2600" dirty="0"/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содержание работы полностью соответствует теме;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нет фактических ошибок;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содержание излагается последовательно;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работа отличается богатством словаря;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достигнуто стилевое единство и выразительность текста.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663300"/>
                </a:solidFill>
              </a:rPr>
              <a:t>Допускается </a:t>
            </a:r>
            <a:r>
              <a:rPr lang="ru-RU" altLang="ru-RU" sz="2400" b="1" dirty="0">
                <a:solidFill>
                  <a:srgbClr val="663300"/>
                </a:solidFill>
              </a:rPr>
              <a:t>1 недочет в </a:t>
            </a:r>
            <a:r>
              <a:rPr lang="ru-RU" altLang="ru-RU" sz="2400" b="1" dirty="0" smtClean="0">
                <a:solidFill>
                  <a:srgbClr val="663300"/>
                </a:solidFill>
              </a:rPr>
              <a:t>содержании,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663300"/>
                </a:solidFill>
              </a:rPr>
              <a:t>1–2 </a:t>
            </a:r>
            <a:r>
              <a:rPr lang="ru-RU" altLang="ru-RU" sz="2400" b="1" dirty="0">
                <a:solidFill>
                  <a:srgbClr val="663300"/>
                </a:solidFill>
              </a:rPr>
              <a:t>речевых ошибки и 1 грамматическая.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33650" y="476672"/>
            <a:ext cx="4400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663300"/>
                </a:solidFill>
              </a:rPr>
              <a:t>Оценивание изложений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23528" y="908720"/>
            <a:ext cx="8352606" cy="533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i="1" u="sng" dirty="0"/>
              <a:t>Оценка 4 ставится, если:</a:t>
            </a:r>
            <a:endParaRPr lang="ru-RU" altLang="ru-RU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dirty="0"/>
              <a:t>- </a:t>
            </a:r>
            <a:r>
              <a:rPr lang="ru-RU" altLang="ru-RU" sz="2600" b="1" dirty="0"/>
              <a:t>содержание работы в основном соответствует теме;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содержание в основном достоверно, единичные фактические неточности;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нарушение последовательности в изложении мысли;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лексический и грамматический строй речи разнообразен;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стиль работы отличается единством и достаточной выразительностью.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663300"/>
                </a:solidFill>
              </a:rPr>
              <a:t>Допускается </a:t>
            </a:r>
            <a:r>
              <a:rPr lang="ru-RU" altLang="ru-RU" sz="2400" b="1" dirty="0">
                <a:solidFill>
                  <a:srgbClr val="663300"/>
                </a:solidFill>
              </a:rPr>
              <a:t>не более 2 недочетов в содержании</a:t>
            </a:r>
            <a:r>
              <a:rPr lang="ru-RU" altLang="ru-RU" sz="2400" b="1" dirty="0" smtClean="0">
                <a:solidFill>
                  <a:srgbClr val="663300"/>
                </a:solidFill>
              </a:rPr>
              <a:t>,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663300"/>
                </a:solidFill>
              </a:rPr>
              <a:t>3–4 </a:t>
            </a:r>
            <a:r>
              <a:rPr lang="ru-RU" altLang="ru-RU" sz="2400" b="1" dirty="0">
                <a:solidFill>
                  <a:srgbClr val="663300"/>
                </a:solidFill>
              </a:rPr>
              <a:t>речевых </a:t>
            </a:r>
            <a:r>
              <a:rPr lang="ru-RU" altLang="ru-RU" sz="2400" b="1" dirty="0" smtClean="0">
                <a:solidFill>
                  <a:srgbClr val="663300"/>
                </a:solidFill>
              </a:rPr>
              <a:t>недочета, 2 </a:t>
            </a:r>
            <a:r>
              <a:rPr lang="ru-RU" altLang="ru-RU" sz="2400" b="1" dirty="0">
                <a:solidFill>
                  <a:srgbClr val="663300"/>
                </a:solidFill>
              </a:rPr>
              <a:t>грамматических ошибки.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43411" y="476672"/>
            <a:ext cx="4400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663300"/>
                </a:solidFill>
              </a:rPr>
              <a:t>Оценивание изложений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5536" y="1050008"/>
            <a:ext cx="8352928" cy="49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i="1" u="sng" dirty="0"/>
              <a:t>Оценка 3 ставится, если:</a:t>
            </a:r>
            <a:endParaRPr lang="ru-RU" altLang="ru-RU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имеются существенные отклонения от темы;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достоверность в главном, но есть фактические неточности;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допущены отдельные нарушения последовательности изложения;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беден словарь, однообразны синтаксические конструкции, неправильное словоупотребление;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- стиль </a:t>
            </a:r>
            <a:r>
              <a:rPr lang="ru-RU" altLang="ru-RU" sz="2600" b="1" dirty="0"/>
              <a:t>работы не отличается единством, речь недостаточно </a:t>
            </a:r>
            <a:r>
              <a:rPr lang="ru-RU" altLang="ru-RU" sz="2600" b="1" dirty="0" smtClean="0"/>
              <a:t>выразительна.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663300"/>
                </a:solidFill>
              </a:rPr>
              <a:t>Допускаются 4 недочета в </a:t>
            </a:r>
            <a:r>
              <a:rPr lang="ru-RU" altLang="ru-RU" sz="2400" b="1" dirty="0" smtClean="0">
                <a:solidFill>
                  <a:srgbClr val="663300"/>
                </a:solidFill>
              </a:rPr>
              <a:t>содержании,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663300"/>
                </a:solidFill>
              </a:rPr>
              <a:t>5 </a:t>
            </a:r>
            <a:r>
              <a:rPr lang="ru-RU" altLang="ru-RU" sz="2400" b="1" dirty="0" smtClean="0">
                <a:solidFill>
                  <a:srgbClr val="663300"/>
                </a:solidFill>
              </a:rPr>
              <a:t>речевых и 4 грамматических ошибок.</a:t>
            </a:r>
            <a:endParaRPr lang="ru-RU" altLang="ru-RU" sz="24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71725" y="437225"/>
            <a:ext cx="4400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663300"/>
                </a:solidFill>
              </a:rPr>
              <a:t>Оценивание изложений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3850" y="1052736"/>
            <a:ext cx="84963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i="1" u="sng" dirty="0"/>
              <a:t>Оценка 2 ставится, если:</a:t>
            </a:r>
            <a:endParaRPr lang="ru-RU" altLang="ru-RU" sz="2600" dirty="0"/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текст не соответствует теме;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допущено много неточностей;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нарушена последовательность изложения во всех частях, связь между ними, не соответствует плану;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беден словарь;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ru-RU" altLang="ru-RU" sz="2600" b="1" dirty="0"/>
              <a:t>- нарушение стилевого единства текста.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663300"/>
                </a:solidFill>
              </a:rPr>
              <a:t>Допускаются </a:t>
            </a:r>
            <a:r>
              <a:rPr lang="ru-RU" altLang="ru-RU" sz="2400" b="1" dirty="0">
                <a:solidFill>
                  <a:srgbClr val="663300"/>
                </a:solidFill>
              </a:rPr>
              <a:t>6 недочетов в </a:t>
            </a:r>
            <a:r>
              <a:rPr lang="ru-RU" altLang="ru-RU" sz="2400" b="1" dirty="0" smtClean="0">
                <a:solidFill>
                  <a:srgbClr val="663300"/>
                </a:solidFill>
              </a:rPr>
              <a:t>содержании,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663300"/>
                </a:solidFill>
              </a:rPr>
              <a:t>7 </a:t>
            </a:r>
            <a:r>
              <a:rPr lang="ru-RU" altLang="ru-RU" sz="2400" b="1" dirty="0">
                <a:solidFill>
                  <a:srgbClr val="663300"/>
                </a:solidFill>
              </a:rPr>
              <a:t>речевых и 7 грамматических ошибок.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42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      </a:t>
            </a:r>
            <a:endParaRPr lang="ru-RU" altLang="ru-RU" sz="2800" b="1">
              <a:solidFill>
                <a:srgbClr val="663300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52450" y="1202684"/>
            <a:ext cx="819626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   </a:t>
            </a:r>
            <a:r>
              <a:rPr lang="ru-RU" altLang="ru-RU" b="1" dirty="0"/>
              <a:t>Основные  виды  работ,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/>
              <a:t>направленных на развитие связной письменной речи, – </a:t>
            </a:r>
            <a:endParaRPr lang="ru-RU" altLang="ru-RU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663300"/>
                </a:solidFill>
              </a:rPr>
              <a:t>изложения </a:t>
            </a:r>
            <a:r>
              <a:rPr lang="ru-RU" altLang="ru-RU" sz="3600" b="1" dirty="0">
                <a:solidFill>
                  <a:srgbClr val="663300"/>
                </a:solidFill>
              </a:rPr>
              <a:t>и </a:t>
            </a:r>
            <a:r>
              <a:rPr lang="ru-RU" altLang="ru-RU" sz="3600" b="1" dirty="0" smtClean="0">
                <a:solidFill>
                  <a:srgbClr val="663300"/>
                </a:solidFill>
              </a:rPr>
              <a:t>сочинения</a:t>
            </a:r>
            <a:r>
              <a:rPr lang="ru-RU" altLang="ru-RU" sz="3600" b="1" dirty="0" smtClean="0"/>
              <a:t> </a:t>
            </a:r>
            <a:endParaRPr lang="ru-RU" alt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2906" y="1412776"/>
            <a:ext cx="8358188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    </a:t>
            </a:r>
            <a:r>
              <a:rPr lang="ru-RU" altLang="ru-RU" sz="4000" b="1" dirty="0" smtClean="0">
                <a:solidFill>
                  <a:srgbClr val="663300"/>
                </a:solidFill>
              </a:rPr>
              <a:t>Изложение </a:t>
            </a:r>
            <a:r>
              <a:rPr lang="ru-RU" altLang="ru-RU" sz="4000" b="1" dirty="0">
                <a:solidFill>
                  <a:srgbClr val="663300"/>
                </a:solidFill>
              </a:rPr>
              <a:t>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/>
              <a:t>форма учебной деятельности,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/>
              <a:t> связанная  </a:t>
            </a:r>
            <a:endParaRPr lang="ru-RU" altLang="ru-RU" sz="4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/>
              <a:t>с воспроизведением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/>
              <a:t>готового </a:t>
            </a:r>
            <a:r>
              <a:rPr lang="ru-RU" altLang="ru-RU" sz="4000" b="1" dirty="0"/>
              <a:t>текста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7524" y="1196752"/>
            <a:ext cx="8568952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z="2600" dirty="0"/>
              <a:t> даёт возможность проконтролировать уровень грамотности учащихся и их речевые возможности; 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z="2600" dirty="0"/>
              <a:t> способствует  связному  выстраиванию  текста на заданную тему;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z="2600" dirty="0"/>
              <a:t> при передаче чужого текста максимально точно воспроизводится его словесный ряд и синтаксическая  структура;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z="2600" dirty="0"/>
              <a:t> необходимость  обращения к тем или иным законам правописания;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z="2600" dirty="0"/>
              <a:t>  расширение  лексического  запаса, использование  орфографических  и пунктуационных  сведений  и навыков.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55775" y="476672"/>
            <a:ext cx="5632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663300"/>
                </a:solidFill>
              </a:rPr>
              <a:t>Преимущества  изложения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31416" y="476672"/>
            <a:ext cx="828116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2800" b="1" dirty="0" smtClean="0">
                <a:solidFill>
                  <a:srgbClr val="663300"/>
                </a:solidFill>
              </a:rPr>
              <a:t>Классификация </a:t>
            </a:r>
            <a:r>
              <a:rPr lang="ru-RU" altLang="ru-RU" sz="2800" b="1" dirty="0">
                <a:solidFill>
                  <a:srgbClr val="663300"/>
                </a:solidFill>
              </a:rPr>
              <a:t>по </a:t>
            </a:r>
            <a:r>
              <a:rPr lang="ru-RU" altLang="ru-RU" sz="2800" b="1" dirty="0" err="1">
                <a:solidFill>
                  <a:srgbClr val="663300"/>
                </a:solidFill>
              </a:rPr>
              <a:t>Ладыженской</a:t>
            </a:r>
            <a:r>
              <a:rPr lang="ru-RU" altLang="ru-RU" sz="2800" b="1" dirty="0">
                <a:solidFill>
                  <a:srgbClr val="663300"/>
                </a:solidFill>
              </a:rPr>
              <a:t> Т.А.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1) по </a:t>
            </a:r>
            <a:r>
              <a:rPr lang="ru-RU" altLang="ru-RU" sz="2400" b="1" dirty="0"/>
              <a:t>отношению к объему исходного текста:</a:t>
            </a:r>
            <a:r>
              <a:rPr lang="ru-RU" altLang="ru-RU" sz="2400" dirty="0"/>
              <a:t> подробные и сжатые изложения;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2) по отношению к содержанию исходного текста:</a:t>
            </a:r>
            <a:r>
              <a:rPr lang="ru-RU" altLang="ru-RU" sz="2400" dirty="0"/>
              <a:t> полные, выборочные, с дополнительным заданием;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3) по </a:t>
            </a:r>
            <a:r>
              <a:rPr lang="ru-RU" altLang="ru-RU" sz="2400" b="1" dirty="0" err="1"/>
              <a:t>осложненности</a:t>
            </a:r>
            <a:r>
              <a:rPr lang="ru-RU" altLang="ru-RU" sz="2400" b="1" dirty="0"/>
              <a:t> языковыми заданиями: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/>
              <a:t>с лексическим, грамматическим, стилистическим и </a:t>
            </a:r>
            <a:r>
              <a:rPr lang="ru-RU" altLang="ru-RU" sz="2400" dirty="0" smtClean="0"/>
              <a:t>т.д</a:t>
            </a:r>
            <a:r>
              <a:rPr lang="ru-RU" altLang="ru-RU" sz="2400" dirty="0"/>
              <a:t>. заданиями;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4) по восприятию исходного текста: </a:t>
            </a:r>
            <a:r>
              <a:rPr lang="ru-RU" altLang="ru-RU" sz="2400" dirty="0"/>
              <a:t>изложение прочитанного (воспринятого зрительно), услышанного (воспринятого на слух), воспринятого и на слух и зрительно;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5) по степени знакомства с исходным текстом:</a:t>
            </a:r>
            <a:r>
              <a:rPr lang="ru-RU" altLang="ru-RU" sz="2400" dirty="0"/>
              <a:t> изложение незнакомого текста и знакомого, известного учащимся</a:t>
            </a:r>
            <a:r>
              <a:rPr lang="ru-RU" altLang="ru-RU" sz="2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26443" y="516732"/>
            <a:ext cx="5235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 i="1" dirty="0">
                <a:solidFill>
                  <a:srgbClr val="663300"/>
                </a:solidFill>
              </a:rPr>
              <a:t>I</a:t>
            </a:r>
            <a:r>
              <a:rPr lang="ru-RU" altLang="ru-RU" sz="2800" b="1" i="1" dirty="0">
                <a:solidFill>
                  <a:srgbClr val="663300"/>
                </a:solidFill>
              </a:rPr>
              <a:t> этап: подготовительный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820896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/>
              <a:t>Цель: помочь школьникам осмыслить текст и подготовить их к пересказу.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750" y="2106228"/>
            <a:ext cx="5929893" cy="361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600" b="1" i="1" dirty="0">
                <a:solidFill>
                  <a:srgbClr val="663300"/>
                </a:solidFill>
                <a:hlinkClick r:id="rId3" action="ppaction://hlinksldjump"/>
              </a:rPr>
              <a:t>Вступительная беседа</a:t>
            </a:r>
            <a:endParaRPr lang="ru-RU" altLang="ru-RU" sz="2600" b="1" i="1" dirty="0">
              <a:solidFill>
                <a:srgbClr val="6633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600" b="1" i="1" dirty="0">
                <a:solidFill>
                  <a:srgbClr val="663300"/>
                </a:solidFill>
                <a:hlinkClick r:id="rId4" action="ppaction://hlinksldjump"/>
              </a:rPr>
              <a:t>Восприятие текста</a:t>
            </a:r>
            <a:endParaRPr lang="ru-RU" altLang="ru-RU" sz="2600" b="1" i="1" dirty="0">
              <a:solidFill>
                <a:srgbClr val="6633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600" b="1" i="1" dirty="0">
                <a:solidFill>
                  <a:srgbClr val="663300"/>
                </a:solidFill>
                <a:hlinkClick r:id="rId5" action="ppaction://hlinksldjump"/>
              </a:rPr>
              <a:t>Беседа по содержанию текста </a:t>
            </a:r>
            <a:endParaRPr lang="ru-RU" altLang="ru-RU" sz="2600" b="1" i="1" dirty="0">
              <a:solidFill>
                <a:srgbClr val="6633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600" b="1" i="1" dirty="0">
                <a:solidFill>
                  <a:srgbClr val="663300"/>
                </a:solidFill>
                <a:hlinkClick r:id="rId6" action="ppaction://hlinksldjump"/>
              </a:rPr>
              <a:t>Анализ структуры текста</a:t>
            </a:r>
            <a:endParaRPr lang="ru-RU" altLang="ru-RU" sz="2600" b="1" i="1" dirty="0">
              <a:solidFill>
                <a:srgbClr val="6633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600" b="1" i="1" dirty="0">
                <a:solidFill>
                  <a:srgbClr val="663300"/>
                </a:solidFill>
                <a:hlinkClick r:id="rId7" action="ppaction://hlinksldjump"/>
              </a:rPr>
              <a:t>Составление плана</a:t>
            </a:r>
            <a:r>
              <a:rPr lang="ru-RU" altLang="ru-RU" sz="2600" b="1" dirty="0">
                <a:solidFill>
                  <a:srgbClr val="663300"/>
                </a:solidFill>
                <a:hlinkClick r:id="rId7" action="ppaction://hlinksldjump"/>
              </a:rPr>
              <a:t> </a:t>
            </a:r>
            <a:endParaRPr lang="ru-RU" altLang="ru-RU" sz="2600" b="1" dirty="0">
              <a:solidFill>
                <a:srgbClr val="6633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600" b="1" i="1" dirty="0">
                <a:solidFill>
                  <a:srgbClr val="663300"/>
                </a:solidFill>
                <a:hlinkClick r:id="rId8" action="ppaction://hlinksldjump"/>
              </a:rPr>
              <a:t>Устный пересказ текста</a:t>
            </a:r>
            <a:r>
              <a:rPr lang="ru-RU" altLang="ru-RU" sz="2600" b="1" dirty="0">
                <a:solidFill>
                  <a:srgbClr val="663300"/>
                </a:solidFill>
                <a:hlinkClick r:id="rId8" action="ppaction://hlinksldjump"/>
              </a:rPr>
              <a:t> </a:t>
            </a:r>
            <a:endParaRPr lang="ru-RU" altLang="ru-RU" sz="26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27275" y="291306"/>
            <a:ext cx="4489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solidFill>
                  <a:srgbClr val="663300"/>
                </a:solidFill>
                <a:hlinkClick r:id="rId3" action="ppaction://hlinksldjump"/>
              </a:rPr>
              <a:t>Вступительная беседа</a:t>
            </a:r>
            <a:endParaRPr lang="ru-RU" altLang="ru-RU" sz="2800" b="1" i="1" dirty="0">
              <a:solidFill>
                <a:srgbClr val="6633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23863" y="698500"/>
            <a:ext cx="8248650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Цель</a:t>
            </a:r>
            <a:r>
              <a:rPr lang="ru-RU" altLang="ru-RU" sz="2600" b="1" dirty="0"/>
              <a:t>: подготовить учащихся к восприятию </a:t>
            </a:r>
            <a:r>
              <a:rPr lang="ru-RU" altLang="ru-RU" sz="2600" b="1" dirty="0" smtClean="0"/>
              <a:t>текста.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/>
              <a:t>Круг </a:t>
            </a:r>
            <a:r>
              <a:rPr lang="ru-RU" altLang="ru-RU" sz="2200" dirty="0"/>
              <a:t>вопросов зависит от цели изложений, сложности содержания текста и этапа обучения, могут быть связаны как с условиями создания текста, его автором, самим текстом, так и с жизненным опытом </a:t>
            </a:r>
            <a:r>
              <a:rPr lang="ru-RU" altLang="ru-RU" sz="2200" dirty="0" smtClean="0"/>
              <a:t>учеников.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/>
              <a:t>В </a:t>
            </a:r>
            <a:r>
              <a:rPr lang="ru-RU" altLang="ru-RU" sz="2200" dirty="0"/>
              <a:t>беседу могут быть включены слова и словосочетания из текста, употребление которых вызовет затруднение учащихся. Для объяснения используются различные типы словарей: толковый, словарь синонимов, словарь антонимов, </a:t>
            </a:r>
            <a:r>
              <a:rPr lang="ru-RU" altLang="ru-RU" sz="2200" dirty="0" smtClean="0"/>
              <a:t>фразеологический.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/>
              <a:t>Желательно </a:t>
            </a:r>
            <a:r>
              <a:rPr lang="ru-RU" altLang="ru-RU" sz="2200" dirty="0"/>
              <a:t>в процессе беседы использовать различные наглядные материалы: книги, портреты, презентации, магнитофонные записи и т.д., что позволит не только лучше подготовить учащихся к адекватному восприятию содержания, но и создаст необходимый эмоциональный настрой на уроке.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76870" y="549930"/>
            <a:ext cx="3990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2800" b="1" i="1" dirty="0" smtClean="0">
                <a:solidFill>
                  <a:srgbClr val="663300"/>
                </a:solidFill>
                <a:hlinkClick r:id="rId3" action="ppaction://hlinksldjump"/>
              </a:rPr>
              <a:t>Восприятие текста</a:t>
            </a:r>
            <a:endParaRPr lang="ru-RU" altLang="ru-RU" sz="2800" b="1" i="1" dirty="0">
              <a:solidFill>
                <a:srgbClr val="6633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7544" y="1268760"/>
            <a:ext cx="8280920" cy="337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600" b="1" u="sng" dirty="0"/>
              <a:t>Приёмы: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600" b="1" dirty="0" smtClean="0"/>
              <a:t> чтение </a:t>
            </a:r>
            <a:r>
              <a:rPr lang="ru-RU" altLang="ru-RU" sz="2600" b="1" dirty="0"/>
              <a:t>текста учителем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    (</a:t>
            </a:r>
            <a:r>
              <a:rPr lang="ru-RU" altLang="ru-RU" sz="2600" b="1" dirty="0"/>
              <a:t>или прослушивание магнитофонной записи);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2</a:t>
            </a:r>
            <a:r>
              <a:rPr lang="ru-RU" altLang="ru-RU" sz="2600" b="1" dirty="0"/>
              <a:t>) чтение текста про себя учениками (в том случае, когда текст перед глазами);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3) параллельное </a:t>
            </a:r>
            <a:r>
              <a:rPr lang="ru-RU" altLang="ru-RU" sz="2600" b="1" dirty="0"/>
              <a:t>прослушивание текста и чтение про себя (комбинированный прием работы).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52587" y="620688"/>
            <a:ext cx="5838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solidFill>
                  <a:srgbClr val="663300"/>
                </a:solidFill>
                <a:hlinkClick r:id="rId3" action="ppaction://hlinksldjump"/>
              </a:rPr>
              <a:t>Беседа по содержанию текста</a:t>
            </a:r>
            <a:endParaRPr lang="ru-RU" altLang="ru-RU" sz="2800" b="1" i="1" dirty="0">
              <a:solidFill>
                <a:srgbClr val="6633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608" y="1340768"/>
            <a:ext cx="8228781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Беседа </a:t>
            </a:r>
            <a:r>
              <a:rPr lang="ru-RU" altLang="ru-RU" sz="2600" b="1" dirty="0"/>
              <a:t>должна помочь глубже </a:t>
            </a:r>
            <a:r>
              <a:rPr lang="ru-RU" altLang="ru-RU" sz="2600" b="1" dirty="0">
                <a:solidFill>
                  <a:srgbClr val="663300"/>
                </a:solidFill>
              </a:rPr>
              <a:t>понять текст</a:t>
            </a:r>
            <a:r>
              <a:rPr lang="ru-RU" altLang="ru-RU" sz="2600" b="1" dirty="0"/>
              <a:t> как тематическое смысловое целое, </a:t>
            </a:r>
            <a:r>
              <a:rPr lang="ru-RU" altLang="ru-RU" sz="2600" b="1" dirty="0">
                <a:solidFill>
                  <a:srgbClr val="663300"/>
                </a:solidFill>
              </a:rPr>
              <a:t>определить тему</a:t>
            </a:r>
            <a:r>
              <a:rPr lang="ru-RU" altLang="ru-RU" sz="2600" b="1" dirty="0"/>
              <a:t> и </a:t>
            </a:r>
            <a:r>
              <a:rPr lang="ru-RU" altLang="ru-RU" sz="2600" b="1" dirty="0">
                <a:solidFill>
                  <a:srgbClr val="663300"/>
                </a:solidFill>
              </a:rPr>
              <a:t>основную мысль</a:t>
            </a:r>
            <a:r>
              <a:rPr lang="ru-RU" altLang="ru-RU" sz="2600" b="1" dirty="0"/>
              <a:t>, установку автора, </a:t>
            </a:r>
            <a:r>
              <a:rPr lang="ru-RU" altLang="ru-RU" sz="2600" b="1" dirty="0">
                <a:solidFill>
                  <a:srgbClr val="663300"/>
                </a:solidFill>
              </a:rPr>
              <a:t>выяснить</a:t>
            </a:r>
            <a:r>
              <a:rPr lang="ru-RU" altLang="ru-RU" sz="2600" b="1" dirty="0"/>
              <a:t>, какие факты являются главными определяющими, каковы причинно-следственные связи и </a:t>
            </a:r>
            <a:r>
              <a:rPr lang="ru-RU" altLang="ru-RU" sz="2600" b="1" dirty="0" smtClean="0"/>
              <a:t>отношения.</a:t>
            </a:r>
          </a:p>
          <a:p>
            <a:pPr indent="442913" algn="just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 smtClean="0"/>
              <a:t>Ученик </a:t>
            </a:r>
            <a:r>
              <a:rPr lang="ru-RU" altLang="ru-RU" sz="2600" b="1" dirty="0"/>
              <a:t>должен не только увидеть авторскую позицию, но и уметь обосновать свое отношение к воспринятому.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973</Words>
  <Application>Microsoft Office PowerPoint</Application>
  <PresentationFormat>Экран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Valmond@outlook.com</dc:creator>
  <cp:lastModifiedBy>Анна Кивля</cp:lastModifiedBy>
  <cp:revision>29</cp:revision>
  <dcterms:created xsi:type="dcterms:W3CDTF">2014-06-15T10:12:53Z</dcterms:created>
  <dcterms:modified xsi:type="dcterms:W3CDTF">2019-08-06T05:25:34Z</dcterms:modified>
</cp:coreProperties>
</file>