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4"/>
  </p:notesMasterIdLst>
  <p:sldIdLst>
    <p:sldId id="256" r:id="rId2"/>
    <p:sldId id="268" r:id="rId3"/>
    <p:sldId id="269" r:id="rId4"/>
    <p:sldId id="258" r:id="rId5"/>
    <p:sldId id="270" r:id="rId6"/>
    <p:sldId id="271" r:id="rId7"/>
    <p:sldId id="259" r:id="rId8"/>
    <p:sldId id="272" r:id="rId9"/>
    <p:sldId id="273" r:id="rId10"/>
    <p:sldId id="274" r:id="rId11"/>
    <p:sldId id="281" r:id="rId12"/>
    <p:sldId id="279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3" r:id="rId25"/>
    <p:sldId id="294" r:id="rId26"/>
    <p:sldId id="295" r:id="rId27"/>
    <p:sldId id="296" r:id="rId28"/>
    <p:sldId id="297" r:id="rId29"/>
    <p:sldId id="292" r:id="rId30"/>
    <p:sldId id="267" r:id="rId31"/>
    <p:sldId id="276" r:id="rId32"/>
    <p:sldId id="27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A9FB8-96EA-40BE-A465-2C4F7A6CFB85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CA3AA-0EBC-4E42-B638-C0C8BD995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3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CA3AA-0EBC-4E42-B638-C0C8BD995B3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97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F29ED4C-A33F-4828-B96F-43460312B592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338EE39-D17C-414C-BD7E-EDC9F73D0CB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gi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4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gif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8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gif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68.gi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2808312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«Детский сад № 44»</a:t>
            </a:r>
            <a:b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700" b="1" dirty="0" smtClean="0">
                <a:solidFill>
                  <a:srgbClr val="FFFF00"/>
                </a:solidFill>
              </a:rPr>
              <a:t>Семейный клуб</a:t>
            </a:r>
            <a:br>
              <a:rPr lang="ru-RU" sz="6700" b="1" dirty="0" smtClean="0">
                <a:solidFill>
                  <a:srgbClr val="FFFF00"/>
                </a:solidFill>
              </a:rPr>
            </a:br>
            <a:r>
              <a:rPr lang="ru-RU" sz="6700" b="1" dirty="0" smtClean="0">
                <a:solidFill>
                  <a:srgbClr val="FFFF00"/>
                </a:solidFill>
              </a:rPr>
              <a:t>«Первые шаги»</a:t>
            </a:r>
            <a:endParaRPr lang="ru-RU" sz="67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236" y="3501008"/>
            <a:ext cx="4104456" cy="25202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Руководители :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Педагог-психолог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Ольга Леонидовна Макашова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Социальный педагог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Юлия Александровна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Ястребова</a:t>
            </a: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609329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Петропавловск-Камчатский</a:t>
            </a:r>
          </a:p>
          <a:p>
            <a:pPr algn="ctr"/>
            <a:r>
              <a:rPr lang="ru-RU" dirty="0"/>
              <a:t>г</a:t>
            </a:r>
            <a:r>
              <a:rPr lang="ru-RU" dirty="0" smtClean="0"/>
              <a:t>ородской округ</a:t>
            </a:r>
            <a:endParaRPr lang="ru-RU" dirty="0" smtClean="0"/>
          </a:p>
        </p:txBody>
      </p:sp>
      <p:pic>
        <p:nvPicPr>
          <p:cNvPr id="1026" name="Picture 2" descr="C:\Новая папка (3)\Рабочий стол\Смайлы\Новая папка\s3s41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34861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6575" y="346464"/>
            <a:ext cx="7772400" cy="576064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Вторая встреча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9612" y="909521"/>
            <a:ext cx="7704856" cy="10081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Тема: «Развитие мелкой моторики в быту»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2915816" cy="1943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18" y="1616579"/>
            <a:ext cx="2792809" cy="1861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92" y="4209952"/>
            <a:ext cx="2825016" cy="1883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22" y="4581128"/>
            <a:ext cx="2951820" cy="196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6" y="4278949"/>
            <a:ext cx="2936786" cy="1957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32856"/>
            <a:ext cx="2627784" cy="1751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3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836712"/>
            <a:ext cx="7772400" cy="1584176"/>
          </a:xfrm>
        </p:spPr>
        <p:txBody>
          <a:bodyPr>
            <a:normAutofit fontScale="90000"/>
          </a:bodyPr>
          <a:lstStyle/>
          <a:p>
            <a:r>
              <a:rPr lang="ru-RU" sz="2500" b="1" dirty="0">
                <a:solidFill>
                  <a:srgbClr val="FFFF00"/>
                </a:solidFill>
              </a:rPr>
              <a:t>Тема: «Мой внимательный ребёнок»</a:t>
            </a:r>
            <a:br>
              <a:rPr lang="ru-RU" sz="2500" b="1" dirty="0">
                <a:solidFill>
                  <a:srgbClr val="FFFF00"/>
                </a:solidFill>
              </a:rPr>
            </a:b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Цель: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развитие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концентрации, устойчивости и переключения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внимания; информировать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родителей о психологическом развитии ребенка 3-4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лет; обучить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родителей навыкам взаимодействия с ребенком, возможностям развития внимания ребенка в быту.</a:t>
            </a:r>
            <a:r>
              <a:rPr lang="ru-RU" sz="18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476673"/>
            <a:ext cx="6417734" cy="720080"/>
          </a:xfrm>
        </p:spPr>
        <p:txBody>
          <a:bodyPr/>
          <a:lstStyle/>
          <a:p>
            <a:pPr lvl="0">
              <a:buClr>
                <a:srgbClr val="31B6FD"/>
              </a:buClr>
            </a:pPr>
            <a:r>
              <a:rPr lang="ru-RU" sz="3300" b="1" dirty="0">
                <a:solidFill>
                  <a:srgbClr val="FFFF00"/>
                </a:solidFill>
              </a:rPr>
              <a:t>Третья встреча</a:t>
            </a:r>
            <a:endParaRPr lang="ru-RU" sz="1900" dirty="0"/>
          </a:p>
          <a:p>
            <a:endParaRPr lang="ru-RU" dirty="0"/>
          </a:p>
        </p:txBody>
      </p:sp>
      <p:pic>
        <p:nvPicPr>
          <p:cNvPr id="3074" name="Picture 2" descr="C:\Users\metodist\Desktop\семейный клуб\внимание 1 подгруппа\DSC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1" y="2233209"/>
            <a:ext cx="3240360" cy="2394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metodist\Desktop\семейный клуб\внимание 1 подгруппа\DSC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41" y="2246994"/>
            <a:ext cx="3456384" cy="2207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metodist\Desktop\семейный клуб\внимание 1 подгруппа\DSC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03" y="4005064"/>
            <a:ext cx="3724773" cy="2275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 descr="C:\Новая папка (3)\Рабочий стол\Смайлы\0_9cfc_9a7bddb2_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3" y="501317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Новая папка (3)\Рабочий стол\Смайлы\0_9cfc_9a7bddb2_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85222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980728"/>
            <a:ext cx="7772400" cy="1656184"/>
          </a:xfrm>
        </p:spPr>
        <p:txBody>
          <a:bodyPr>
            <a:normAutofit fontScale="90000"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800" b="1" dirty="0">
                <a:solidFill>
                  <a:srgbClr val="FFFF00"/>
                </a:solidFill>
              </a:rPr>
              <a:t>Тема: «Мой внимательный ребёнок»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Цель: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развитие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концентрации, устойчивости и переключения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внимания; информировать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родителей о психологическом развитии ребенка 3-4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лет; обучить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родителей навыкам взаимодействия с ребенком, возможностям развития внимания ребенка в быту.</a:t>
            </a:r>
            <a:r>
              <a:rPr lang="ru-RU" sz="14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</a:b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48681"/>
            <a:ext cx="6417734" cy="504056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Третья встреча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7" y="2348880"/>
            <a:ext cx="2706687" cy="195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9" y="4474112"/>
            <a:ext cx="2918609" cy="2013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65124"/>
            <a:ext cx="2657475" cy="195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9558"/>
            <a:ext cx="2925763" cy="20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65" y="4471780"/>
            <a:ext cx="2961248" cy="2098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10" y="4474112"/>
            <a:ext cx="1987550" cy="2103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7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836712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sz="2500" b="1" dirty="0">
                <a:solidFill>
                  <a:srgbClr val="FFFF00"/>
                </a:solidFill>
              </a:rPr>
              <a:t>Тема: «Мой внимательный ребёнок</a:t>
            </a:r>
            <a:r>
              <a:rPr lang="ru-RU" sz="2500" b="1" dirty="0" smtClean="0">
                <a:solidFill>
                  <a:srgbClr val="FFFF00"/>
                </a:solidFill>
              </a:rPr>
              <a:t>»</a:t>
            </a:r>
            <a:br>
              <a:rPr lang="ru-RU" sz="2500" b="1" dirty="0" smtClean="0">
                <a:solidFill>
                  <a:srgbClr val="FFFF00"/>
                </a:solidFill>
              </a:rPr>
            </a:b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Цель: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ра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звитие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концентрации, устойчивости и переключения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внимания; информировать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родителей о психологическом развитии ребенка 3-4 </a:t>
            </a:r>
            <a:r>
              <a:rPr lang="ru-RU" sz="18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лет; обучить </a:t>
            </a:r>
            <a:r>
              <a:rPr lang="ru-RU" sz="18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родителей навыкам взаимодействия с ребенком, возможностям развития внимания ребенка в быту.</a:t>
            </a:r>
            <a:r>
              <a:rPr lang="ru-RU" sz="18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FFFF00"/>
                </a:solidFill>
              </a:rPr>
              <a:t/>
            </a:r>
            <a:br>
              <a:rPr lang="ru-RU" sz="1800" b="1" dirty="0">
                <a:solidFill>
                  <a:srgbClr val="FFFF00"/>
                </a:solidFill>
              </a:rPr>
            </a:br>
            <a:endParaRPr lang="ru-RU" sz="1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476673"/>
            <a:ext cx="6417734" cy="720079"/>
          </a:xfrm>
        </p:spPr>
        <p:txBody>
          <a:bodyPr>
            <a:normAutofit/>
          </a:bodyPr>
          <a:lstStyle/>
          <a:p>
            <a:pPr lvl="0">
              <a:buClr>
                <a:srgbClr val="31B6FD"/>
              </a:buClr>
            </a:pPr>
            <a:r>
              <a:rPr lang="ru-RU" sz="3300" b="1" dirty="0">
                <a:solidFill>
                  <a:srgbClr val="FFFF00"/>
                </a:solidFill>
              </a:rPr>
              <a:t>Третья встреча</a:t>
            </a:r>
            <a:endParaRPr lang="ru-RU" sz="1900" dirty="0"/>
          </a:p>
          <a:p>
            <a:endParaRPr lang="ru-RU" dirty="0"/>
          </a:p>
        </p:txBody>
      </p:sp>
      <p:pic>
        <p:nvPicPr>
          <p:cNvPr id="4098" name="Picture 2" descr="C:\Users\metodist\Desktop\семейный клуб\внимание 1 подгруппа\DSC_0032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3"/>
            <a:ext cx="2500577" cy="2278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todist\Desktop\семейный клуб\внимание 1 подгруппа\DSC_0010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97601"/>
            <a:ext cx="2709391" cy="2122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etodist\Desktop\семейный клуб\внимание 1 подгруппа\DSC_0022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24" y="2492896"/>
            <a:ext cx="2751769" cy="2576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etodist\Desktop\семейный клуб\внимание 1 подгруппа\DSC_0026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5" y="4653136"/>
            <a:ext cx="2880320" cy="1935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etodist\Desktop\семейный клуб\внимание 1 подгруппа\DSC_00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73" y="4402985"/>
            <a:ext cx="2770131" cy="2185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Новая папка (3)\Рабочий стол\Смайлы\d553bb947c2e2463b2066b76a3bbef2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83" y="5301208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1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980728"/>
            <a:ext cx="7772400" cy="13681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Тема: «Мой внимательный ребенок»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476673"/>
            <a:ext cx="6417734" cy="50405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Третья встреча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metodist\Desktop\семейный клуб\внимание 2 подгруппа\DSC_0006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618172" cy="1932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семейный клуб\внимание 2 подгруппа\DSC_0014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56535"/>
            <a:ext cx="3954054" cy="2526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семейный клуб\внимание 2 подгруппа\DSC_0028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56535"/>
            <a:ext cx="3600400" cy="2540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ist\Desktop\семейный клуб\внимание 2 подгруппа\DSC_0036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467" y="1664609"/>
            <a:ext cx="2730278" cy="1959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etodist\Desktop\семейный клуб\внимание 2 подгруппа\DSC_0009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809101" cy="1932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7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908720"/>
            <a:ext cx="7772400" cy="307884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solidFill>
                  <a:srgbClr val="FFFF00"/>
                </a:solidFill>
              </a:rPr>
              <a:t>«</a:t>
            </a:r>
            <a:r>
              <a:rPr lang="ru-RU" sz="2800" dirty="0">
                <a:solidFill>
                  <a:srgbClr val="FFFF00"/>
                </a:solidFill>
              </a:rPr>
              <a:t>Сотрудничество как этап во взаимодействии взрослого и ребенка</a:t>
            </a:r>
            <a:r>
              <a:rPr lang="ru-RU" sz="2800" dirty="0" smtClean="0">
                <a:solidFill>
                  <a:srgbClr val="FFFF00"/>
                </a:solidFill>
              </a:rPr>
              <a:t>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>
                <a:solidFill>
                  <a:srgbClr val="FFFF00"/>
                </a:solidFill>
              </a:rPr>
              <a:t>«Формирование жизненных навыков» </a:t>
            </a:r>
            <a:r>
              <a:rPr lang="ru-RU" sz="2800" dirty="0" err="1" smtClean="0">
                <a:solidFill>
                  <a:srgbClr val="FFFF00"/>
                </a:solidFill>
              </a:rPr>
              <a:t>Тестопластика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«Новогодний подарок»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«Коррекция поведенческих нарушений методом </a:t>
            </a:r>
            <a:r>
              <a:rPr lang="ru-RU" sz="2800" dirty="0" err="1" smtClean="0">
                <a:solidFill>
                  <a:srgbClr val="FFFF00"/>
                </a:solidFill>
              </a:rPr>
              <a:t>игротерапии</a:t>
            </a:r>
            <a:r>
              <a:rPr lang="ru-RU" sz="2800" dirty="0" smtClean="0">
                <a:solidFill>
                  <a:srgbClr val="FFFF00"/>
                </a:solidFill>
              </a:rPr>
              <a:t>»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«Волшебный мир сказок»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8707" y="836712"/>
            <a:ext cx="6417734" cy="648072"/>
          </a:xfrm>
        </p:spPr>
        <p:txBody>
          <a:bodyPr>
            <a:noAutofit/>
          </a:bodyPr>
          <a:lstStyle/>
          <a:p>
            <a:endParaRPr lang="ru-RU" sz="3200" b="1" dirty="0" smtClean="0">
              <a:solidFill>
                <a:srgbClr val="FFFF00"/>
              </a:solidFill>
            </a:endParaRPr>
          </a:p>
          <a:p>
            <a:endParaRPr lang="ru-RU" sz="3200" b="1" dirty="0">
              <a:solidFill>
                <a:srgbClr val="FFFF00"/>
              </a:solidFill>
            </a:endParaRPr>
          </a:p>
          <a:p>
            <a:endParaRPr lang="ru-RU" sz="3200" b="1" dirty="0" smtClean="0">
              <a:solidFill>
                <a:srgbClr val="FFFF00"/>
              </a:solidFill>
            </a:endParaRPr>
          </a:p>
          <a:p>
            <a:endParaRPr lang="ru-RU" sz="3200" b="1" dirty="0">
              <a:solidFill>
                <a:srgbClr val="FFFF00"/>
              </a:solidFill>
            </a:endParaRPr>
          </a:p>
          <a:p>
            <a:endParaRPr lang="ru-RU" sz="3200" b="1" dirty="0" smtClean="0">
              <a:solidFill>
                <a:srgbClr val="FFFF00"/>
              </a:solidFill>
            </a:endParaRPr>
          </a:p>
          <a:p>
            <a:endParaRPr lang="ru-RU" sz="3200" b="1" dirty="0">
              <a:solidFill>
                <a:srgbClr val="FFFF00"/>
              </a:solidFill>
            </a:endParaRPr>
          </a:p>
          <a:p>
            <a:endParaRPr lang="ru-RU" sz="2800" b="1" dirty="0" smtClean="0">
              <a:solidFill>
                <a:srgbClr val="FFFF00"/>
              </a:solidFill>
            </a:endParaRPr>
          </a:p>
          <a:p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Темы </a:t>
            </a:r>
            <a:r>
              <a:rPr lang="ru-RU" sz="2800" b="1" dirty="0">
                <a:solidFill>
                  <a:srgbClr val="FFFF00"/>
                </a:solidFill>
              </a:rPr>
              <a:t>занятий на </a:t>
            </a:r>
            <a:r>
              <a:rPr lang="ru-RU" sz="2800" b="1" dirty="0" smtClean="0">
                <a:solidFill>
                  <a:srgbClr val="FFFF00"/>
                </a:solidFill>
              </a:rPr>
              <a:t> новый учебный год:</a:t>
            </a:r>
            <a:endParaRPr lang="ru-RU" sz="2800" b="1" dirty="0">
              <a:solidFill>
                <a:srgbClr val="FFFF00"/>
              </a:solidFill>
            </a:endParaRPr>
          </a:p>
          <a:p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Новая папка (3)\Рабочий стол\Смайлы\21211545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25145"/>
            <a:ext cx="2952327" cy="166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04729"/>
            <a:ext cx="14287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14287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696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72400" cy="1524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«Сотрудничество как основной этап во </a:t>
            </a:r>
            <a:r>
              <a:rPr lang="ru-RU" sz="2800" i="1" dirty="0" smtClean="0">
                <a:solidFill>
                  <a:srgbClr val="FFFF00"/>
                </a:solidFill>
              </a:rPr>
              <a:t>взаимодействии взрослого и ребенка» с приглашением </a:t>
            </a:r>
            <a:r>
              <a:rPr lang="ru-RU" sz="2800" i="1" dirty="0" smtClean="0">
                <a:solidFill>
                  <a:srgbClr val="FFFF00"/>
                </a:solidFill>
              </a:rPr>
              <a:t>учителя-дефектолога.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476673"/>
            <a:ext cx="6417734" cy="64807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Первая встреча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320480" cy="2638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etodist\Desktop\семейный клуб\2016-2017\первая встреча ср.гр + логопед\DSC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79" y="2368771"/>
            <a:ext cx="3099637" cy="2618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Новая папка (3)\Рабочий стол\Смайлы\Смайлики\f9e253719e37f71170006477f66a067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229200"/>
            <a:ext cx="1872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86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201" y="978149"/>
            <a:ext cx="7772400" cy="1524000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rgbClr val="FFFF00"/>
                </a:solidFill>
              </a:rPr>
              <a:t>«Формирование жизненных навыков» -   </a:t>
            </a:r>
            <a:r>
              <a:rPr lang="ru-RU" sz="3200" dirty="0" err="1" smtClean="0">
                <a:solidFill>
                  <a:srgbClr val="FFFF00"/>
                </a:solidFill>
              </a:rPr>
              <a:t>Тестопластика</a:t>
            </a:r>
            <a:r>
              <a:rPr lang="ru-RU" sz="3200" dirty="0" smtClean="0">
                <a:solidFill>
                  <a:srgbClr val="FFFF00"/>
                </a:solidFill>
              </a:rPr>
              <a:t>.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476673"/>
            <a:ext cx="6417734" cy="648072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Вторая встреча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metodist\Desktop\семейный клуб\2016-2017\тестопластика ср.№1\DSC_0004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7" y="3717032"/>
            <a:ext cx="2705592" cy="2380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todist\Desktop\семейный клуб\2016-2017\тестопластика ср.№1\DSC_0006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93096"/>
            <a:ext cx="3825054" cy="2009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ist\Desktop\семейный клуб\2016-2017\тестопластика ср.№1\DSC_003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64" y="1988840"/>
            <a:ext cx="3969070" cy="2232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etodist\Desktop\семейный клуб\2016-2017\тестопластика ср.№1\DSC_0043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67" y="3789039"/>
            <a:ext cx="1678821" cy="2308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etodist\Desktop\семейный клуб\2016-2017\тестопластика ср.№1\DSC_0001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5" y="1525152"/>
            <a:ext cx="4376193" cy="2170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518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08912" cy="1524000"/>
          </a:xfrm>
        </p:spPr>
        <p:txBody>
          <a:bodyPr/>
          <a:lstStyle/>
          <a:p>
            <a:pPr algn="r"/>
            <a:r>
              <a:rPr lang="ru-RU" sz="3200" dirty="0">
                <a:solidFill>
                  <a:srgbClr val="FFFF00"/>
                </a:solidFill>
              </a:rPr>
              <a:t>«Формирование жизненных навыков» -   </a:t>
            </a:r>
            <a:r>
              <a:rPr lang="ru-RU" sz="3200" dirty="0" err="1">
                <a:solidFill>
                  <a:srgbClr val="FFFF00"/>
                </a:solidFill>
              </a:rPr>
              <a:t>т</a:t>
            </a:r>
            <a:r>
              <a:rPr lang="ru-RU" sz="3200" dirty="0" err="1" smtClean="0">
                <a:solidFill>
                  <a:srgbClr val="FFFF00"/>
                </a:solidFill>
              </a:rPr>
              <a:t>естопластика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548679"/>
            <a:ext cx="6417734" cy="792089"/>
          </a:xfrm>
        </p:spPr>
        <p:txBody>
          <a:bodyPr>
            <a:normAutofit/>
          </a:bodyPr>
          <a:lstStyle/>
          <a:p>
            <a:pPr lvl="0">
              <a:buClr>
                <a:srgbClr val="31B6FD"/>
              </a:buClr>
            </a:pPr>
            <a:r>
              <a:rPr lang="ru-RU" sz="4000" dirty="0">
                <a:solidFill>
                  <a:srgbClr val="FFFF00"/>
                </a:solidFill>
              </a:rPr>
              <a:t>Вторая встреча</a:t>
            </a:r>
          </a:p>
          <a:p>
            <a:endParaRPr lang="ru-RU" dirty="0"/>
          </a:p>
        </p:txBody>
      </p:sp>
      <p:pic>
        <p:nvPicPr>
          <p:cNvPr id="3074" name="Picture 2" descr="C:\Users\metodist\Desktop\семейный клуб\2016-2017\тестопластика ср.№2\DSC_0009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670986" cy="2585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todist\Desktop\семейный клуб\2016-2017\тестопластика ср.№2\DSC_002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1" y="3861048"/>
            <a:ext cx="3168352" cy="2638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etodist\Desktop\семейный клуб\2016-2017\тестопластика ср.№2\DSC_0026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2" y="3861048"/>
            <a:ext cx="3532615" cy="2638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etodist\Desktop\семейный клуб\2016-2017\тестопластика ср.№2\DSC_0031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19" y="1412776"/>
            <a:ext cx="2585469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etodist\Desktop\семейный клуб\2016-2017\тестопластика ср.№2\DSC_0017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63" y="1916832"/>
            <a:ext cx="2933009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Новая папка (3)\Рабочий стол\Смайлы\7a93ae2633c195de6ad2e280bfec38d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149080"/>
            <a:ext cx="151216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2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2400" cy="1524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«Новогодний подарок»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404664"/>
            <a:ext cx="6417734" cy="72008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Третья встреча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metodist\Desktop\семейный клуб\2016-2017\подарок ср.№1\DSC_0030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2" y="1700808"/>
            <a:ext cx="3456384" cy="2326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todist\Desktop\семейный клуб\2016-2017\подарок ср.№1\DSC_001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83980"/>
            <a:ext cx="3456384" cy="2326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etodist\Desktop\семейный клуб\2016-2017\подарок ср.№1\DSC_0035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39" y="4171923"/>
            <a:ext cx="3256983" cy="2338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etodist\Desktop\семейный клуб\2016-2017\подарок ср.№1\DSC_0006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55" y="1700808"/>
            <a:ext cx="4229953" cy="2326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22" y="4365104"/>
            <a:ext cx="142875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15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936104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31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положение</a:t>
            </a:r>
            <a:endParaRPr lang="ru-RU" sz="31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3304" y="1196752"/>
            <a:ext cx="8352928" cy="446449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        Семейный </a:t>
            </a:r>
            <a:r>
              <a:rPr lang="ru-RU" b="1" dirty="0">
                <a:solidFill>
                  <a:srgbClr val="FFFF00"/>
                </a:solidFill>
              </a:rPr>
              <a:t>родительский клуб  «Первые шаги» </a:t>
            </a:r>
            <a:r>
              <a:rPr lang="ru-RU" b="1" dirty="0" smtClean="0">
                <a:solidFill>
                  <a:srgbClr val="FFFF00"/>
                </a:solidFill>
              </a:rPr>
              <a:t>создается </a:t>
            </a:r>
            <a:r>
              <a:rPr lang="ru-RU" b="1" dirty="0">
                <a:solidFill>
                  <a:srgbClr val="FFFF00"/>
                </a:solidFill>
              </a:rPr>
              <a:t>на базе </a:t>
            </a:r>
            <a:r>
              <a:rPr lang="ru-RU" b="1" dirty="0" smtClean="0">
                <a:solidFill>
                  <a:srgbClr val="FFFF00"/>
                </a:solidFill>
              </a:rPr>
              <a:t>МБДОУ </a:t>
            </a:r>
            <a:r>
              <a:rPr lang="ru-RU" b="1" dirty="0">
                <a:solidFill>
                  <a:srgbClr val="FFFF00"/>
                </a:solidFill>
              </a:rPr>
              <a:t>«Детский сад №44» с целью установления сотрудничества детского сада и семьи в вопросах преемственности воспитания детей дошкольного возраста, посещающих дошкольное образовательное учреждение, и создания системы </a:t>
            </a:r>
            <a:r>
              <a:rPr lang="ru-RU" b="1" dirty="0" smtClean="0">
                <a:solidFill>
                  <a:srgbClr val="FFFF00"/>
                </a:solidFill>
              </a:rPr>
              <a:t>психолого-педагогического </a:t>
            </a:r>
            <a:r>
              <a:rPr lang="ru-RU" b="1" dirty="0">
                <a:solidFill>
                  <a:srgbClr val="FFFF00"/>
                </a:solidFill>
              </a:rPr>
              <a:t>сопровождения родителей в процессе образования ребенка в период дошкольного </a:t>
            </a:r>
            <a:r>
              <a:rPr lang="ru-RU" b="1" dirty="0" smtClean="0">
                <a:solidFill>
                  <a:srgbClr val="FFFF00"/>
                </a:solidFill>
              </a:rPr>
              <a:t>детства.</a:t>
            </a:r>
          </a:p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       Клуб </a:t>
            </a:r>
            <a:r>
              <a:rPr lang="ru-RU" b="1" dirty="0">
                <a:solidFill>
                  <a:srgbClr val="FFFF00"/>
                </a:solidFill>
              </a:rPr>
              <a:t>осуществляет свою деятельность в соответствии с Конвенцией ООН о правах ребенка, действующего законодательства РФ в области образования, Законом об образовании, Уставом МБДОУ, настоящим </a:t>
            </a:r>
            <a:r>
              <a:rPr lang="ru-RU" b="1" dirty="0" smtClean="0">
                <a:solidFill>
                  <a:srgbClr val="FFFF00"/>
                </a:solidFill>
              </a:rPr>
              <a:t>положением.</a:t>
            </a:r>
          </a:p>
          <a:p>
            <a:pPr algn="just"/>
            <a:endParaRPr lang="ru-RU" b="1" dirty="0" smtClean="0">
              <a:solidFill>
                <a:srgbClr val="FFFF00"/>
              </a:solidFill>
            </a:endParaRPr>
          </a:p>
        </p:txBody>
      </p:sp>
      <p:pic>
        <p:nvPicPr>
          <p:cNvPr id="7" name="Picture 2" descr="C:\Новая папка (3)\Рабочий стол\Смайлы\Новая папка\s4s512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29" y="6093296"/>
            <a:ext cx="428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079" y="4581128"/>
            <a:ext cx="14287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79" y="4788371"/>
            <a:ext cx="14287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772400" cy="1524000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</a:rPr>
              <a:t>«Новогодний подарок»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548681"/>
            <a:ext cx="6417734" cy="792088"/>
          </a:xfrm>
        </p:spPr>
        <p:txBody>
          <a:bodyPr/>
          <a:lstStyle/>
          <a:p>
            <a:pPr lvl="0">
              <a:buClr>
                <a:srgbClr val="31B6FD"/>
              </a:buClr>
            </a:pPr>
            <a:r>
              <a:rPr lang="ru-RU" sz="4000" dirty="0">
                <a:solidFill>
                  <a:srgbClr val="FFFF00"/>
                </a:solidFill>
              </a:rPr>
              <a:t>Третья встреча</a:t>
            </a:r>
          </a:p>
          <a:p>
            <a:endParaRPr lang="ru-RU" dirty="0"/>
          </a:p>
        </p:txBody>
      </p:sp>
      <p:pic>
        <p:nvPicPr>
          <p:cNvPr id="1026" name="Picture 2" descr="C:\Users\metodist\Desktop\семейный клуб\2016-2017\подарок ср.№2\DSC_0027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09" y="1573328"/>
            <a:ext cx="3565795" cy="2468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семейный клуб\2016-2017\подарок ср.№2\DSC_0018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9" y="4149080"/>
            <a:ext cx="5123985" cy="2364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семейный клуб\2016-2017\подарок ср.№2\DSC_0004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17468"/>
            <a:ext cx="2880320" cy="2448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ist\Desktop\семейный клуб\2016-2017\подарок ср.№2\DSC_0010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11" y="4112025"/>
            <a:ext cx="2829737" cy="238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yoursmileys.ru/tsmile/nytree/t7901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7468"/>
            <a:ext cx="1296144" cy="21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84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772400" cy="1524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«Коррекция поведенческих нарушений методом </a:t>
            </a:r>
            <a:r>
              <a:rPr lang="ru-RU" sz="3600" dirty="0" err="1" smtClean="0">
                <a:solidFill>
                  <a:srgbClr val="FFFF00"/>
                </a:solidFill>
              </a:rPr>
              <a:t>игротерапии</a:t>
            </a:r>
            <a:r>
              <a:rPr lang="ru-RU" sz="3600" dirty="0" smtClean="0">
                <a:solidFill>
                  <a:srgbClr val="FFFF00"/>
                </a:solidFill>
              </a:rPr>
              <a:t>»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404664"/>
            <a:ext cx="6417734" cy="939801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Четвертая встреча</a:t>
            </a:r>
          </a:p>
          <a:p>
            <a:endParaRPr lang="ru-RU" dirty="0"/>
          </a:p>
        </p:txBody>
      </p:sp>
      <p:pic>
        <p:nvPicPr>
          <p:cNvPr id="2051" name="Picture 3" descr="C:\Users\metodist\Desktop\семейный клуб\2016-2017\агрессия ср.№1\DSC_0004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060849"/>
            <a:ext cx="3168352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ist\Desktop\семейный клуб\2016-2017\агрессия ср.№1\DSC_001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3" y="4356973"/>
            <a:ext cx="3291917" cy="227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etodist\Desktop\семейный клуб\2016-2017\агрессия ср.№1\DSC_0023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10" y="2060848"/>
            <a:ext cx="288032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etodist\Desktop\семейный клуб\2016-2017\агрессия ср.№1\DSC_0043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897" y="4356973"/>
            <a:ext cx="3742533" cy="227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etodist\Desktop\семейный клуб\2016-2017\агрессия ср.№1\DSC_0047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60848"/>
            <a:ext cx="2355432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Новая папка (3)\Рабочий стол\Смайлы\Смайлики\3dac96de6803d637fcc72bc4d060319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5013176"/>
            <a:ext cx="144016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60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72400" cy="1524000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</a:rPr>
              <a:t>«Коррекция поведенческих нарушений методом </a:t>
            </a:r>
            <a:r>
              <a:rPr lang="ru-RU" sz="3600" dirty="0" err="1">
                <a:solidFill>
                  <a:srgbClr val="FFFF00"/>
                </a:solidFill>
              </a:rPr>
              <a:t>игротерапии</a:t>
            </a:r>
            <a:r>
              <a:rPr lang="ru-RU" sz="3600" dirty="0">
                <a:solidFill>
                  <a:srgbClr val="FFFF00"/>
                </a:solidFill>
              </a:rPr>
              <a:t>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332656"/>
            <a:ext cx="6417734" cy="939801"/>
          </a:xfrm>
        </p:spPr>
        <p:txBody>
          <a:bodyPr/>
          <a:lstStyle/>
          <a:p>
            <a:pPr lvl="0">
              <a:buClr>
                <a:srgbClr val="31B6FD"/>
              </a:buClr>
            </a:pPr>
            <a:r>
              <a:rPr lang="ru-RU" sz="3600" dirty="0" smtClean="0">
                <a:solidFill>
                  <a:srgbClr val="FFFF00"/>
                </a:solidFill>
              </a:rPr>
              <a:t>Четвертая </a:t>
            </a:r>
            <a:r>
              <a:rPr lang="ru-RU" sz="3600" dirty="0">
                <a:solidFill>
                  <a:srgbClr val="FFFF00"/>
                </a:solidFill>
              </a:rPr>
              <a:t>встреча</a:t>
            </a:r>
          </a:p>
          <a:p>
            <a:endParaRPr lang="ru-RU" dirty="0"/>
          </a:p>
        </p:txBody>
      </p:sp>
      <p:pic>
        <p:nvPicPr>
          <p:cNvPr id="2050" name="Picture 2" descr="C:\Users\metodist\Desktop\семейный клуб\2016-2017\агрессия ср. №2\DSC_0019 -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24" y="2058428"/>
            <a:ext cx="3096345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todist\Desktop\семейный клуб\2016-2017\агрессия ср. №2\DSC_0015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1" y="4365104"/>
            <a:ext cx="3075129" cy="2287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ist\Desktop\семейный клуб\2016-2017\агрессия ср. №2\DSC_0033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87319"/>
            <a:ext cx="2952328" cy="228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etodist\Desktop\семейный клуб\2016-2017\агрессия ср. №2\DSC_0048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90" y="4365104"/>
            <a:ext cx="2393790" cy="2287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etodist\Desktop\семейный клуб\2016-2017\агрессия ср. №2\DSC_0061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60839"/>
            <a:ext cx="2448272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metodist\Desktop\семейный клуб\2016-2017\агрессия ср. №2\DSC_0044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65104"/>
            <a:ext cx="2952328" cy="2287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20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772400" cy="936104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«Волшебный мир сказок»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404665"/>
            <a:ext cx="6417734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Пятая встреча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metodist\Desktop\семейный клуб\2016-2017\в гостях у сказки ср.2\DSC_0009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168352" cy="2608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семейный клуб\2016-2017\в гостях у сказки ср.2\DSC_000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12" y="1700808"/>
            <a:ext cx="4266581" cy="2608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семейный клуб\2016-2017\в гостях у сказки ср.2\DSC_000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8" y="4429739"/>
            <a:ext cx="1584176" cy="2212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ist\Desktop\семейный клуб\2016-2017\в гостях у сказки ср.2\DSC_0003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0" y="4369116"/>
            <a:ext cx="2313259" cy="2212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etodist\Desktop\семейный клуб\2016-2017\в гостях у сказки ср.2\DSC_0004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40" y="4400246"/>
            <a:ext cx="3112753" cy="220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53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5827" y="531771"/>
            <a:ext cx="6417734" cy="93980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Итоговая встреча выпускников клуба «Первые шаги»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metodist\Desktop\семейный клуб\средняя №1\итог\DSC_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74301" cy="479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75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476673"/>
            <a:ext cx="6417734" cy="46487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Сказка «Теремок»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2051" name="Picture 3" descr="C:\Users\metodist\Desktop\семейный клуб\средняя №1\итог\DSC_0007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4" y="944776"/>
            <a:ext cx="3112550" cy="2775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ist\Desktop\семейный клуб\средняя №1\итог\DSC_001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85" y="909506"/>
            <a:ext cx="3221556" cy="2781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etodist\Desktop\семейный клуб\средняя №1\итог\DSC_0013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60" y="3868388"/>
            <a:ext cx="3088834" cy="2677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etodist\Desktop\семейный клуб\средняя №1\итог\DSC_0018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8388"/>
            <a:ext cx="3986413" cy="2849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Новая папка (3)\Рабочий стол\Смайлы\0_9cfc_9a7bddb2_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46" y="2563463"/>
            <a:ext cx="14287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56992"/>
            <a:ext cx="14287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193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332657"/>
            <a:ext cx="6417734" cy="64807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Сказка «Репка»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metodist\Desktop\семейный клуб\средняя №1\итог\DSC_0024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8" y="962688"/>
            <a:ext cx="3269942" cy="276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todist\Desktop\семейный клуб\средняя №1\итог\DSC_0029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7" y="951766"/>
            <a:ext cx="4321830" cy="2787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etodist\Desktop\семейный клуб\средняя №1\итог\DSC_003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" y="3861048"/>
            <a:ext cx="4267533" cy="2903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etodist\Desktop\семейный клуб\средняя №1\итог\DSC_0033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7" y="3861048"/>
            <a:ext cx="4644008" cy="2903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32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260649"/>
            <a:ext cx="6417734" cy="50405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Вручение дипломов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metodist\Desktop\семейный клуб\средняя №1\итог\DSC_0037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219389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todist\Desktop\семейный клуб\средняя №1\итог\DSC_0038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99" y="980728"/>
            <a:ext cx="2088232" cy="3726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etodist\Desktop\семейный клуб\средняя №1\итог\DSC_004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2042293" cy="4058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etodist\Desktop\семейный клуб\средняя №1\итог\DSC_0042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36912"/>
            <a:ext cx="2271049" cy="4061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Новая папка (3)\Рабочий стол\Смайлы\f9e253719e37f71170006477f66a067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80120"/>
            <a:ext cx="1988674" cy="17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Новая папка (3)\Рабочий стол\Смайлы\0_9cff_1257a228_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75153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72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metodist\Desktop\семейный клуб\средняя №1\итог\DSC_0047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709" y="249312"/>
            <a:ext cx="2161025" cy="4008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metodist\Desktop\семейный клуб\средняя №1\итог\DSC_0045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360"/>
            <a:ext cx="2225895" cy="3516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etodist\Desktop\семейный клуб\средняя №1\итог\DSC_004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1944216" cy="4235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etodist\Desktop\семейный клуб\средняя №1\итог\DSC_0050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06" y="2484879"/>
            <a:ext cx="1859372" cy="4171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etodist\Desktop\семейный клуб\средняя №1\итог\DSC_0044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275247"/>
            <a:ext cx="2055937" cy="4419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Новая папка (3)\Рабочий стол\Смайлы\7a93ae2633c195de6ad2e280bfec38d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0443"/>
            <a:ext cx="1440160" cy="20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Новая папка (3)\Рабочий стол\Смайлы\7a93ae2633c195de6ad2e280bfec38d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30" y="4607908"/>
            <a:ext cx="1440160" cy="20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856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8095"/>
            <a:ext cx="7772400" cy="108012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Выпуск 2016-2017год</a:t>
            </a:r>
            <a:endParaRPr lang="ru-RU" dirty="0"/>
          </a:p>
        </p:txBody>
      </p:sp>
      <p:pic>
        <p:nvPicPr>
          <p:cNvPr id="1026" name="Picture 2" descr="C:\Users\metodist\Desktop\клуб\DSC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9" y="1124745"/>
            <a:ext cx="489654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клуб\DSC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9" y="3212976"/>
            <a:ext cx="3945423" cy="282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клуб\DSC_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24954"/>
            <a:ext cx="4414289" cy="282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ist\Desktop\клуб\DSC_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17257"/>
            <a:ext cx="3240360" cy="175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79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352928" cy="374441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b="1" dirty="0" smtClean="0">
                <a:solidFill>
                  <a:srgbClr val="FFFF00"/>
                </a:solidFill>
              </a:rPr>
              <a:t>     Клуб    является дополнительным компонентом воспитательного процесса, где родители и педагоги детского сада могут получить знания и развивать свои умения, чтобы в дальнейшем объединить свои усилия и обеспечить ребенку защиту, эмоциональный комфорт, интересную и содержательную жизнь в детском саду и дома.</a:t>
            </a:r>
            <a:br>
              <a:rPr lang="ru-RU" sz="2200" b="1" dirty="0" smtClean="0">
                <a:solidFill>
                  <a:srgbClr val="FFFF00"/>
                </a:solidFill>
              </a:rPr>
            </a:br>
            <a:r>
              <a:rPr lang="ru-RU" sz="2200" b="1" dirty="0" smtClean="0">
                <a:solidFill>
                  <a:srgbClr val="FFFF00"/>
                </a:solidFill>
              </a:rPr>
              <a:t/>
            </a:r>
            <a:br>
              <a:rPr lang="ru-RU" sz="2200" b="1" dirty="0" smtClean="0">
                <a:solidFill>
                  <a:srgbClr val="FFFF00"/>
                </a:solidFill>
              </a:rPr>
            </a:br>
            <a:r>
              <a:rPr lang="ru-RU" sz="2200" b="1" dirty="0" smtClean="0">
                <a:solidFill>
                  <a:srgbClr val="FFFF00"/>
                </a:solidFill>
              </a:rPr>
              <a:t>    Основными </a:t>
            </a:r>
            <a:r>
              <a:rPr lang="ru-RU" sz="2200" b="1" dirty="0">
                <a:solidFill>
                  <a:srgbClr val="FFFF00"/>
                </a:solidFill>
              </a:rPr>
              <a:t>принципами Семейного клуба являются: добровольность, компетентность, соблюдение педагогической этики, конфиденциальность.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63853"/>
            <a:ext cx="378042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88205"/>
            <a:ext cx="3779912" cy="2519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19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62068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   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9348" y="99966"/>
            <a:ext cx="7772400" cy="178010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Предполагаемый результат: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9348" y="2432808"/>
            <a:ext cx="7772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психолого-педагогической компетентности родителей в вопросах воспитания и развития детей;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социальных навыков по эффективному взаимодействию с ребенком на разных этапах его развития;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оптимизация детско-родительских отношений;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сохранение семейных ценностей и традиций;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возрастание интереса родителей к работе ДОУ, воспитанию детей,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 конфликтных ситуаций;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жестокого обращения с детьми.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FFFF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Новая папка (3)\Рабочий стол\Смайлы\Новая папка\s2s307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06133"/>
            <a:ext cx="3744416" cy="23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62068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   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9348" y="99966"/>
            <a:ext cx="7772400" cy="102477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Отзывы родителей: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7828" y="1444661"/>
            <a:ext cx="7772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было очень интересно и познавательно;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освежила знания в методах воспитания;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узнала о своих слабых сторонах в вопросе воспитания;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узнала много нового, было приятно со всеми познакомиться, узнать кто как ведет себя с ребенком;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узнала как правильно применять упражнения для развития моторики у ребенка;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узнала о наличии множества подручных средств, которые можно использовать в игре с ребенком;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узнала на сколько наш быт может быть полезен в развитии ребенка.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FFFF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Новая папка (3)\Рабочий стол\Смайлы\Новая папка\s13s1434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30313"/>
            <a:ext cx="4463305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62068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    </a:t>
            </a:r>
          </a:p>
        </p:txBody>
      </p:sp>
      <p:pic>
        <p:nvPicPr>
          <p:cNvPr id="12290" name="Picture 2" descr="C:\Новая папка (3)\Рабочий стол\Смайлы\Новая папка\s15s163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0" y="1913246"/>
            <a:ext cx="7560839" cy="435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9348" y="99966"/>
            <a:ext cx="7772400" cy="178010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СПАСИБО ЗА ВНИМАНИЕ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2808312"/>
          </a:xfrm>
        </p:spPr>
        <p:txBody>
          <a:bodyPr>
            <a:normAutofit fontScale="90000"/>
          </a:bodyPr>
          <a:lstStyle/>
          <a:p>
            <a:pPr marL="182880"/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48680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Цель клуба: создание единого образовательного пространства «Дошкольное образовательное учреждение  - семья». </a:t>
            </a:r>
            <a:br>
              <a:rPr lang="ru-R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ru-R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4896544" cy="3744416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Задачи:</a:t>
            </a:r>
          </a:p>
          <a:p>
            <a:pPr marL="285750" indent="-285750" algn="l">
              <a:buFontTx/>
              <a:buChar char="-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обучение навыкам эффективного взаимодействия родитель-ребенок;</a:t>
            </a:r>
          </a:p>
          <a:p>
            <a:pPr marL="285750" indent="-285750" algn="l">
              <a:buFontTx/>
              <a:buChar char="-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выявление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положительного опыта семейного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воспитания;</a:t>
            </a:r>
          </a:p>
          <a:p>
            <a:pPr marL="285750" indent="-285750" algn="l">
              <a:buFontTx/>
              <a:buChar char="-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содействие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сплочению родительского коллектива с целью предупреждения межличностных конфликтных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ситуаций;</a:t>
            </a:r>
          </a:p>
          <a:p>
            <a:pPr marL="285750" indent="-285750" algn="l">
              <a:buFontTx/>
              <a:buChar char="-"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установление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доверительных отношений между родителями и дошкольным образовательным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учреждением.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24844"/>
            <a:ext cx="3291880" cy="219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360884"/>
            <a:ext cx="3337874" cy="2225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55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2808312"/>
          </a:xfrm>
        </p:spPr>
        <p:txBody>
          <a:bodyPr>
            <a:normAutofit fontScale="90000"/>
          </a:bodyPr>
          <a:lstStyle/>
          <a:p>
            <a:pPr marL="182880"/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31490" y="764704"/>
            <a:ext cx="8352928" cy="374441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           Участниками </a:t>
            </a:r>
            <a:r>
              <a:rPr lang="ru-RU" b="1" dirty="0">
                <a:solidFill>
                  <a:srgbClr val="FFFF00"/>
                </a:solidFill>
              </a:rPr>
              <a:t>Семейного клуба являются дети </a:t>
            </a:r>
            <a:r>
              <a:rPr lang="ru-RU" b="1" dirty="0" smtClean="0">
                <a:solidFill>
                  <a:srgbClr val="FFFF00"/>
                </a:solidFill>
              </a:rPr>
              <a:t>3-5 </a:t>
            </a:r>
            <a:r>
              <a:rPr lang="ru-RU" b="1" dirty="0">
                <a:solidFill>
                  <a:srgbClr val="FFFF00"/>
                </a:solidFill>
              </a:rPr>
              <a:t>лет, посещающие дошкольное образовательное учреждение, их родители (законные представители), педагог-психолог, социальный педагог.</a:t>
            </a:r>
          </a:p>
          <a:p>
            <a:pPr algn="just"/>
            <a:r>
              <a:rPr lang="ru-RU" b="1" dirty="0" smtClean="0">
                <a:solidFill>
                  <a:srgbClr val="FFFF00"/>
                </a:solidFill>
              </a:rPr>
              <a:t>          </a:t>
            </a:r>
          </a:p>
          <a:p>
            <a:pPr algn="just"/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   Основные </a:t>
            </a:r>
            <a:r>
              <a:rPr lang="ru-RU" b="1" dirty="0">
                <a:solidFill>
                  <a:srgbClr val="FFFF00"/>
                </a:solidFill>
              </a:rPr>
              <a:t>направления деятельности:</a:t>
            </a:r>
          </a:p>
          <a:p>
            <a:pPr algn="just"/>
            <a:r>
              <a:rPr lang="ru-RU" b="1" dirty="0">
                <a:solidFill>
                  <a:srgbClr val="FFFF00"/>
                </a:solidFill>
              </a:rPr>
              <a:t>- оказание психолого-социально - педагогической помощи и поддержки родителей в вопросах развития и воспитания дошкольников;</a:t>
            </a:r>
          </a:p>
          <a:p>
            <a:pPr algn="just"/>
            <a:r>
              <a:rPr lang="ru-RU" b="1" dirty="0">
                <a:solidFill>
                  <a:srgbClr val="FFFF00"/>
                </a:solidFill>
              </a:rPr>
              <a:t>- выявление и трансляция положительного опыта семейного воспитания;</a:t>
            </a:r>
          </a:p>
          <a:p>
            <a:pPr algn="just"/>
            <a:r>
              <a:rPr lang="ru-RU" b="1" dirty="0">
                <a:solidFill>
                  <a:srgbClr val="FFFF00"/>
                </a:solidFill>
              </a:rPr>
              <a:t>- повышение психолого-педагогической компетентности родителей.</a:t>
            </a:r>
          </a:p>
          <a:p>
            <a:r>
              <a:rPr lang="ru-RU" b="1" dirty="0"/>
              <a:t> </a:t>
            </a:r>
          </a:p>
          <a:p>
            <a:pPr algn="l"/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:\Новая папка (3)\Рабочий стол\Смайлы\Новая папка\s4s512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29" y="6093296"/>
            <a:ext cx="428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27" y="4205833"/>
            <a:ext cx="2807804" cy="1871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8064" y="4221427"/>
            <a:ext cx="2784412" cy="1856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50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504056"/>
          </a:xfrm>
        </p:spPr>
        <p:txBody>
          <a:bodyPr>
            <a:normAutofit fontScale="90000"/>
          </a:bodyPr>
          <a:lstStyle/>
          <a:p>
            <a:pPr marL="182880"/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3100" b="1" dirty="0" smtClean="0">
                <a:solidFill>
                  <a:srgbClr val="FFFF00"/>
                </a:solidFill>
              </a:rPr>
              <a:t>Темы занятий на </a:t>
            </a:r>
            <a:r>
              <a:rPr lang="ru-RU" sz="3100" b="1" dirty="0" smtClean="0">
                <a:solidFill>
                  <a:srgbClr val="FFFF00"/>
                </a:solidFill>
              </a:rPr>
              <a:t>учебный год:</a:t>
            </a:r>
            <a:endParaRPr lang="ru-RU" sz="31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1296" y="2204864"/>
            <a:ext cx="8499176" cy="1440160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999281"/>
              </p:ext>
            </p:extLst>
          </p:nvPr>
        </p:nvGraphicFramePr>
        <p:xfrm>
          <a:off x="251521" y="1141286"/>
          <a:ext cx="8712967" cy="2193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12967"/>
              </a:tblGrid>
              <a:tr h="433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Сотрудничество 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как этап во взаимодействии взрослого и </a:t>
                      </a: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ребёнка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66" marR="38366" marT="0" marB="0"/>
                </a:tc>
              </a:tr>
              <a:tr h="32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Развитие 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мелкой моторики в </a:t>
                      </a: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быту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66" marR="38366" marT="0" marB="0"/>
                </a:tc>
              </a:tr>
              <a:tr h="513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Игра 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и </a:t>
                      </a: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игрушки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66" marR="38366" marT="0" marB="0"/>
                </a:tc>
              </a:tr>
              <a:tr h="516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Мой внимательный ребенок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66" marR="38366" marT="0" marB="0"/>
                </a:tc>
              </a:tr>
              <a:tr h="379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Как воспитывать ребенка,</a:t>
                      </a:r>
                      <a:r>
                        <a:rPr lang="ru-RU" sz="2000" baseline="0" dirty="0" smtClean="0">
                          <a:solidFill>
                            <a:srgbClr val="FFFF00"/>
                          </a:solidFill>
                          <a:effectLst/>
                        </a:rPr>
                        <a:t> не наказывая его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66" marR="38366" marT="0" marB="0"/>
                </a:tc>
              </a:tr>
            </a:tbl>
          </a:graphicData>
        </a:graphic>
      </p:graphicFrame>
      <p:pic>
        <p:nvPicPr>
          <p:cNvPr id="9" name="Picture 3" descr="C:\Новая папка (3)\Рабочий стол\Смайлы\fon_dv_valentin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15318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Новая папка (3)\Рабочий стол\Смайлы\fon_dv_valentin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115319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29000"/>
            <a:ext cx="4654380" cy="3102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35" y="3861048"/>
            <a:ext cx="14287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Новая папка (3)\Рабочий стол\Смайлы\0_9d2a_187797a2_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14287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576064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Первая встреча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1484784"/>
            <a:ext cx="7704856" cy="10081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Тема: </a:t>
            </a:r>
            <a:r>
              <a:rPr lang="ru-RU" sz="2800" b="1" dirty="0">
                <a:solidFill>
                  <a:srgbClr val="FFFF00"/>
                </a:solidFill>
              </a:rPr>
              <a:t>«Сотрудничество – как основной этап во взаимодействии взрослого и ребёнка»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5596" y="2497737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акцентирование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внимания родителей на важность безусловного принятия ребенка для его психологического здоровья.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32" y="4667653"/>
            <a:ext cx="2916324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98" y="3674058"/>
            <a:ext cx="2980785" cy="1987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" y="3683713"/>
            <a:ext cx="2951820" cy="196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55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6575" y="346464"/>
            <a:ext cx="7772400" cy="576064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Вторая встреча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9612" y="909521"/>
            <a:ext cx="7704856" cy="10081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Тема: «Развитие мелкой моторики в быту»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6794" y="1405015"/>
            <a:ext cx="73448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sz="2000" b="1" dirty="0">
                <a:solidFill>
                  <a:srgbClr val="FFFF00"/>
                </a:solidFill>
              </a:rPr>
              <a:t>з</a:t>
            </a:r>
            <a:r>
              <a:rPr lang="ru-RU" sz="2000" b="1" dirty="0" smtClean="0">
                <a:solidFill>
                  <a:srgbClr val="FFFF00"/>
                </a:solidFill>
              </a:rPr>
              <a:t>накомство </a:t>
            </a:r>
            <a:r>
              <a:rPr lang="ru-RU" sz="2000" b="1" dirty="0">
                <a:solidFill>
                  <a:srgbClr val="FFFF00"/>
                </a:solidFill>
              </a:rPr>
              <a:t>родителей с играми и упражнениями, направленными на  развитие общих движений, ручной и мелкой </a:t>
            </a:r>
            <a:r>
              <a:rPr lang="ru-RU" sz="2000" b="1" dirty="0" smtClean="0">
                <a:solidFill>
                  <a:srgbClr val="FFFF00"/>
                </a:solidFill>
              </a:rPr>
              <a:t>моторики; формирование </a:t>
            </a:r>
            <a:r>
              <a:rPr lang="ru-RU" sz="2000" b="1" dirty="0">
                <a:solidFill>
                  <a:srgbClr val="FFFF00"/>
                </a:solidFill>
              </a:rPr>
              <a:t>зрительно-двигательной координации  детей 3-4 </a:t>
            </a:r>
            <a:r>
              <a:rPr lang="ru-RU" sz="2000" b="1" dirty="0" smtClean="0">
                <a:solidFill>
                  <a:srgbClr val="FFFF00"/>
                </a:solidFill>
              </a:rPr>
              <a:t>лет; развитие </a:t>
            </a:r>
            <a:r>
              <a:rPr lang="ru-RU" sz="2000" b="1" dirty="0">
                <a:solidFill>
                  <a:srgbClr val="FFFF00"/>
                </a:solidFill>
              </a:rPr>
              <a:t>совместных действий  взрослого и </a:t>
            </a:r>
            <a:r>
              <a:rPr lang="ru-RU" sz="2000" b="1" dirty="0" smtClean="0">
                <a:solidFill>
                  <a:srgbClr val="FFFF00"/>
                </a:solidFill>
              </a:rPr>
              <a:t>ребенка.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" y="3212976"/>
            <a:ext cx="270030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328" y="3212976"/>
            <a:ext cx="270030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5070300"/>
            <a:ext cx="2589755" cy="1726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02" y="5045819"/>
            <a:ext cx="2626477" cy="1750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56" y="3197397"/>
            <a:ext cx="2592034" cy="172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29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6575" y="346464"/>
            <a:ext cx="7772400" cy="576064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Вторая встреча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9612" y="909521"/>
            <a:ext cx="7704856" cy="10081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Тема: «Развитие мелкой моторики в быту»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6794" y="1405015"/>
            <a:ext cx="73448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sz="2000" b="1" dirty="0">
                <a:solidFill>
                  <a:srgbClr val="FFFF00"/>
                </a:solidFill>
              </a:rPr>
              <a:t>з</a:t>
            </a:r>
            <a:r>
              <a:rPr lang="ru-RU" sz="2000" b="1" dirty="0" smtClean="0">
                <a:solidFill>
                  <a:srgbClr val="FFFF00"/>
                </a:solidFill>
              </a:rPr>
              <a:t>накомство </a:t>
            </a:r>
            <a:r>
              <a:rPr lang="ru-RU" sz="2000" b="1" dirty="0">
                <a:solidFill>
                  <a:srgbClr val="FFFF00"/>
                </a:solidFill>
              </a:rPr>
              <a:t>родителей с играми и упражнениями, направленными на  развитие общих движений, ручной и мелкой </a:t>
            </a:r>
            <a:r>
              <a:rPr lang="ru-RU" sz="2000" b="1" dirty="0" smtClean="0">
                <a:solidFill>
                  <a:srgbClr val="FFFF00"/>
                </a:solidFill>
              </a:rPr>
              <a:t>моторики,; формирование </a:t>
            </a:r>
            <a:r>
              <a:rPr lang="ru-RU" sz="2000" b="1" dirty="0">
                <a:solidFill>
                  <a:srgbClr val="FFFF00"/>
                </a:solidFill>
              </a:rPr>
              <a:t>зрительно-двигательной координации  детей 3-4 </a:t>
            </a:r>
            <a:r>
              <a:rPr lang="ru-RU" sz="2000" b="1" dirty="0" smtClean="0">
                <a:solidFill>
                  <a:srgbClr val="FFFF00"/>
                </a:solidFill>
              </a:rPr>
              <a:t>лет; развитие </a:t>
            </a:r>
            <a:r>
              <a:rPr lang="ru-RU" sz="2000" b="1" dirty="0">
                <a:solidFill>
                  <a:srgbClr val="FFFF00"/>
                </a:solidFill>
              </a:rPr>
              <a:t>совместных действий  взрослого и </a:t>
            </a:r>
            <a:r>
              <a:rPr lang="ru-RU" sz="2000" b="1" dirty="0" smtClean="0">
                <a:solidFill>
                  <a:srgbClr val="FFFF00"/>
                </a:solidFill>
              </a:rPr>
              <a:t>ребенка.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34322"/>
            <a:ext cx="2663788" cy="177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81" y="3234322"/>
            <a:ext cx="2663788" cy="177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16" y="3283206"/>
            <a:ext cx="2663788" cy="177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43871"/>
            <a:ext cx="2553104" cy="170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28" y="5056756"/>
            <a:ext cx="2533777" cy="1689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C:\Новая папка (3)\Рабочий стол\Смайлы\Новая папка\s14s1536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7" y="505675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0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731</TotalTime>
  <Words>703</Words>
  <Application>Microsoft Office PowerPoint</Application>
  <PresentationFormat>Экран (4:3)</PresentationFormat>
  <Paragraphs>106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      МБДОУ «Детский сад № 44» Семейный клуб «Первые шаги»</vt:lpstr>
      <vt:lpstr>      Общее положение</vt:lpstr>
      <vt:lpstr>     Клуб    является дополнительным компонентом воспитательного процесса, где родители и педагоги детского сада могут получить знания и развивать свои умения, чтобы в дальнейшем объединить свои усилия и обеспечить ребенку защиту, эмоциональный комфорт, интересную и содержательную жизнь в детском саду и дома.      Основными принципами Семейного клуба являются: добровольность, компетентность, соблюдение педагогической этики, конфиденциальность. </vt:lpstr>
      <vt:lpstr>      </vt:lpstr>
      <vt:lpstr>      </vt:lpstr>
      <vt:lpstr>      Темы занятий на учебный год:</vt:lpstr>
      <vt:lpstr>    Первая встреча</vt:lpstr>
      <vt:lpstr>    Вторая встреча</vt:lpstr>
      <vt:lpstr>    Вторая встреча</vt:lpstr>
      <vt:lpstr>    Вторая встреча</vt:lpstr>
      <vt:lpstr>Тема: «Мой внимательный ребёнок» Цель: развитие концентрации, устойчивости и переключения внимания; информировать родителей о психологическом развитии ребенка 3-4 лет; обучить родителей навыкам взаимодействия с ребенком, возможностям развития внимания ребенка в быту. </vt:lpstr>
      <vt:lpstr>Тема: «Мой внимательный ребёнок» Цель: развитие концентрации, устойчивости и переключения внимания; информировать родителей о психологическом развитии ребенка 3-4 лет; обучить родителей навыкам взаимодействия с ребенком, возможностям развития внимания ребенка в быту. </vt:lpstr>
      <vt:lpstr>Тема: «Мой внимательный ребёнок» Цель: развитие концентрации, устойчивости и переключения внимания; информировать родителей о психологическом развитии ребенка 3-4 лет; обучить родителей навыкам взаимодействия с ребенком, возможностям развития внимания ребенка в быту.  </vt:lpstr>
      <vt:lpstr>Тема: «Мой внимательный ребенок»</vt:lpstr>
      <vt:lpstr>«Сотрудничество как этап во взаимодействии взрослого и ребенка» «Формирование жизненных навыков» Тестопластика. «Новогодний подарок» «Коррекция поведенческих нарушений методом игротерапии» «Волшебный мир сказок»</vt:lpstr>
      <vt:lpstr>«Сотрудничество как основной этап во взаимодействии взрослого и ребенка» с приглашением учителя-дефектолога.</vt:lpstr>
      <vt:lpstr>«Формирование жизненных навыков» -   Тестопластика.</vt:lpstr>
      <vt:lpstr>«Формирование жизненных навыков» -   тестопластика</vt:lpstr>
      <vt:lpstr>«Новогодний подарок»</vt:lpstr>
      <vt:lpstr>«Новогодний подарок»</vt:lpstr>
      <vt:lpstr>«Коррекция поведенческих нарушений методом игротерапии»</vt:lpstr>
      <vt:lpstr>«Коррекция поведенческих нарушений методом игротерапии»</vt:lpstr>
      <vt:lpstr>«Волшебный мир сказок»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Выпуск 2016-2017год</vt:lpstr>
      <vt:lpstr>Предполагаемый результат:</vt:lpstr>
      <vt:lpstr>Отзывы родителей: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 44» Семейный клуб «Первые шаги»</dc:title>
  <dc:creator>metodist</dc:creator>
  <cp:lastModifiedBy>metodist</cp:lastModifiedBy>
  <cp:revision>58</cp:revision>
  <dcterms:created xsi:type="dcterms:W3CDTF">2016-01-27T00:56:24Z</dcterms:created>
  <dcterms:modified xsi:type="dcterms:W3CDTF">2020-04-21T19:57:27Z</dcterms:modified>
</cp:coreProperties>
</file>