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305" r:id="rId8"/>
    <p:sldId id="261" r:id="rId9"/>
    <p:sldId id="262" r:id="rId10"/>
    <p:sldId id="263" r:id="rId11"/>
    <p:sldId id="290" r:id="rId12"/>
    <p:sldId id="264" r:id="rId13"/>
    <p:sldId id="291" r:id="rId14"/>
    <p:sldId id="265" r:id="rId15"/>
    <p:sldId id="292" r:id="rId16"/>
    <p:sldId id="266" r:id="rId17"/>
    <p:sldId id="267" r:id="rId18"/>
    <p:sldId id="268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3" r:id="rId27"/>
    <p:sldId id="304" r:id="rId28"/>
    <p:sldId id="306" r:id="rId29"/>
    <p:sldId id="307" r:id="rId30"/>
    <p:sldId id="285" r:id="rId31"/>
    <p:sldId id="286" r:id="rId32"/>
    <p:sldId id="287" r:id="rId33"/>
    <p:sldId id="288" r:id="rId34"/>
    <p:sldId id="302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18" autoAdjust="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Итоговый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МБУ ДО «Центр творческого развития и гуманитарного образования» </c:v>
                </c:pt>
                <c:pt idx="1">
                  <c:v>МБОУ ДО «Дом детского творчества «Юность» </c:v>
                </c:pt>
                <c:pt idx="2">
                  <c:v>МБУ ДО «Центр внешкольной работы» </c:v>
                </c:pt>
                <c:pt idx="3">
                  <c:v>МАОУ ДО детей «Детско-юношеская спортивная школа №2» </c:v>
                </c:pt>
                <c:pt idx="4">
                  <c:v>МБУ ДО «Детская музыкальная школа №4» </c:v>
                </c:pt>
                <c:pt idx="5">
                  <c:v>МБУ ДО «Станция детского и юношеского технического творчества» </c:v>
                </c:pt>
                <c:pt idx="6">
                  <c:v>МАОУ ДО «Детская художественная школа» </c:v>
                </c:pt>
                <c:pt idx="7">
                  <c:v>МБУ ДО «Детско-юношеская спортивная школа №1» </c:v>
                </c:pt>
                <c:pt idx="8">
                  <c:v>МБУ ДО «Детская музыкальная школа №5» </c:v>
                </c:pt>
                <c:pt idx="9">
                  <c:v>МБУ ДО «Детско-юношеская спортивная школа №4» </c:v>
                </c:pt>
                <c:pt idx="10">
                  <c:v>МБУ ДО «Детско-юношеская спортивная школа №5» </c:v>
                </c:pt>
                <c:pt idx="11">
                  <c:v>МАОУ ДО «Детская музыкальная школа №7» </c:v>
                </c:pt>
                <c:pt idx="12">
                  <c:v>МАОУ ДО «Детская музыкальная школа №6» </c:v>
                </c:pt>
                <c:pt idx="13">
                  <c:v>МБУ ДО «Детская музыкальная школа №3» </c:v>
                </c:pt>
                <c:pt idx="14">
                  <c:v>МБУ ДО «Детская музыкальная школа №1» </c:v>
                </c:pt>
                <c:pt idx="15">
                  <c:v>МБУ ДО «Детско-юношеская спортивная школа №3» 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93.9</c:v>
                </c:pt>
                <c:pt idx="1">
                  <c:v>93.3</c:v>
                </c:pt>
                <c:pt idx="2">
                  <c:v>92.3</c:v>
                </c:pt>
                <c:pt idx="3">
                  <c:v>90.7</c:v>
                </c:pt>
                <c:pt idx="4">
                  <c:v>87.8</c:v>
                </c:pt>
                <c:pt idx="5">
                  <c:v>86.7</c:v>
                </c:pt>
                <c:pt idx="6">
                  <c:v>86.2</c:v>
                </c:pt>
                <c:pt idx="7">
                  <c:v>85.2</c:v>
                </c:pt>
                <c:pt idx="8">
                  <c:v>85.2</c:v>
                </c:pt>
                <c:pt idx="9">
                  <c:v>83.9</c:v>
                </c:pt>
                <c:pt idx="10">
                  <c:v>83.8</c:v>
                </c:pt>
                <c:pt idx="11">
                  <c:v>83.8</c:v>
                </c:pt>
                <c:pt idx="12">
                  <c:v>83.5</c:v>
                </c:pt>
                <c:pt idx="13">
                  <c:v>83.1</c:v>
                </c:pt>
                <c:pt idx="14">
                  <c:v>83</c:v>
                </c:pt>
                <c:pt idx="15">
                  <c:v>82.1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D5-4F76-B676-71982A719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624112"/>
        <c:axId val="434380208"/>
      </c:barChart>
      <c:catAx>
        <c:axId val="5166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380208"/>
        <c:crosses val="autoZero"/>
        <c:auto val="1"/>
        <c:lblAlgn val="ctr"/>
        <c:lblOffset val="100"/>
        <c:noMultiLvlLbl val="0"/>
      </c:catAx>
      <c:valAx>
        <c:axId val="4343802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1662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МБУ ДО «Усть-Большерецкий районный Дом детского творчества» с. Усть-Большерецк</c:v>
                </c:pt>
                <c:pt idx="1">
                  <c:v>МБУ ДО «Усть-Большерецкая районная детско-юношеская спортивная школа» с. Усть-Большерецк</c:v>
                </c:pt>
                <c:pt idx="2">
                  <c:v>МБУ ДО «Детская музыкальная школа с. Усть-Большерецк»</c:v>
                </c:pt>
                <c:pt idx="3">
                  <c:v>МБУ ДО «Детская музыкальная школа п. Озерновский»</c:v>
                </c:pt>
                <c:pt idx="4">
                  <c:v>МБУ ДО «Детская музыкальная школа с. Апача»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91.2</c:v>
                </c:pt>
                <c:pt idx="1">
                  <c:v>89.1</c:v>
                </c:pt>
                <c:pt idx="2">
                  <c:v>86.9</c:v>
                </c:pt>
                <c:pt idx="3">
                  <c:v>81.900000000000006</c:v>
                </c:pt>
                <c:pt idx="4">
                  <c:v>77.8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7-4EFC-813A-36A640BA8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9303072"/>
        <c:axId val="752938496"/>
      </c:barChart>
      <c:catAx>
        <c:axId val="48930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2938496"/>
        <c:crosses val="autoZero"/>
        <c:auto val="1"/>
        <c:lblAlgn val="ctr"/>
        <c:lblOffset val="100"/>
        <c:noMultiLvlLbl val="0"/>
      </c:catAx>
      <c:valAx>
        <c:axId val="752938496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48930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МБУ ДО «Детская школа искусств» </c:v>
                </c:pt>
                <c:pt idx="1">
                  <c:v>МБОУ ДО «Детско-юношеская спортивная школа» п. Усть-Камчатск </c:v>
                </c:pt>
                <c:pt idx="2">
                  <c:v>МБОУ ДО «Детская музыкальная школа №2» </c:v>
                </c:pt>
                <c:pt idx="3">
                  <c:v>МБУ ДО «Центр дополнительного образования детей» </c:v>
                </c:pt>
                <c:pt idx="4">
                  <c:v>МБОУ ДО Детско-юношеский клуб физической подготовки «Толбачик» </c:v>
                </c:pt>
                <c:pt idx="5">
                  <c:v>МБУ ДО «Детская школа искусств №1» </c:v>
                </c:pt>
                <c:pt idx="6">
                  <c:v>МБОУ ДО «Детско – юношеская спортивная школа» п. Ключи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88</c:v>
                </c:pt>
                <c:pt idx="1">
                  <c:v>87.6</c:v>
                </c:pt>
                <c:pt idx="2">
                  <c:v>85.2</c:v>
                </c:pt>
                <c:pt idx="3">
                  <c:v>82.3</c:v>
                </c:pt>
                <c:pt idx="4">
                  <c:v>81.2</c:v>
                </c:pt>
                <c:pt idx="5">
                  <c:v>80.2</c:v>
                </c:pt>
                <c:pt idx="6">
                  <c:v>78.3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85-421D-BBE5-C48D22C8E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603952"/>
        <c:axId val="572229824"/>
      </c:barChart>
      <c:catAx>
        <c:axId val="50660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229824"/>
        <c:crosses val="autoZero"/>
        <c:auto val="1"/>
        <c:lblAlgn val="ctr"/>
        <c:lblOffset val="100"/>
        <c:noMultiLvlLbl val="0"/>
      </c:catAx>
      <c:valAx>
        <c:axId val="572229824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0660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КГПОАУ «Камчатский политехнический техникум» г. Петропавловск-Камчатский</c:v>
                </c:pt>
                <c:pt idx="1">
                  <c:v>КГПОБУ «Камчатский педагогический колледж» г. Петропавловск-Камчатский</c:v>
                </c:pt>
                <c:pt idx="2">
                  <c:v>КГПОБУ «Камчатский промышленный техникум» г. Елизово</c:v>
                </c:pt>
                <c:pt idx="3">
                  <c:v>КГБУ ДО «Камчатский дворец детского творчества» г. Петропавловск-Камчатский</c:v>
                </c:pt>
                <c:pt idx="4">
                  <c:v>КГАУ ДПО «Камчатский институт развития образования» г. Петропавловск-Камчатский</c:v>
                </c:pt>
                <c:pt idx="5">
                  <c:v>Филиал КГПОБУ «Камчатский индустриальный техникум» п. Усть-Камчатск</c:v>
                </c:pt>
                <c:pt idx="6">
                  <c:v>КГБУ ДО «Камчатский центр развития творчества детей и юношества «Рассветы Камчатки» г. Петропавловск-Камчатский</c:v>
                </c:pt>
                <c:pt idx="7">
                  <c:v>КГБУ ДО «Камчатский центр детского и юношеского технического творчества» г. Петропавловск-Камчатский</c:v>
                </c:pt>
                <c:pt idx="8">
                  <c:v>КГПОБУ «Камчатский индустриальный техникум» г. Вилючинск</c:v>
                </c:pt>
                <c:pt idx="9">
                  <c:v>КГПОАУ «Камчатский колледж технологии и сервиса» г. Петропавловск-Камчатский</c:v>
                </c:pt>
                <c:pt idx="10">
                  <c:v>Филиал КГПОАУ «Камчатский колледж технологии и сервиса» г. Елизово</c:v>
                </c:pt>
                <c:pt idx="11">
                  <c:v>КГПОБУ «Камчатский сельскохозяйственный техникум» с. Сосновка</c:v>
                </c:pt>
                <c:pt idx="12">
                  <c:v>Филиал КГПОБУ «Камчатский индустриальный техникум» п. Ключи</c:v>
                </c:pt>
                <c:pt idx="13">
                  <c:v>КГАУ ДО «Камчатский дом детского и юношеского туризма и экскурсий» г. Петропавловск-Камчатский</c:v>
                </c:pt>
                <c:pt idx="14">
                  <c:v>Филиал КГПОБУ «Камчатский сельскохозяйственный техникум» с. Мильково</c:v>
                </c:pt>
                <c:pt idx="15">
                  <c:v>КГПОАУ «Камчатский морской энергетический техникум» г. Петропавловск-Камчатский</c:v>
                </c:pt>
                <c:pt idx="16">
                  <c:v>КГПОБУ «Паланский колледж» п.г.т. Палана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94.8</c:v>
                </c:pt>
                <c:pt idx="1">
                  <c:v>92.7</c:v>
                </c:pt>
                <c:pt idx="2">
                  <c:v>92</c:v>
                </c:pt>
                <c:pt idx="3">
                  <c:v>91.8</c:v>
                </c:pt>
                <c:pt idx="4">
                  <c:v>91.2</c:v>
                </c:pt>
                <c:pt idx="5">
                  <c:v>90.5</c:v>
                </c:pt>
                <c:pt idx="6">
                  <c:v>90.1</c:v>
                </c:pt>
                <c:pt idx="7">
                  <c:v>89.7</c:v>
                </c:pt>
                <c:pt idx="8">
                  <c:v>88.7</c:v>
                </c:pt>
                <c:pt idx="9">
                  <c:v>85.8</c:v>
                </c:pt>
                <c:pt idx="10">
                  <c:v>85.7</c:v>
                </c:pt>
                <c:pt idx="11">
                  <c:v>85.6</c:v>
                </c:pt>
                <c:pt idx="12">
                  <c:v>83.7</c:v>
                </c:pt>
                <c:pt idx="13">
                  <c:v>82</c:v>
                </c:pt>
                <c:pt idx="14">
                  <c:v>80.2</c:v>
                </c:pt>
                <c:pt idx="15">
                  <c:v>79.900000000000006</c:v>
                </c:pt>
                <c:pt idx="16">
                  <c:v>79.5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F-47BC-AC02-AA86F9B9C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0571664"/>
        <c:axId val="1171617712"/>
      </c:barChart>
      <c:catAx>
        <c:axId val="114057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1617712"/>
        <c:crosses val="autoZero"/>
        <c:auto val="1"/>
        <c:lblAlgn val="ctr"/>
        <c:lblOffset val="100"/>
        <c:noMultiLvlLbl val="0"/>
      </c:catAx>
      <c:valAx>
        <c:axId val="1171617712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114057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КГБПОУ «Камчатский колледж искусств» г. Петропавловск-Камчатский</c:v>
                </c:pt>
                <c:pt idx="1">
                  <c:v>ПОЧУ «Камчатский кооперативный техникум» Камчатского краевого союза потребительских кооперативов г. Петропавловск-Камчатский</c:v>
                </c:pt>
                <c:pt idx="2">
                  <c:v>Филиал ГБОУ СПО «Камчатский медицинский колледж» пгт. Палана</c:v>
                </c:pt>
                <c:pt idx="3">
                  <c:v>ГБПОУ Камчатского края «Камчатский медицинский колледж» г. Петропавловск-Камчатский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96.7</c:v>
                </c:pt>
                <c:pt idx="1">
                  <c:v>91.9</c:v>
                </c:pt>
                <c:pt idx="2">
                  <c:v>83.1</c:v>
                </c:pt>
                <c:pt idx="3">
                  <c:v>77.2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8A-4747-8510-4ED64E692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2685840"/>
        <c:axId val="1477147504"/>
      </c:barChart>
      <c:catAx>
        <c:axId val="152268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7147504"/>
        <c:crosses val="autoZero"/>
        <c:auto val="1"/>
        <c:lblAlgn val="ctr"/>
        <c:lblOffset val="100"/>
        <c:noMultiLvlLbl val="0"/>
      </c:catAx>
      <c:valAx>
        <c:axId val="1477147504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52268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Олюторский район</c:v>
                </c:pt>
                <c:pt idx="1">
                  <c:v>городской округ поселка Палана</c:v>
                </c:pt>
                <c:pt idx="2">
                  <c:v>Елизовский район</c:v>
                </c:pt>
                <c:pt idx="3">
                  <c:v>Быстринский район</c:v>
                </c:pt>
                <c:pt idx="4">
                  <c:v>Мильковский район</c:v>
                </c:pt>
                <c:pt idx="5">
                  <c:v>Краевые учреждения</c:v>
                </c:pt>
                <c:pt idx="6">
                  <c:v>Организации СПО</c:v>
                </c:pt>
                <c:pt idx="7">
                  <c:v>Пенжинский район</c:v>
                </c:pt>
                <c:pt idx="8">
                  <c:v>городской округ Вилючинск</c:v>
                </c:pt>
                <c:pt idx="9">
                  <c:v>городской округ Петропавловск-Камчатский</c:v>
                </c:pt>
                <c:pt idx="10">
                  <c:v>Соболевский район</c:v>
                </c:pt>
                <c:pt idx="11">
                  <c:v>Усть-Большерецкий район</c:v>
                </c:pt>
                <c:pt idx="12">
                  <c:v>Карагинский район</c:v>
                </c:pt>
                <c:pt idx="13">
                  <c:v>Усть-Камчатский район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91.1</c:v>
                </c:pt>
                <c:pt idx="1">
                  <c:v>89.6</c:v>
                </c:pt>
                <c:pt idx="2">
                  <c:v>89</c:v>
                </c:pt>
                <c:pt idx="3">
                  <c:v>88.7</c:v>
                </c:pt>
                <c:pt idx="4">
                  <c:v>88.6</c:v>
                </c:pt>
                <c:pt idx="5">
                  <c:v>87.3</c:v>
                </c:pt>
                <c:pt idx="6">
                  <c:v>87.2</c:v>
                </c:pt>
                <c:pt idx="7">
                  <c:v>87.2</c:v>
                </c:pt>
                <c:pt idx="8">
                  <c:v>86.9</c:v>
                </c:pt>
                <c:pt idx="9">
                  <c:v>86.5</c:v>
                </c:pt>
                <c:pt idx="10">
                  <c:v>86.2</c:v>
                </c:pt>
                <c:pt idx="11">
                  <c:v>85.4</c:v>
                </c:pt>
                <c:pt idx="12">
                  <c:v>85.1</c:v>
                </c:pt>
                <c:pt idx="13">
                  <c:v>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05-4EF6-85D6-854084CE7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1721024"/>
        <c:axId val="1432903616"/>
      </c:barChart>
      <c:catAx>
        <c:axId val="18417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2903616"/>
        <c:crosses val="autoZero"/>
        <c:auto val="1"/>
        <c:lblAlgn val="ctr"/>
        <c:lblOffset val="100"/>
        <c:noMultiLvlLbl val="0"/>
      </c:catAx>
      <c:valAx>
        <c:axId val="1432903616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84172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МБУ ДО «Дом детского творчества» </c:v>
                </c:pt>
                <c:pt idx="1">
                  <c:v>МБУ ДО сферы культуры «Детская художественная школа» </c:v>
                </c:pt>
                <c:pt idx="2">
                  <c:v>МБУ ДО сферы культуры «Детская музыкальная школа №2» </c:v>
                </c:pt>
                <c:pt idx="3">
                  <c:v>МБУ ДО «Центр развития творчества детей и юношества» </c:v>
                </c:pt>
                <c:pt idx="4">
                  <c:v>МБУ ДО сферы культуры «Детская музыкальная школа №1»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91.6</c:v>
                </c:pt>
                <c:pt idx="1">
                  <c:v>87.2</c:v>
                </c:pt>
                <c:pt idx="2">
                  <c:v>87</c:v>
                </c:pt>
                <c:pt idx="3">
                  <c:v>86.8</c:v>
                </c:pt>
                <c:pt idx="4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70-4488-BF9F-904B593A3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7426736"/>
        <c:axId val="567993040"/>
      </c:barChart>
      <c:catAx>
        <c:axId val="57742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7993040"/>
        <c:crosses val="autoZero"/>
        <c:auto val="1"/>
        <c:lblAlgn val="ctr"/>
        <c:lblOffset val="100"/>
        <c:noMultiLvlLbl val="0"/>
      </c:catAx>
      <c:valAx>
        <c:axId val="567993040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7742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МБУ ДО «Центр «Луч»</c:v>
                </c:pt>
                <c:pt idx="1">
                  <c:v>МБОУ «Елизовская средняя школа №3» </c:v>
                </c:pt>
                <c:pt idx="2">
                  <c:v>МБУ ДО «Центр детского творчества</c:v>
                </c:pt>
                <c:pt idx="3">
                  <c:v>МБУ ДО «Подростковый центр «Патриот» </c:v>
                </c:pt>
                <c:pt idx="4">
                  <c:v>МБУ ДО детей «Елизовская детская музыкальная школа» </c:v>
                </c:pt>
                <c:pt idx="5">
                  <c:v>МБУ ДО «Школа искусств п. Термальный»</c:v>
                </c:pt>
                <c:pt idx="6">
                  <c:v>МБУ ДО «Елизовская детская художественная школа» им. Лузина М.А. </c:v>
                </c:pt>
                <c:pt idx="7">
                  <c:v>МБУ ДО «Детская школа искусств п. Вулканный»</c:v>
                </c:pt>
                <c:pt idx="8">
                  <c:v>МБУ ДО «Раздольненская детская музыкальная школа» </c:v>
                </c:pt>
                <c:pt idx="9">
                  <c:v>МБУ ДО «Корякская детская музыкальная школа» </c:v>
                </c:pt>
                <c:pt idx="10">
                  <c:v>МБУ ДО «Николаевская детская школа искусств»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95.7</c:v>
                </c:pt>
                <c:pt idx="1">
                  <c:v>95</c:v>
                </c:pt>
                <c:pt idx="2">
                  <c:v>94.9</c:v>
                </c:pt>
                <c:pt idx="3">
                  <c:v>94</c:v>
                </c:pt>
                <c:pt idx="4">
                  <c:v>89.3</c:v>
                </c:pt>
                <c:pt idx="5">
                  <c:v>89.1</c:v>
                </c:pt>
                <c:pt idx="6">
                  <c:v>88</c:v>
                </c:pt>
                <c:pt idx="7">
                  <c:v>86.7</c:v>
                </c:pt>
                <c:pt idx="8">
                  <c:v>84.6</c:v>
                </c:pt>
                <c:pt idx="9">
                  <c:v>82.2</c:v>
                </c:pt>
                <c:pt idx="10">
                  <c:v>79.3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C-46F7-A6A0-86411BACE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568400"/>
        <c:axId val="567986384"/>
      </c:barChart>
      <c:catAx>
        <c:axId val="57956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7986384"/>
        <c:crosses val="autoZero"/>
        <c:auto val="1"/>
        <c:lblAlgn val="ctr"/>
        <c:lblOffset val="100"/>
        <c:noMultiLvlLbl val="0"/>
      </c:catAx>
      <c:valAx>
        <c:axId val="567986384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57956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МАОУ ДО «Быстринский Дом детского творчества» </c:v>
                </c:pt>
                <c:pt idx="1">
                  <c:v>МБУ ДО «Быстринская детская школа искусств»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90.8</c:v>
                </c:pt>
                <c:pt idx="1">
                  <c:v>86.5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FE-416D-B2D5-EB5EDD224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407472"/>
        <c:axId val="752371072"/>
      </c:barChart>
      <c:catAx>
        <c:axId val="52240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2371072"/>
        <c:crosses val="autoZero"/>
        <c:auto val="1"/>
        <c:lblAlgn val="ctr"/>
        <c:lblOffset val="100"/>
        <c:noMultiLvlLbl val="0"/>
      </c:catAx>
      <c:valAx>
        <c:axId val="752371072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2240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МКУ ДО Карагинского района «Карагинская детская школа искусств» п. Оссора</c:v>
                </c:pt>
                <c:pt idx="1">
                  <c:v>МКУ ДО Карагинского района «Карагинская детская школа искусств» с. Тымлат</c:v>
                </c:pt>
                <c:pt idx="2">
                  <c:v>МБУ ДО «Детско-юношеский Центр «Юность» </c:v>
                </c:pt>
                <c:pt idx="3">
                  <c:v>МКУ ДО Карагинского района «Карагинская детская школа искусств» с. Карага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87.9</c:v>
                </c:pt>
                <c:pt idx="1">
                  <c:v>87.5</c:v>
                </c:pt>
                <c:pt idx="2">
                  <c:v>83</c:v>
                </c:pt>
                <c:pt idx="3">
                  <c:v>82.1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D5-4E0A-9036-603139D50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169856"/>
        <c:axId val="752401440"/>
      </c:barChart>
      <c:catAx>
        <c:axId val="50316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2401440"/>
        <c:crosses val="autoZero"/>
        <c:auto val="1"/>
        <c:lblAlgn val="ctr"/>
        <c:lblOffset val="100"/>
        <c:noMultiLvlLbl val="0"/>
      </c:catAx>
      <c:valAx>
        <c:axId val="752401440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0316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МКУ ДО «Районный дом детского творчества» </c:v>
                </c:pt>
                <c:pt idx="1">
                  <c:v>МБУ ДО «Мильковская детская школа искусств» </c:v>
                </c:pt>
                <c:pt idx="2">
                  <c:v>МКУ ДО «Мильковская детско-юношеская спортивная школа»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95.4</c:v>
                </c:pt>
                <c:pt idx="1">
                  <c:v>85.9</c:v>
                </c:pt>
                <c:pt idx="2">
                  <c:v>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E-4978-8563-4C49F48DB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2846080"/>
        <c:axId val="752947232"/>
      </c:barChart>
      <c:catAx>
        <c:axId val="75284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2947232"/>
        <c:crosses val="autoZero"/>
        <c:auto val="1"/>
        <c:lblAlgn val="ctr"/>
        <c:lblOffset val="100"/>
        <c:noMultiLvlLbl val="0"/>
      </c:catAx>
      <c:valAx>
        <c:axId val="752947232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75284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«Пахачинская детская музыкальная школа» филиал №1 МКУ ДО «Олюторская районная детская школа искусств» </c:v>
                </c:pt>
                <c:pt idx="1">
                  <c:v>МКУ ДО «Олюторская районная детская школа искусств» с. Тиличики</c:v>
                </c:pt>
                <c:pt idx="2">
                  <c:v>«Хаилинская детская школа искусств» филиал №2 МКУ ДО «Олюторская районная детская школа искусств» </c:v>
                </c:pt>
                <c:pt idx="3">
                  <c:v>МКОО ДО «Районный центр внешкольной работы»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93.4</c:v>
                </c:pt>
                <c:pt idx="1">
                  <c:v>93.3</c:v>
                </c:pt>
                <c:pt idx="2">
                  <c:v>92.4</c:v>
                </c:pt>
                <c:pt idx="3">
                  <c:v>85.1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EB-44AF-B599-302C891D4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6738352"/>
        <c:axId val="752938912"/>
      </c:barChart>
      <c:catAx>
        <c:axId val="75673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2938912"/>
        <c:crosses val="autoZero"/>
        <c:auto val="1"/>
        <c:lblAlgn val="ctr"/>
        <c:lblOffset val="100"/>
        <c:noMultiLvlLbl val="0"/>
      </c:catAx>
      <c:valAx>
        <c:axId val="752938912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75673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МКУ ДО «Пенжинская детская школа искусств» Филиал №2 </c:v>
                </c:pt>
                <c:pt idx="1">
                  <c:v>МКУ ДО «Пенжинская детская школа искусств» Филиал №1 </c:v>
                </c:pt>
                <c:pt idx="2">
                  <c:v>МКУ ДО «Пенжинская детская школа искусств» с. Каменское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89.5</c:v>
                </c:pt>
                <c:pt idx="1">
                  <c:v>88.4</c:v>
                </c:pt>
                <c:pt idx="2">
                  <c:v>83.8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F5-454D-917D-996610C37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1326048"/>
        <c:axId val="572234400"/>
      </c:barChart>
      <c:catAx>
        <c:axId val="57132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234400"/>
        <c:crosses val="autoZero"/>
        <c:auto val="1"/>
        <c:lblAlgn val="ctr"/>
        <c:lblOffset val="100"/>
        <c:noMultiLvlLbl val="0"/>
      </c:catAx>
      <c:valAx>
        <c:axId val="572234400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7132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МКОУ ДО «Центр внешкольной работы «Ровесник» </c:v>
                </c:pt>
                <c:pt idx="1">
                  <c:v>МКУ ДО «Детская музыкальная школа с. Соболево»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86.3</c:v>
                </c:pt>
                <c:pt idx="1">
                  <c:v>86.1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F-478D-AFA4-CB4530818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1527024"/>
        <c:axId val="572229408"/>
      </c:barChart>
      <c:catAx>
        <c:axId val="52152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229408"/>
        <c:crosses val="autoZero"/>
        <c:auto val="1"/>
        <c:lblAlgn val="ctr"/>
        <c:lblOffset val="100"/>
        <c:noMultiLvlLbl val="0"/>
      </c:catAx>
      <c:valAx>
        <c:axId val="572229408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2152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3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28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803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67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6524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12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514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72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9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4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9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95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1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6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6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0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7B1A-E879-4D2A-B216-9E6C185F2D73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1570D0D-2DB8-4F26-BEC9-03A83E53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35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1665" y="27945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Результаты независимой оценки качества условий оказания услуг образовательными организациями Камчатского края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5272" y="5182146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ООО «Эмпирика»</a:t>
            </a:r>
          </a:p>
          <a:p>
            <a:pPr algn="r"/>
            <a:r>
              <a:rPr lang="ru-RU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10318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1306" y="717741"/>
            <a:ext cx="8911687" cy="1666305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Итоговые баллы образовательных организаций </a:t>
            </a:r>
            <a:r>
              <a:rPr lang="ru-RU" dirty="0" err="1"/>
              <a:t>Быстринского</a:t>
            </a:r>
            <a:r>
              <a:rPr lang="ru-RU" dirty="0"/>
              <a:t> района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8669906-46E7-417A-BC7F-BC001F0A8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875602"/>
              </p:ext>
            </p:extLst>
          </p:nvPr>
        </p:nvGraphicFramePr>
        <p:xfrm>
          <a:off x="1486554" y="2847745"/>
          <a:ext cx="10248244" cy="2459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4976">
                  <a:extLst>
                    <a:ext uri="{9D8B030D-6E8A-4147-A177-3AD203B41FA5}">
                      <a16:colId xmlns:a16="http://schemas.microsoft.com/office/drawing/2014/main" val="1614282680"/>
                    </a:ext>
                  </a:extLst>
                </a:gridCol>
                <a:gridCol w="869576">
                  <a:extLst>
                    <a:ext uri="{9D8B030D-6E8A-4147-A177-3AD203B41FA5}">
                      <a16:colId xmlns:a16="http://schemas.microsoft.com/office/drawing/2014/main" val="929861560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1769217682"/>
                    </a:ext>
                  </a:extLst>
                </a:gridCol>
                <a:gridCol w="860611">
                  <a:extLst>
                    <a:ext uri="{9D8B030D-6E8A-4147-A177-3AD203B41FA5}">
                      <a16:colId xmlns:a16="http://schemas.microsoft.com/office/drawing/2014/main" val="3310816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15420412"/>
                    </a:ext>
                  </a:extLst>
                </a:gridCol>
                <a:gridCol w="770965">
                  <a:extLst>
                    <a:ext uri="{9D8B030D-6E8A-4147-A177-3AD203B41FA5}">
                      <a16:colId xmlns:a16="http://schemas.microsoft.com/office/drawing/2014/main" val="2686653670"/>
                    </a:ext>
                  </a:extLst>
                </a:gridCol>
                <a:gridCol w="1703292">
                  <a:extLst>
                    <a:ext uri="{9D8B030D-6E8A-4147-A177-3AD203B41FA5}">
                      <a16:colId xmlns:a16="http://schemas.microsoft.com/office/drawing/2014/main" val="2809335994"/>
                    </a:ext>
                  </a:extLst>
                </a:gridCol>
              </a:tblGrid>
              <a:tr h="791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п.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044393758"/>
                  </a:ext>
                </a:extLst>
              </a:tr>
              <a:tr h="708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МАОУ ДО «</a:t>
                      </a:r>
                      <a:r>
                        <a:rPr lang="ru-RU" sz="2000" b="0" dirty="0" err="1">
                          <a:effectLst/>
                        </a:rPr>
                        <a:t>Быстринский</a:t>
                      </a:r>
                      <a:r>
                        <a:rPr lang="ru-RU" sz="2000" b="0" dirty="0">
                          <a:effectLst/>
                        </a:rPr>
                        <a:t> Дом детского творчества» с. Эссо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58,5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90,8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72481686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МБУ ДО «</a:t>
                      </a:r>
                      <a:r>
                        <a:rPr lang="ru-RU" sz="2000" b="0" dirty="0" err="1">
                          <a:effectLst/>
                        </a:rPr>
                        <a:t>Быстринская</a:t>
                      </a:r>
                      <a:r>
                        <a:rPr lang="ru-RU" sz="2000" b="0" dirty="0">
                          <a:effectLst/>
                        </a:rPr>
                        <a:t> детская школа искусств» с. Эссо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52,0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95,0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93,8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86,5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35871906"/>
                  </a:ext>
                </a:extLst>
              </a:tr>
              <a:tr h="323715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 по Быстринскому району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88,7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extLst>
                  <a:ext uri="{0D108BD9-81ED-4DB2-BD59-A6C34878D82A}">
                    <a16:rowId xmlns:a16="http://schemas.microsoft.com/office/drawing/2014/main" val="1790075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375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Рейтинг образовательных организаций </a:t>
            </a:r>
            <a:r>
              <a:rPr lang="ru-RU" dirty="0" err="1"/>
              <a:t>Быстринского</a:t>
            </a:r>
            <a:r>
              <a:rPr lang="ru-RU" dirty="0"/>
              <a:t>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9A26013-9454-44A0-9970-C505005428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212394"/>
              </p:ext>
            </p:extLst>
          </p:nvPr>
        </p:nvGraphicFramePr>
        <p:xfrm>
          <a:off x="1183341" y="2088775"/>
          <a:ext cx="10560424" cy="4527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383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6048" y="430306"/>
            <a:ext cx="9495574" cy="1280890"/>
          </a:xfrm>
        </p:spPr>
        <p:txBody>
          <a:bodyPr/>
          <a:lstStyle/>
          <a:p>
            <a:pPr algn="ctr"/>
            <a:r>
              <a:rPr lang="ru-RU" dirty="0"/>
              <a:t>Итоговые баллы образовательных организаций </a:t>
            </a:r>
            <a:r>
              <a:rPr lang="ru-RU" dirty="0" err="1"/>
              <a:t>Карагинского</a:t>
            </a:r>
            <a:r>
              <a:rPr lang="ru-RU" dirty="0"/>
              <a:t>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FFF2FF6-B396-4BF9-A3D5-77AB4BA0D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51945"/>
              </p:ext>
            </p:extLst>
          </p:nvPr>
        </p:nvGraphicFramePr>
        <p:xfrm>
          <a:off x="385483" y="1711196"/>
          <a:ext cx="11447928" cy="502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1905">
                  <a:extLst>
                    <a:ext uri="{9D8B030D-6E8A-4147-A177-3AD203B41FA5}">
                      <a16:colId xmlns:a16="http://schemas.microsoft.com/office/drawing/2014/main" val="2342941120"/>
                    </a:ext>
                  </a:extLst>
                </a:gridCol>
                <a:gridCol w="995083">
                  <a:extLst>
                    <a:ext uri="{9D8B030D-6E8A-4147-A177-3AD203B41FA5}">
                      <a16:colId xmlns:a16="http://schemas.microsoft.com/office/drawing/2014/main" val="695002851"/>
                    </a:ext>
                  </a:extLst>
                </a:gridCol>
                <a:gridCol w="887505">
                  <a:extLst>
                    <a:ext uri="{9D8B030D-6E8A-4147-A177-3AD203B41FA5}">
                      <a16:colId xmlns:a16="http://schemas.microsoft.com/office/drawing/2014/main" val="2131077872"/>
                    </a:ext>
                  </a:extLst>
                </a:gridCol>
                <a:gridCol w="860612">
                  <a:extLst>
                    <a:ext uri="{9D8B030D-6E8A-4147-A177-3AD203B41FA5}">
                      <a16:colId xmlns:a16="http://schemas.microsoft.com/office/drawing/2014/main" val="2870561538"/>
                    </a:ext>
                  </a:extLst>
                </a:gridCol>
                <a:gridCol w="824753">
                  <a:extLst>
                    <a:ext uri="{9D8B030D-6E8A-4147-A177-3AD203B41FA5}">
                      <a16:colId xmlns:a16="http://schemas.microsoft.com/office/drawing/2014/main" val="2808769018"/>
                    </a:ext>
                  </a:extLst>
                </a:gridCol>
                <a:gridCol w="815788">
                  <a:extLst>
                    <a:ext uri="{9D8B030D-6E8A-4147-A177-3AD203B41FA5}">
                      <a16:colId xmlns:a16="http://schemas.microsoft.com/office/drawing/2014/main" val="2025258137"/>
                    </a:ext>
                  </a:extLst>
                </a:gridCol>
                <a:gridCol w="1452282">
                  <a:extLst>
                    <a:ext uri="{9D8B030D-6E8A-4147-A177-3AD203B41FA5}">
                      <a16:colId xmlns:a16="http://schemas.microsoft.com/office/drawing/2014/main" val="663381363"/>
                    </a:ext>
                  </a:extLst>
                </a:gridCol>
              </a:tblGrid>
              <a:tr h="859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 п.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270171650"/>
                  </a:ext>
                </a:extLst>
              </a:tr>
              <a:tr h="85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МБУ ДО «Детско-юношеский Центр «Юность» п. Оссора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88,6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83,0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243991312"/>
                  </a:ext>
                </a:extLst>
              </a:tr>
              <a:tr h="85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</a:t>
                      </a:r>
                      <a:r>
                        <a:rPr lang="ru-RU" sz="2000" b="0" dirty="0" err="1">
                          <a:effectLst/>
                        </a:rPr>
                        <a:t>Карагинского</a:t>
                      </a:r>
                      <a:r>
                        <a:rPr lang="ru-RU" sz="2000" b="0" dirty="0">
                          <a:effectLst/>
                        </a:rPr>
                        <a:t> района «</a:t>
                      </a:r>
                      <a:r>
                        <a:rPr lang="ru-RU" sz="2000" b="0" dirty="0" err="1">
                          <a:effectLst/>
                        </a:rPr>
                        <a:t>Карагинская</a:t>
                      </a:r>
                      <a:r>
                        <a:rPr lang="ru-RU" sz="2000" b="0" dirty="0">
                          <a:effectLst/>
                        </a:rPr>
                        <a:t> детская школа искусств» п. Оссора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98,6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87,9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461098335"/>
                  </a:ext>
                </a:extLst>
              </a:tr>
              <a:tr h="85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</a:t>
                      </a:r>
                      <a:r>
                        <a:rPr lang="ru-RU" sz="2000" b="0" dirty="0" err="1">
                          <a:effectLst/>
                        </a:rPr>
                        <a:t>Карагинского</a:t>
                      </a:r>
                      <a:r>
                        <a:rPr lang="ru-RU" sz="2000" b="0" dirty="0">
                          <a:effectLst/>
                        </a:rPr>
                        <a:t> района «</a:t>
                      </a:r>
                      <a:r>
                        <a:rPr lang="ru-RU" sz="2000" b="0" dirty="0" err="1">
                          <a:effectLst/>
                        </a:rPr>
                        <a:t>Карагинская</a:t>
                      </a:r>
                      <a:r>
                        <a:rPr lang="ru-RU" sz="2000" b="0" dirty="0">
                          <a:effectLst/>
                        </a:rPr>
                        <a:t> детская школа искусств» с. </a:t>
                      </a:r>
                      <a:r>
                        <a:rPr lang="ru-RU" sz="2000" b="0" dirty="0" err="1">
                          <a:effectLst/>
                        </a:rPr>
                        <a:t>Карага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82,1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368275114"/>
                  </a:ext>
                </a:extLst>
              </a:tr>
              <a:tr h="85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</a:t>
                      </a:r>
                      <a:r>
                        <a:rPr lang="ru-RU" sz="2000" b="0" dirty="0" err="1">
                          <a:effectLst/>
                        </a:rPr>
                        <a:t>Карагинского</a:t>
                      </a:r>
                      <a:r>
                        <a:rPr lang="ru-RU" sz="2000" b="0" dirty="0">
                          <a:effectLst/>
                        </a:rPr>
                        <a:t> района «</a:t>
                      </a:r>
                      <a:r>
                        <a:rPr lang="ru-RU" sz="2000" b="0" dirty="0" err="1">
                          <a:effectLst/>
                        </a:rPr>
                        <a:t>Карагинская</a:t>
                      </a:r>
                      <a:r>
                        <a:rPr lang="ru-RU" sz="2000" b="0" dirty="0">
                          <a:effectLst/>
                        </a:rPr>
                        <a:t> детская школа искусств» с. Тымлат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87,5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592584162"/>
                  </a:ext>
                </a:extLst>
              </a:tr>
              <a:tr h="418508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 по Карагинскому району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85,9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854426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06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0210" y="0"/>
            <a:ext cx="8911687" cy="1280890"/>
          </a:xfrm>
        </p:spPr>
        <p:txBody>
          <a:bodyPr/>
          <a:lstStyle/>
          <a:p>
            <a:r>
              <a:rPr lang="ru-RU" dirty="0"/>
              <a:t>Рейтинг образовательных организаций </a:t>
            </a:r>
            <a:r>
              <a:rPr lang="ru-RU" dirty="0" err="1"/>
              <a:t>Карагинского</a:t>
            </a:r>
            <a:r>
              <a:rPr lang="ru-RU" dirty="0"/>
              <a:t>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3B4D37E-7966-43E2-A18F-8385904CF8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527265"/>
              </p:ext>
            </p:extLst>
          </p:nvPr>
        </p:nvGraphicFramePr>
        <p:xfrm>
          <a:off x="1102658" y="1174377"/>
          <a:ext cx="10757647" cy="536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64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5817" y="37651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Итоговые баллы образовательных организаций </a:t>
            </a:r>
            <a:r>
              <a:rPr lang="ru-RU" dirty="0" err="1"/>
              <a:t>Мильковского</a:t>
            </a:r>
            <a:r>
              <a:rPr lang="ru-RU" dirty="0"/>
              <a:t> района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9E4E3C5-A2CE-4FE4-A2A4-912AD74909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572140"/>
              </p:ext>
            </p:extLst>
          </p:nvPr>
        </p:nvGraphicFramePr>
        <p:xfrm>
          <a:off x="645460" y="2069940"/>
          <a:ext cx="11447930" cy="3940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8541">
                  <a:extLst>
                    <a:ext uri="{9D8B030D-6E8A-4147-A177-3AD203B41FA5}">
                      <a16:colId xmlns:a16="http://schemas.microsoft.com/office/drawing/2014/main" val="1910885463"/>
                    </a:ext>
                  </a:extLst>
                </a:gridCol>
                <a:gridCol w="1174376">
                  <a:extLst>
                    <a:ext uri="{9D8B030D-6E8A-4147-A177-3AD203B41FA5}">
                      <a16:colId xmlns:a16="http://schemas.microsoft.com/office/drawing/2014/main" val="2047616691"/>
                    </a:ext>
                  </a:extLst>
                </a:gridCol>
                <a:gridCol w="1147482">
                  <a:extLst>
                    <a:ext uri="{9D8B030D-6E8A-4147-A177-3AD203B41FA5}">
                      <a16:colId xmlns:a16="http://schemas.microsoft.com/office/drawing/2014/main" val="1669595178"/>
                    </a:ext>
                  </a:extLst>
                </a:gridCol>
                <a:gridCol w="1084730">
                  <a:extLst>
                    <a:ext uri="{9D8B030D-6E8A-4147-A177-3AD203B41FA5}">
                      <a16:colId xmlns:a16="http://schemas.microsoft.com/office/drawing/2014/main" val="3244148601"/>
                    </a:ext>
                  </a:extLst>
                </a:gridCol>
                <a:gridCol w="995082">
                  <a:extLst>
                    <a:ext uri="{9D8B030D-6E8A-4147-A177-3AD203B41FA5}">
                      <a16:colId xmlns:a16="http://schemas.microsoft.com/office/drawing/2014/main" val="64391956"/>
                    </a:ext>
                  </a:extLst>
                </a:gridCol>
                <a:gridCol w="887506">
                  <a:extLst>
                    <a:ext uri="{9D8B030D-6E8A-4147-A177-3AD203B41FA5}">
                      <a16:colId xmlns:a16="http://schemas.microsoft.com/office/drawing/2014/main" val="2390253533"/>
                    </a:ext>
                  </a:extLst>
                </a:gridCol>
                <a:gridCol w="1470213">
                  <a:extLst>
                    <a:ext uri="{9D8B030D-6E8A-4147-A177-3AD203B41FA5}">
                      <a16:colId xmlns:a16="http://schemas.microsoft.com/office/drawing/2014/main" val="2652299810"/>
                    </a:ext>
                  </a:extLst>
                </a:gridCol>
              </a:tblGrid>
              <a:tr h="1148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91479657"/>
                  </a:ext>
                </a:extLst>
              </a:tr>
              <a:tr h="536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«Районный дом детского творчества» с. Мильково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80,0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867602448"/>
                  </a:ext>
                </a:extLst>
              </a:tr>
              <a:tr h="752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«</a:t>
                      </a:r>
                      <a:r>
                        <a:rPr lang="ru-RU" sz="2000" b="0" dirty="0" err="1">
                          <a:effectLst/>
                        </a:rPr>
                        <a:t>Мильковская</a:t>
                      </a:r>
                      <a:r>
                        <a:rPr lang="ru-RU" sz="2000" b="0" dirty="0">
                          <a:effectLst/>
                        </a:rPr>
                        <a:t> детско-юношеская спортивная школа» с. Мильково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92,6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87,8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96,4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95,9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84,5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968263078"/>
                  </a:ext>
                </a:extLst>
              </a:tr>
              <a:tr h="607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МБУ ДО «</a:t>
                      </a:r>
                      <a:r>
                        <a:rPr lang="ru-RU" sz="2000" b="0" dirty="0" err="1">
                          <a:effectLst/>
                        </a:rPr>
                        <a:t>Мильковская</a:t>
                      </a:r>
                      <a:r>
                        <a:rPr lang="ru-RU" sz="2000" b="0" dirty="0">
                          <a:effectLst/>
                        </a:rPr>
                        <a:t> детская школа искусств» с. Мильково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88,2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85,9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056739196"/>
                  </a:ext>
                </a:extLst>
              </a:tr>
              <a:tr h="55934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 по Мильковскому району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88,6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104263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7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8546" y="0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/>
              <a:t>Рейтинг образовательных организаций </a:t>
            </a:r>
            <a:r>
              <a:rPr lang="ru-RU" dirty="0" err="1"/>
              <a:t>Мильковского</a:t>
            </a:r>
            <a:r>
              <a:rPr lang="ru-RU" dirty="0"/>
              <a:t> района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D6A7B63-BFFB-4B88-BC76-57B177AB23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573508"/>
              </p:ext>
            </p:extLst>
          </p:nvPr>
        </p:nvGraphicFramePr>
        <p:xfrm>
          <a:off x="1174376" y="1380565"/>
          <a:ext cx="10703859" cy="5172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127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8078" y="17929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Итоговые баллы образовательных организаций Олюторского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840F791-9306-45A1-9172-9037A2DAA5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397261"/>
              </p:ext>
            </p:extLst>
          </p:nvPr>
        </p:nvGraphicFramePr>
        <p:xfrm>
          <a:off x="340660" y="1361572"/>
          <a:ext cx="11510680" cy="5241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1906">
                  <a:extLst>
                    <a:ext uri="{9D8B030D-6E8A-4147-A177-3AD203B41FA5}">
                      <a16:colId xmlns:a16="http://schemas.microsoft.com/office/drawing/2014/main" val="215330328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78398791"/>
                    </a:ext>
                  </a:extLst>
                </a:gridCol>
                <a:gridCol w="950259">
                  <a:extLst>
                    <a:ext uri="{9D8B030D-6E8A-4147-A177-3AD203B41FA5}">
                      <a16:colId xmlns:a16="http://schemas.microsoft.com/office/drawing/2014/main" val="2997502154"/>
                    </a:ext>
                  </a:extLst>
                </a:gridCol>
                <a:gridCol w="896470">
                  <a:extLst>
                    <a:ext uri="{9D8B030D-6E8A-4147-A177-3AD203B41FA5}">
                      <a16:colId xmlns:a16="http://schemas.microsoft.com/office/drawing/2014/main" val="2311693648"/>
                    </a:ext>
                  </a:extLst>
                </a:gridCol>
                <a:gridCol w="851647">
                  <a:extLst>
                    <a:ext uri="{9D8B030D-6E8A-4147-A177-3AD203B41FA5}">
                      <a16:colId xmlns:a16="http://schemas.microsoft.com/office/drawing/2014/main" val="2544806975"/>
                    </a:ext>
                  </a:extLst>
                </a:gridCol>
                <a:gridCol w="770965">
                  <a:extLst>
                    <a:ext uri="{9D8B030D-6E8A-4147-A177-3AD203B41FA5}">
                      <a16:colId xmlns:a16="http://schemas.microsoft.com/office/drawing/2014/main" val="1764854461"/>
                    </a:ext>
                  </a:extLst>
                </a:gridCol>
                <a:gridCol w="1362633">
                  <a:extLst>
                    <a:ext uri="{9D8B030D-6E8A-4147-A177-3AD203B41FA5}">
                      <a16:colId xmlns:a16="http://schemas.microsoft.com/office/drawing/2014/main" val="281071499"/>
                    </a:ext>
                  </a:extLst>
                </a:gridCol>
              </a:tblGrid>
              <a:tr h="937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п.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п.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738033406"/>
                  </a:ext>
                </a:extLst>
              </a:tr>
              <a:tr h="479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МКОО ДО «Районный центр внешкольной работы» с. </a:t>
                      </a:r>
                      <a:r>
                        <a:rPr lang="ru-RU" sz="2000" b="0" dirty="0" err="1">
                          <a:effectLst/>
                        </a:rPr>
                        <a:t>Тиличики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85,7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89,1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52,0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85,1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083296447"/>
                  </a:ext>
                </a:extLst>
              </a:tr>
              <a:tr h="525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«Олюторская районная детская школа искусств» с. </a:t>
                      </a:r>
                      <a:r>
                        <a:rPr lang="ru-RU" sz="2000" b="0" dirty="0" err="1">
                          <a:effectLst/>
                        </a:rPr>
                        <a:t>Тиличики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95,5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78,0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93,3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554733783"/>
                  </a:ext>
                </a:extLst>
              </a:tr>
              <a:tr h="938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«</a:t>
                      </a:r>
                      <a:r>
                        <a:rPr lang="ru-RU" sz="2000" b="0" dirty="0" err="1">
                          <a:effectLst/>
                        </a:rPr>
                        <a:t>Хаилинская</a:t>
                      </a:r>
                      <a:r>
                        <a:rPr lang="ru-RU" sz="2000" b="0" dirty="0">
                          <a:effectLst/>
                        </a:rPr>
                        <a:t> детская школа искусств» филиал №2 МКУ ДО «Олюторская районная детская школа искусств» с. </a:t>
                      </a:r>
                      <a:r>
                        <a:rPr lang="ru-RU" sz="2000" b="0" dirty="0" err="1">
                          <a:effectLst/>
                        </a:rPr>
                        <a:t>Хаилино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97,9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71,0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98,3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92,4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69862919"/>
                  </a:ext>
                </a:extLst>
              </a:tr>
              <a:tr h="938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«</a:t>
                      </a:r>
                      <a:r>
                        <a:rPr lang="ru-RU" sz="2000" b="0" dirty="0" err="1">
                          <a:effectLst/>
                        </a:rPr>
                        <a:t>Пахачинская</a:t>
                      </a:r>
                      <a:r>
                        <a:rPr lang="ru-RU" sz="2000" b="0" dirty="0">
                          <a:effectLst/>
                        </a:rPr>
                        <a:t> детская музыкальная школа» филиал №1 МКУ ДО «Олюторская районная детская школа искусств» с. </a:t>
                      </a:r>
                      <a:r>
                        <a:rPr lang="ru-RU" sz="2000" b="0" dirty="0" err="1">
                          <a:effectLst/>
                        </a:rPr>
                        <a:t>Пахачи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71,0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93,4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270701569"/>
                  </a:ext>
                </a:extLst>
              </a:tr>
              <a:tr h="45669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 по Олюторскому району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91,7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22215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706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41973"/>
            <a:ext cx="8911687" cy="9044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Рейтинг образовательных организаций Олюторского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7F0CDDA-8FCE-41B8-B50D-3D371814F3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838422"/>
              </p:ext>
            </p:extLst>
          </p:nvPr>
        </p:nvGraphicFramePr>
        <p:xfrm>
          <a:off x="1201270" y="1416423"/>
          <a:ext cx="10587317" cy="5118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9236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8793" y="567763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Итоговые баллы образовательных организаций </a:t>
            </a:r>
            <a:r>
              <a:rPr lang="ru-RU" dirty="0" err="1"/>
              <a:t>Пенжинского</a:t>
            </a:r>
            <a:r>
              <a:rPr lang="ru-RU" dirty="0"/>
              <a:t>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913DEDB-8F85-48E5-BA03-CA60777308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894854"/>
              </p:ext>
            </p:extLst>
          </p:nvPr>
        </p:nvGraphicFramePr>
        <p:xfrm>
          <a:off x="345142" y="2146650"/>
          <a:ext cx="11501716" cy="3503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0847">
                  <a:extLst>
                    <a:ext uri="{9D8B030D-6E8A-4147-A177-3AD203B41FA5}">
                      <a16:colId xmlns:a16="http://schemas.microsoft.com/office/drawing/2014/main" val="1010320272"/>
                    </a:ext>
                  </a:extLst>
                </a:gridCol>
                <a:gridCol w="851647">
                  <a:extLst>
                    <a:ext uri="{9D8B030D-6E8A-4147-A177-3AD203B41FA5}">
                      <a16:colId xmlns:a16="http://schemas.microsoft.com/office/drawing/2014/main" val="3876254091"/>
                    </a:ext>
                  </a:extLst>
                </a:gridCol>
                <a:gridCol w="869577">
                  <a:extLst>
                    <a:ext uri="{9D8B030D-6E8A-4147-A177-3AD203B41FA5}">
                      <a16:colId xmlns:a16="http://schemas.microsoft.com/office/drawing/2014/main" val="519805002"/>
                    </a:ext>
                  </a:extLst>
                </a:gridCol>
                <a:gridCol w="833718">
                  <a:extLst>
                    <a:ext uri="{9D8B030D-6E8A-4147-A177-3AD203B41FA5}">
                      <a16:colId xmlns:a16="http://schemas.microsoft.com/office/drawing/2014/main" val="2000267095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667348607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1445691557"/>
                    </a:ext>
                  </a:extLst>
                </a:gridCol>
                <a:gridCol w="1380563">
                  <a:extLst>
                    <a:ext uri="{9D8B030D-6E8A-4147-A177-3AD203B41FA5}">
                      <a16:colId xmlns:a16="http://schemas.microsoft.com/office/drawing/2014/main" val="2562771573"/>
                    </a:ext>
                  </a:extLst>
                </a:gridCol>
              </a:tblGrid>
              <a:tr h="1066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 п.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Итоговый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281856882"/>
                  </a:ext>
                </a:extLst>
              </a:tr>
              <a:tr h="646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«</a:t>
                      </a:r>
                      <a:r>
                        <a:rPr lang="ru-RU" sz="2000" b="0" dirty="0" err="1">
                          <a:effectLst/>
                        </a:rPr>
                        <a:t>Пенжинская</a:t>
                      </a:r>
                      <a:r>
                        <a:rPr lang="ru-RU" sz="2000" b="0" dirty="0">
                          <a:effectLst/>
                        </a:rPr>
                        <a:t> детская школа искусств» с. Каменское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92,1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90,0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83,8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84566842"/>
                  </a:ext>
                </a:extLst>
              </a:tr>
              <a:tr h="582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«</a:t>
                      </a:r>
                      <a:r>
                        <a:rPr lang="ru-RU" sz="2000" b="0" dirty="0" err="1">
                          <a:effectLst/>
                        </a:rPr>
                        <a:t>Пенжинская</a:t>
                      </a:r>
                      <a:r>
                        <a:rPr lang="ru-RU" sz="2000" b="0" dirty="0">
                          <a:effectLst/>
                        </a:rPr>
                        <a:t> детская школа искусств» Филиал №1 с. </a:t>
                      </a:r>
                      <a:r>
                        <a:rPr lang="ru-RU" sz="2000" b="0" dirty="0" err="1">
                          <a:effectLst/>
                        </a:rPr>
                        <a:t>Слаутное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93,1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52,0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88,4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043843794"/>
                  </a:ext>
                </a:extLst>
              </a:tr>
              <a:tr h="547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«</a:t>
                      </a:r>
                      <a:r>
                        <a:rPr lang="ru-RU" sz="2000" b="0" dirty="0" err="1">
                          <a:effectLst/>
                        </a:rPr>
                        <a:t>Пенжинская</a:t>
                      </a:r>
                      <a:r>
                        <a:rPr lang="ru-RU" sz="2000" b="0" dirty="0">
                          <a:effectLst/>
                        </a:rPr>
                        <a:t> детская школа искусств» Филиал №2 с. Манилы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54,0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89,5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830865947"/>
                  </a:ext>
                </a:extLst>
              </a:tr>
              <a:tr h="519436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Итоговый балл по </a:t>
                      </a:r>
                      <a:r>
                        <a:rPr lang="ru-RU" sz="2000" dirty="0" err="1">
                          <a:effectLst/>
                        </a:rPr>
                        <a:t>Пенжинскому</a:t>
                      </a:r>
                      <a:r>
                        <a:rPr lang="ru-RU" sz="2000" dirty="0">
                          <a:effectLst/>
                        </a:rPr>
                        <a:t> району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88,2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109601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105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8757" y="0"/>
            <a:ext cx="8911687" cy="1280890"/>
          </a:xfrm>
        </p:spPr>
        <p:txBody>
          <a:bodyPr/>
          <a:lstStyle/>
          <a:p>
            <a:r>
              <a:rPr lang="ru-RU" dirty="0"/>
              <a:t>Рейтинг образовательных организаций </a:t>
            </a:r>
            <a:r>
              <a:rPr lang="ru-RU" dirty="0" err="1"/>
              <a:t>Пенжинского</a:t>
            </a:r>
            <a:r>
              <a:rPr lang="ru-RU" dirty="0"/>
              <a:t>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CE0B15E-9B38-473A-90B6-B9627C3F49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300047"/>
              </p:ext>
            </p:extLst>
          </p:nvPr>
        </p:nvGraphicFramePr>
        <p:xfrm>
          <a:off x="1057834" y="1280889"/>
          <a:ext cx="10784541" cy="52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66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127" y="160086"/>
            <a:ext cx="8911687" cy="60418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Критерии НОК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20221" y="782472"/>
            <a:ext cx="4313864" cy="377762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ru-RU" sz="1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400" b="1" dirty="0">
                <a:solidFill>
                  <a:schemeClr val="tx1"/>
                </a:solidFill>
              </a:rPr>
              <a:t>1. Открытость и доступность информации об организации и ее деятельности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1.1 Соответствие сайта и стенда нормативным требованиям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1.2 Дистанционные способы взаимодействия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1.3 Оценка сайта и стенда респондентами</a:t>
            </a:r>
          </a:p>
          <a:p>
            <a:pPr marL="0" indent="0" algn="ctr">
              <a:buNone/>
            </a:pPr>
            <a:endParaRPr lang="ru-RU" sz="1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400" b="1" dirty="0">
                <a:solidFill>
                  <a:schemeClr val="tx1"/>
                </a:solidFill>
              </a:rPr>
              <a:t>2. Комфортность условий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2.1 Оценка условий комфортности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2.2 Время ожидания услуги (ср. </a:t>
            </a:r>
            <a:r>
              <a:rPr lang="ru-RU" sz="1400" dirty="0" err="1">
                <a:solidFill>
                  <a:srgbClr val="FF0000"/>
                </a:solidFill>
              </a:rPr>
              <a:t>арифм</a:t>
            </a:r>
            <a:r>
              <a:rPr lang="ru-RU" sz="1400" dirty="0">
                <a:solidFill>
                  <a:srgbClr val="FF0000"/>
                </a:solidFill>
              </a:rPr>
              <a:t>. м/у </a:t>
            </a:r>
            <a:r>
              <a:rPr lang="ru-RU" sz="1400" dirty="0" err="1">
                <a:solidFill>
                  <a:srgbClr val="FF0000"/>
                </a:solidFill>
              </a:rPr>
              <a:t>пп</a:t>
            </a:r>
            <a:r>
              <a:rPr lang="ru-RU" sz="1400" dirty="0">
                <a:solidFill>
                  <a:srgbClr val="FF0000"/>
                </a:solidFill>
              </a:rPr>
              <a:t>. 2.1 и 2.3)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2.3 Оценка комфортности респондентами</a:t>
            </a:r>
          </a:p>
          <a:p>
            <a:pPr marL="0" indent="0" algn="ctr">
              <a:buNone/>
            </a:pPr>
            <a:endParaRPr lang="ru-RU" sz="1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400" b="1" dirty="0">
                <a:solidFill>
                  <a:schemeClr val="tx1"/>
                </a:solidFill>
              </a:rPr>
              <a:t>3. Доступность для инвалидов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3.1 Оценка условий доступности организации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3.2 Оценка условий доступности услуг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3.3 Оценка доступности респондентами</a:t>
            </a:r>
          </a:p>
          <a:p>
            <a:pPr marL="0" indent="0" algn="ctr">
              <a:buNone/>
            </a:pP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149804" y="1178257"/>
            <a:ext cx="4313864" cy="5140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>
                <a:solidFill>
                  <a:schemeClr val="tx1"/>
                </a:solidFill>
              </a:rPr>
              <a:t>4. Доброжелательность и вежливость работников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4.1 Оценка доброжелательности и вежливости работников осуществляющих первичный контакт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4.2 Оценка доброжелательности и вежливости работников оказывающих услуги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4.3 Оценка доброжелательности и вежливости работников при дистанционном взаимодействии</a:t>
            </a:r>
          </a:p>
          <a:p>
            <a:pPr marL="0" indent="0" algn="ctr">
              <a:buNone/>
            </a:pPr>
            <a:endParaRPr lang="ru-RU" sz="1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400" b="1" dirty="0">
                <a:solidFill>
                  <a:schemeClr val="tx1"/>
                </a:solidFill>
              </a:rPr>
              <a:t>5. Удовлетворенность условиями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5.1 Готовность рекомендовать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5.2 Оценка организационных условий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5.3 Оценка условий в целом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0419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98BCB-EE6D-4925-A110-9139B553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007" y="609600"/>
            <a:ext cx="8911687" cy="1280890"/>
          </a:xfrm>
        </p:spPr>
        <p:txBody>
          <a:bodyPr/>
          <a:lstStyle/>
          <a:p>
            <a:r>
              <a:rPr lang="ru-RU" dirty="0"/>
              <a:t>Итоговые баллы образовательных организаций Соболевского района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12777ED-E9BC-4788-B290-D1A55A7A4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442203"/>
              </p:ext>
            </p:extLst>
          </p:nvPr>
        </p:nvGraphicFramePr>
        <p:xfrm>
          <a:off x="864301" y="2363417"/>
          <a:ext cx="10786128" cy="2531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7205">
                  <a:extLst>
                    <a:ext uri="{9D8B030D-6E8A-4147-A177-3AD203B41FA5}">
                      <a16:colId xmlns:a16="http://schemas.microsoft.com/office/drawing/2014/main" val="295234846"/>
                    </a:ext>
                  </a:extLst>
                </a:gridCol>
                <a:gridCol w="824753">
                  <a:extLst>
                    <a:ext uri="{9D8B030D-6E8A-4147-A177-3AD203B41FA5}">
                      <a16:colId xmlns:a16="http://schemas.microsoft.com/office/drawing/2014/main" val="677544321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2706359399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291318204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1454463421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3838474154"/>
                    </a:ext>
                  </a:extLst>
                </a:gridCol>
                <a:gridCol w="1394805">
                  <a:extLst>
                    <a:ext uri="{9D8B030D-6E8A-4147-A177-3AD203B41FA5}">
                      <a16:colId xmlns:a16="http://schemas.microsoft.com/office/drawing/2014/main" val="2674929738"/>
                    </a:ext>
                  </a:extLst>
                </a:gridCol>
              </a:tblGrid>
              <a:tr h="890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Итоговый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272797852"/>
                  </a:ext>
                </a:extLst>
              </a:tr>
              <a:tr h="636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МКОУ ДО «Центр внешкольной работы «Ровесник» с. Соболево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98,9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88,1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86,3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154008705"/>
                  </a:ext>
                </a:extLst>
              </a:tr>
              <a:tr h="636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МКУ ДО «Детская музыкальная школа с. Соболево»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96,1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86,1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348783295"/>
                  </a:ext>
                </a:extLst>
              </a:tr>
              <a:tr h="367299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Итоговый балл по Соболевскому району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86,2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081317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991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DCA28-C39F-4684-A2F8-517E1685B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937" y="0"/>
            <a:ext cx="8911687" cy="1280890"/>
          </a:xfrm>
        </p:spPr>
        <p:txBody>
          <a:bodyPr/>
          <a:lstStyle/>
          <a:p>
            <a:r>
              <a:rPr lang="ru-RU" dirty="0"/>
              <a:t>Рейтинг образовательных организаций Соболевского района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091D450-9F36-4642-A481-C2284DC3A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681318"/>
              </p:ext>
            </p:extLst>
          </p:nvPr>
        </p:nvGraphicFramePr>
        <p:xfrm>
          <a:off x="1021976" y="1380565"/>
          <a:ext cx="10829365" cy="5163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165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81A64-94C6-483C-BE7D-0EEB614B7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136" y="403412"/>
            <a:ext cx="10208676" cy="1280890"/>
          </a:xfrm>
        </p:spPr>
        <p:txBody>
          <a:bodyPr>
            <a:normAutofit/>
          </a:bodyPr>
          <a:lstStyle/>
          <a:p>
            <a:r>
              <a:rPr lang="ru-RU" dirty="0"/>
              <a:t>Итоговые баллы образовательных организаций </a:t>
            </a:r>
            <a:r>
              <a:rPr lang="ru-RU" dirty="0" err="1"/>
              <a:t>Усть</a:t>
            </a:r>
            <a:r>
              <a:rPr lang="ru-RU" dirty="0"/>
              <a:t>-Большерецкого района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71DFFEF-2502-4DD3-87EC-0D62E65DE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414903"/>
              </p:ext>
            </p:extLst>
          </p:nvPr>
        </p:nvGraphicFramePr>
        <p:xfrm>
          <a:off x="510989" y="1971173"/>
          <a:ext cx="11331389" cy="4313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2611">
                  <a:extLst>
                    <a:ext uri="{9D8B030D-6E8A-4147-A177-3AD203B41FA5}">
                      <a16:colId xmlns:a16="http://schemas.microsoft.com/office/drawing/2014/main" val="2738268033"/>
                    </a:ext>
                  </a:extLst>
                </a:gridCol>
                <a:gridCol w="1004047">
                  <a:extLst>
                    <a:ext uri="{9D8B030D-6E8A-4147-A177-3AD203B41FA5}">
                      <a16:colId xmlns:a16="http://schemas.microsoft.com/office/drawing/2014/main" val="774217653"/>
                    </a:ext>
                  </a:extLst>
                </a:gridCol>
                <a:gridCol w="968189">
                  <a:extLst>
                    <a:ext uri="{9D8B030D-6E8A-4147-A177-3AD203B41FA5}">
                      <a16:colId xmlns:a16="http://schemas.microsoft.com/office/drawing/2014/main" val="816848573"/>
                    </a:ext>
                  </a:extLst>
                </a:gridCol>
                <a:gridCol w="851647">
                  <a:extLst>
                    <a:ext uri="{9D8B030D-6E8A-4147-A177-3AD203B41FA5}">
                      <a16:colId xmlns:a16="http://schemas.microsoft.com/office/drawing/2014/main" val="820306253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3561682775"/>
                    </a:ext>
                  </a:extLst>
                </a:gridCol>
                <a:gridCol w="833718">
                  <a:extLst>
                    <a:ext uri="{9D8B030D-6E8A-4147-A177-3AD203B41FA5}">
                      <a16:colId xmlns:a16="http://schemas.microsoft.com/office/drawing/2014/main" val="3563509158"/>
                    </a:ext>
                  </a:extLst>
                </a:gridCol>
                <a:gridCol w="1398495">
                  <a:extLst>
                    <a:ext uri="{9D8B030D-6E8A-4147-A177-3AD203B41FA5}">
                      <a16:colId xmlns:a16="http://schemas.microsoft.com/office/drawing/2014/main" val="2821828684"/>
                    </a:ext>
                  </a:extLst>
                </a:gridCol>
              </a:tblGrid>
              <a:tr h="662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ОО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п.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Итоговый балл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extLst>
                  <a:ext uri="{0D108BD9-81ED-4DB2-BD59-A6C34878D82A}">
                    <a16:rowId xmlns:a16="http://schemas.microsoft.com/office/drawing/2014/main" val="1423808202"/>
                  </a:ext>
                </a:extLst>
              </a:tr>
              <a:tr h="647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</a:t>
                      </a:r>
                      <a:r>
                        <a:rPr lang="ru-RU" sz="1800" b="0" dirty="0" err="1">
                          <a:effectLst/>
                        </a:rPr>
                        <a:t>Усть</a:t>
                      </a:r>
                      <a:r>
                        <a:rPr lang="ru-RU" sz="1800" b="0" dirty="0">
                          <a:effectLst/>
                        </a:rPr>
                        <a:t>-Большерецкий районный Дом детского творчества» с. Усть-Большерецк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92,5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99,7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66,0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91,2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extLst>
                  <a:ext uri="{0D108BD9-81ED-4DB2-BD59-A6C34878D82A}">
                    <a16:rowId xmlns:a16="http://schemas.microsoft.com/office/drawing/2014/main" val="600119828"/>
                  </a:ext>
                </a:extLst>
              </a:tr>
              <a:tr h="886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</a:t>
                      </a:r>
                      <a:r>
                        <a:rPr lang="ru-RU" sz="1800" b="0" dirty="0" err="1">
                          <a:effectLst/>
                        </a:rPr>
                        <a:t>Усть</a:t>
                      </a:r>
                      <a:r>
                        <a:rPr lang="ru-RU" sz="1800" b="0" dirty="0">
                          <a:effectLst/>
                        </a:rPr>
                        <a:t>-Большерецкая районная детско-юношеская спортивная школа» с. Усть-Большерецк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89,3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58,0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89,1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extLst>
                  <a:ext uri="{0D108BD9-81ED-4DB2-BD59-A6C34878D82A}">
                    <a16:rowId xmlns:a16="http://schemas.microsoft.com/office/drawing/2014/main" val="1193125158"/>
                  </a:ext>
                </a:extLst>
              </a:tr>
              <a:tr h="628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«Детская музыкальная школа с. Усть-Большерецк»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94,7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98,0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42,3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99,4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86,9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extLst>
                  <a:ext uri="{0D108BD9-81ED-4DB2-BD59-A6C34878D82A}">
                    <a16:rowId xmlns:a16="http://schemas.microsoft.com/office/drawing/2014/main" val="1894292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«Детская музыкальная школа с. Апача»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89,3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89,3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91,4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96,8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77,8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extLst>
                  <a:ext uri="{0D108BD9-81ED-4DB2-BD59-A6C34878D82A}">
                    <a16:rowId xmlns:a16="http://schemas.microsoft.com/office/drawing/2014/main" val="606715657"/>
                  </a:ext>
                </a:extLst>
              </a:tr>
              <a:tr h="600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«Детская музыкальная школа п. Озерновский»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91,0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81,9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extLst>
                  <a:ext uri="{0D108BD9-81ED-4DB2-BD59-A6C34878D82A}">
                    <a16:rowId xmlns:a16="http://schemas.microsoft.com/office/drawing/2014/main" val="3073116417"/>
                  </a:ext>
                </a:extLst>
              </a:tr>
              <a:tr h="213002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Итоговый балл по </a:t>
                      </a:r>
                      <a:r>
                        <a:rPr lang="ru-RU" sz="1800" dirty="0" err="1">
                          <a:effectLst/>
                        </a:rPr>
                        <a:t>Усть</a:t>
                      </a:r>
                      <a:r>
                        <a:rPr lang="ru-RU" sz="1800" dirty="0">
                          <a:effectLst/>
                        </a:rPr>
                        <a:t>-Большерецкому району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85,4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1" marR="61061" marT="0" marB="0" anchor="ctr"/>
                </a:tc>
                <a:extLst>
                  <a:ext uri="{0D108BD9-81ED-4DB2-BD59-A6C34878D82A}">
                    <a16:rowId xmlns:a16="http://schemas.microsoft.com/office/drawing/2014/main" val="708282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52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2D048-63BB-46DA-8C61-01DD6D05B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0"/>
            <a:ext cx="9000950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Рейтинг образовательных организаций </a:t>
            </a:r>
            <a:r>
              <a:rPr lang="ru-RU" dirty="0" err="1"/>
              <a:t>Усть</a:t>
            </a:r>
            <a:r>
              <a:rPr lang="ru-RU" dirty="0"/>
              <a:t>-Большерецкого района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9B06E9A-1685-4D91-8B35-57A5928AA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203394"/>
              </p:ext>
            </p:extLst>
          </p:nvPr>
        </p:nvGraphicFramePr>
        <p:xfrm>
          <a:off x="1075764" y="1280890"/>
          <a:ext cx="10757647" cy="527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0140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5F201-FC52-4EF6-BFB3-FBA2A7364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56" y="435863"/>
            <a:ext cx="10238079" cy="1280890"/>
          </a:xfrm>
        </p:spPr>
        <p:txBody>
          <a:bodyPr>
            <a:normAutofit/>
          </a:bodyPr>
          <a:lstStyle/>
          <a:p>
            <a:r>
              <a:rPr lang="ru-RU" dirty="0"/>
              <a:t>Итоговые баллы образовательных организаций </a:t>
            </a:r>
            <a:r>
              <a:rPr lang="ru-RU" dirty="0" err="1"/>
              <a:t>Усть</a:t>
            </a:r>
            <a:r>
              <a:rPr lang="ru-RU" dirty="0"/>
              <a:t>-Камчатского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7F85555-6FDF-43F9-90B6-018C4E78A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959051"/>
              </p:ext>
            </p:extLst>
          </p:nvPr>
        </p:nvGraphicFramePr>
        <p:xfrm>
          <a:off x="313765" y="1828800"/>
          <a:ext cx="11627221" cy="4593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0118">
                  <a:extLst>
                    <a:ext uri="{9D8B030D-6E8A-4147-A177-3AD203B41FA5}">
                      <a16:colId xmlns:a16="http://schemas.microsoft.com/office/drawing/2014/main" val="3293340740"/>
                    </a:ext>
                  </a:extLst>
                </a:gridCol>
                <a:gridCol w="887506">
                  <a:extLst>
                    <a:ext uri="{9D8B030D-6E8A-4147-A177-3AD203B41FA5}">
                      <a16:colId xmlns:a16="http://schemas.microsoft.com/office/drawing/2014/main" val="4183029675"/>
                    </a:ext>
                  </a:extLst>
                </a:gridCol>
                <a:gridCol w="887506">
                  <a:extLst>
                    <a:ext uri="{9D8B030D-6E8A-4147-A177-3AD203B41FA5}">
                      <a16:colId xmlns:a16="http://schemas.microsoft.com/office/drawing/2014/main" val="280975744"/>
                    </a:ext>
                  </a:extLst>
                </a:gridCol>
                <a:gridCol w="833718">
                  <a:extLst>
                    <a:ext uri="{9D8B030D-6E8A-4147-A177-3AD203B41FA5}">
                      <a16:colId xmlns:a16="http://schemas.microsoft.com/office/drawing/2014/main" val="2289690278"/>
                    </a:ext>
                  </a:extLst>
                </a:gridCol>
                <a:gridCol w="779929">
                  <a:extLst>
                    <a:ext uri="{9D8B030D-6E8A-4147-A177-3AD203B41FA5}">
                      <a16:colId xmlns:a16="http://schemas.microsoft.com/office/drawing/2014/main" val="1432683439"/>
                    </a:ext>
                  </a:extLst>
                </a:gridCol>
                <a:gridCol w="744071">
                  <a:extLst>
                    <a:ext uri="{9D8B030D-6E8A-4147-A177-3AD203B41FA5}">
                      <a16:colId xmlns:a16="http://schemas.microsoft.com/office/drawing/2014/main" val="4096350855"/>
                    </a:ext>
                  </a:extLst>
                </a:gridCol>
                <a:gridCol w="1174373">
                  <a:extLst>
                    <a:ext uri="{9D8B030D-6E8A-4147-A177-3AD203B41FA5}">
                      <a16:colId xmlns:a16="http://schemas.microsoft.com/office/drawing/2014/main" val="3721416439"/>
                    </a:ext>
                  </a:extLst>
                </a:gridCol>
              </a:tblGrid>
              <a:tr h="349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ОО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п.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п.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п.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п.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п.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Итоговый балл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126023518"/>
                  </a:ext>
                </a:extLst>
              </a:tr>
              <a:tr h="628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МБУ ДО «Центр дополнительного образования детей» п. Усть-Камчатск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212099952"/>
                  </a:ext>
                </a:extLst>
              </a:tr>
              <a:tr h="628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МБОУ ДО «Детско-юношеская спортивная школа» п. Усть-Камчатск </a:t>
                      </a:r>
                      <a:r>
                        <a:rPr lang="ru-RU" sz="1600" b="0" dirty="0" err="1">
                          <a:effectLst/>
                        </a:rPr>
                        <a:t>Усть</a:t>
                      </a:r>
                      <a:r>
                        <a:rPr lang="ru-RU" sz="1600" b="0" dirty="0">
                          <a:effectLst/>
                        </a:rPr>
                        <a:t>-Камчатского муниципального района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99,7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366582006"/>
                  </a:ext>
                </a:extLst>
              </a:tr>
              <a:tr h="628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МБОУ ДО «</a:t>
                      </a:r>
                      <a:r>
                        <a:rPr lang="ru-RU" sz="1600" b="0" dirty="0" err="1">
                          <a:effectLst/>
                        </a:rPr>
                        <a:t>Детско</a:t>
                      </a:r>
                      <a:r>
                        <a:rPr lang="ru-RU" sz="1600" b="0" dirty="0">
                          <a:effectLst/>
                        </a:rPr>
                        <a:t> – юношеская спортивная школа» п. Ключи </a:t>
                      </a:r>
                      <a:r>
                        <a:rPr lang="ru-RU" sz="1600" b="0" dirty="0" err="1">
                          <a:effectLst/>
                        </a:rPr>
                        <a:t>Усть</a:t>
                      </a:r>
                      <a:r>
                        <a:rPr lang="ru-RU" sz="1600" b="0" dirty="0">
                          <a:effectLst/>
                        </a:rPr>
                        <a:t>-Камчатского муниципального района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89,7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79,1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914232267"/>
                  </a:ext>
                </a:extLst>
              </a:tr>
              <a:tr h="628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МБОУ ДО Детско-юношеский клуб физической подготовки «Толбачик» п. </a:t>
                      </a:r>
                      <a:r>
                        <a:rPr lang="ru-RU" sz="1600" b="0" dirty="0" err="1">
                          <a:effectLst/>
                        </a:rPr>
                        <a:t>Козыревск</a:t>
                      </a:r>
                      <a:r>
                        <a:rPr lang="ru-RU" sz="1600" b="0" dirty="0">
                          <a:effectLst/>
                        </a:rPr>
                        <a:t> </a:t>
                      </a:r>
                      <a:r>
                        <a:rPr lang="ru-RU" sz="1600" b="0" dirty="0" err="1">
                          <a:effectLst/>
                        </a:rPr>
                        <a:t>Усть</a:t>
                      </a:r>
                      <a:r>
                        <a:rPr lang="ru-RU" sz="1600" b="0" dirty="0">
                          <a:effectLst/>
                        </a:rPr>
                        <a:t>-Камчатского муниципального района Камчатского края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91,6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81,0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46,0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93,6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193973836"/>
                  </a:ext>
                </a:extLst>
              </a:tr>
              <a:tr h="214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МБУ ДО «Детская школа искусств» п. Усть-Камчатск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94,4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54,0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95,9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696273105"/>
                  </a:ext>
                </a:extLst>
              </a:tr>
              <a:tr h="628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МБУ ДО «Детская школа искусств №1» п. Ключи </a:t>
                      </a:r>
                      <a:r>
                        <a:rPr lang="ru-RU" sz="1600" b="0" dirty="0" err="1">
                          <a:effectLst/>
                        </a:rPr>
                        <a:t>Усть</a:t>
                      </a:r>
                      <a:r>
                        <a:rPr lang="ru-RU" sz="1600" b="0" dirty="0">
                          <a:effectLst/>
                        </a:rPr>
                        <a:t>-Камчатского муниципального района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76,6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97,3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80,2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253643751"/>
                  </a:ext>
                </a:extLst>
              </a:tr>
              <a:tr h="243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МБОУ ДО «Детская музыкальная школа №2» п. </a:t>
                      </a:r>
                      <a:r>
                        <a:rPr lang="ru-RU" sz="1600" b="0" dirty="0" err="1">
                          <a:effectLst/>
                        </a:rPr>
                        <a:t>Козыревск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91,9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96,2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85,2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686320185"/>
                  </a:ext>
                </a:extLst>
              </a:tr>
              <a:tr h="306047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Итоговый балл по Усть-Камчатскому району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83,3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14474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674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75A8A-9442-4F4C-BB2D-91C4B3C6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136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Рейтинг образовательных организаций </a:t>
            </a:r>
            <a:r>
              <a:rPr lang="ru-RU" dirty="0" err="1"/>
              <a:t>Усть</a:t>
            </a:r>
            <a:r>
              <a:rPr lang="ru-RU" dirty="0"/>
              <a:t>-Камчатского района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C3C5B79-A65A-4DD3-B046-0E8614FF0E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319912"/>
              </p:ext>
            </p:extLst>
          </p:nvPr>
        </p:nvGraphicFramePr>
        <p:xfrm>
          <a:off x="851647" y="1344705"/>
          <a:ext cx="10999694" cy="5298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4150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074C2-DDB9-44CA-B7F8-04516309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505" y="659782"/>
            <a:ext cx="10542495" cy="591671"/>
          </a:xfrm>
        </p:spPr>
        <p:txBody>
          <a:bodyPr>
            <a:noAutofit/>
          </a:bodyPr>
          <a:lstStyle/>
          <a:p>
            <a:r>
              <a:rPr lang="ru-RU" sz="2800" dirty="0"/>
              <a:t>Итоговые баллы Краевых образовательных организаций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02FD645-7EE2-412B-9BFB-A5E2F3F900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737861"/>
              </p:ext>
            </p:extLst>
          </p:nvPr>
        </p:nvGraphicFramePr>
        <p:xfrm>
          <a:off x="349622" y="1469325"/>
          <a:ext cx="11672048" cy="5035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5202">
                  <a:extLst>
                    <a:ext uri="{9D8B030D-6E8A-4147-A177-3AD203B41FA5}">
                      <a16:colId xmlns:a16="http://schemas.microsoft.com/office/drawing/2014/main" val="694369428"/>
                    </a:ext>
                  </a:extLst>
                </a:gridCol>
                <a:gridCol w="481793">
                  <a:extLst>
                    <a:ext uri="{9D8B030D-6E8A-4147-A177-3AD203B41FA5}">
                      <a16:colId xmlns:a16="http://schemas.microsoft.com/office/drawing/2014/main" val="3186658937"/>
                    </a:ext>
                  </a:extLst>
                </a:gridCol>
                <a:gridCol w="565165">
                  <a:extLst>
                    <a:ext uri="{9D8B030D-6E8A-4147-A177-3AD203B41FA5}">
                      <a16:colId xmlns:a16="http://schemas.microsoft.com/office/drawing/2014/main" val="2239599417"/>
                    </a:ext>
                  </a:extLst>
                </a:gridCol>
                <a:gridCol w="517867">
                  <a:extLst>
                    <a:ext uri="{9D8B030D-6E8A-4147-A177-3AD203B41FA5}">
                      <a16:colId xmlns:a16="http://schemas.microsoft.com/office/drawing/2014/main" val="3261673721"/>
                    </a:ext>
                  </a:extLst>
                </a:gridCol>
                <a:gridCol w="481793">
                  <a:extLst>
                    <a:ext uri="{9D8B030D-6E8A-4147-A177-3AD203B41FA5}">
                      <a16:colId xmlns:a16="http://schemas.microsoft.com/office/drawing/2014/main" val="962371205"/>
                    </a:ext>
                  </a:extLst>
                </a:gridCol>
                <a:gridCol w="481793">
                  <a:extLst>
                    <a:ext uri="{9D8B030D-6E8A-4147-A177-3AD203B41FA5}">
                      <a16:colId xmlns:a16="http://schemas.microsoft.com/office/drawing/2014/main" val="402389791"/>
                    </a:ext>
                  </a:extLst>
                </a:gridCol>
                <a:gridCol w="988435">
                  <a:extLst>
                    <a:ext uri="{9D8B030D-6E8A-4147-A177-3AD203B41FA5}">
                      <a16:colId xmlns:a16="http://schemas.microsoft.com/office/drawing/2014/main" val="2827515413"/>
                    </a:ext>
                  </a:extLst>
                </a:gridCol>
              </a:tblGrid>
              <a:tr h="298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ОО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52554864"/>
                  </a:ext>
                </a:extLst>
              </a:tr>
              <a:tr h="120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КГБУ ДО «Камчатский дворец детского творчества»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6215559"/>
                  </a:ext>
                </a:extLst>
              </a:tr>
              <a:tr h="320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КГБУ ДО «Камчатский центр развития творчества детей и юношества «Рассветы Камчатки»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853362404"/>
                  </a:ext>
                </a:extLst>
              </a:tr>
              <a:tr h="192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КГБУ ДО «Камчатский центр детского и юношеского технического творчества»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738589983"/>
                  </a:ext>
                </a:extLst>
              </a:tr>
              <a:tr h="143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КГАУ ДО «Камчатский дом детского и юношеского туризма и экскурсий»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789498390"/>
                  </a:ext>
                </a:extLst>
              </a:tr>
              <a:tr h="179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КГАУ ДПО «Камчатский институт развития образования»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8829619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КГПОАУ «Камчатский политехнический техникум»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089494123"/>
                  </a:ext>
                </a:extLst>
              </a:tr>
              <a:tr h="152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КГПОБУ «Камчатский педагогический колледж» г. Петропавловск-Камчатский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428378552"/>
                  </a:ext>
                </a:extLst>
              </a:tr>
              <a:tr h="152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КГПОАУ «Камчатский морской энергетический техникум»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85,9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310779124"/>
                  </a:ext>
                </a:extLst>
              </a:tr>
              <a:tr h="125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КГПОБУ «</a:t>
                      </a:r>
                      <a:r>
                        <a:rPr lang="ru-RU" sz="1400" b="0" dirty="0" err="1">
                          <a:effectLst/>
                        </a:rPr>
                        <a:t>Паланский</a:t>
                      </a:r>
                      <a:r>
                        <a:rPr lang="ru-RU" sz="1400" b="0" dirty="0">
                          <a:effectLst/>
                        </a:rPr>
                        <a:t> колледж» </a:t>
                      </a:r>
                      <a:r>
                        <a:rPr lang="ru-RU" sz="1400" b="0" dirty="0" err="1">
                          <a:effectLst/>
                        </a:rPr>
                        <a:t>п.г.т</a:t>
                      </a:r>
                      <a:r>
                        <a:rPr lang="ru-RU" sz="1400" b="0" dirty="0">
                          <a:effectLst/>
                        </a:rPr>
                        <a:t>. Палана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036680559"/>
                  </a:ext>
                </a:extLst>
              </a:tr>
              <a:tr h="170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КГПОБУ «Камчатский индустриальный техникум» г. Вилючинск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72,0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476220366"/>
                  </a:ext>
                </a:extLst>
              </a:tr>
              <a:tr h="134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Филиал КГПОБУ «Камчатский индустриальный техникум» п. Усть-Камчатск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99,2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898056822"/>
                  </a:ext>
                </a:extLst>
              </a:tr>
              <a:tr h="206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Филиал КГПОБУ «Камчатский индустриальный техникум» п. Ключи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259488308"/>
                  </a:ext>
                </a:extLst>
              </a:tr>
              <a:tr h="197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КГПОБУ «Камчатский промышленный техникум» г. Елизово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511219959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КГПОБУ «Камчатский сельскохозяйственный техникум» с. Сосновка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89,6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871763396"/>
                  </a:ext>
                </a:extLst>
              </a:tr>
              <a:tr h="197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Филиал КГПОБУ «Камчатский сельскохозяйственный техникум» с. Мильково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0801138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КГПОАУ «Камчатский колледж технологии и сервиса»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89,1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85,8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924897952"/>
                  </a:ext>
                </a:extLst>
              </a:tr>
              <a:tr h="125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Филиал КГПОАУ «Камчатский колледж технологии и сервиса» г. Елизово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87,8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85,7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589358907"/>
                  </a:ext>
                </a:extLst>
              </a:tr>
              <a:tr h="155907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Итоговый балл по Краевым учреждениям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87,3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22797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031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8F95-B598-4AB7-8502-7B1768E02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313" y="1"/>
            <a:ext cx="10289358" cy="510988"/>
          </a:xfrm>
        </p:spPr>
        <p:txBody>
          <a:bodyPr>
            <a:normAutofit fontScale="90000"/>
          </a:bodyPr>
          <a:lstStyle/>
          <a:p>
            <a:r>
              <a:rPr lang="ru-RU" dirty="0"/>
              <a:t>Рейтинг Краевых образовательных организаций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5FE4EFB-97F0-478C-B685-C6D56D0994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731521"/>
              </p:ext>
            </p:extLst>
          </p:nvPr>
        </p:nvGraphicFramePr>
        <p:xfrm>
          <a:off x="259976" y="672352"/>
          <a:ext cx="11636189" cy="592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5946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3BAB62-B2E7-4FF2-A721-66C612A94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536" y="24209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Итоговые баллы организаций среднего профессионального образования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CD9A610-0D43-4914-83C5-D32754E310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178238"/>
              </p:ext>
            </p:extLst>
          </p:nvPr>
        </p:nvGraphicFramePr>
        <p:xfrm>
          <a:off x="425823" y="1607536"/>
          <a:ext cx="11555506" cy="5008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2247">
                  <a:extLst>
                    <a:ext uri="{9D8B030D-6E8A-4147-A177-3AD203B41FA5}">
                      <a16:colId xmlns:a16="http://schemas.microsoft.com/office/drawing/2014/main" val="1640263052"/>
                    </a:ext>
                  </a:extLst>
                </a:gridCol>
                <a:gridCol w="977153">
                  <a:extLst>
                    <a:ext uri="{9D8B030D-6E8A-4147-A177-3AD203B41FA5}">
                      <a16:colId xmlns:a16="http://schemas.microsoft.com/office/drawing/2014/main" val="1213121070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40982346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69146617"/>
                    </a:ext>
                  </a:extLst>
                </a:gridCol>
                <a:gridCol w="851647">
                  <a:extLst>
                    <a:ext uri="{9D8B030D-6E8A-4147-A177-3AD203B41FA5}">
                      <a16:colId xmlns:a16="http://schemas.microsoft.com/office/drawing/2014/main" val="720693968"/>
                    </a:ext>
                  </a:extLst>
                </a:gridCol>
                <a:gridCol w="779930">
                  <a:extLst>
                    <a:ext uri="{9D8B030D-6E8A-4147-A177-3AD203B41FA5}">
                      <a16:colId xmlns:a16="http://schemas.microsoft.com/office/drawing/2014/main" val="253998358"/>
                    </a:ext>
                  </a:extLst>
                </a:gridCol>
                <a:gridCol w="1438835">
                  <a:extLst>
                    <a:ext uri="{9D8B030D-6E8A-4147-A177-3AD203B41FA5}">
                      <a16:colId xmlns:a16="http://schemas.microsoft.com/office/drawing/2014/main" val="1375318808"/>
                    </a:ext>
                  </a:extLst>
                </a:gridCol>
              </a:tblGrid>
              <a:tr h="775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111371877"/>
                  </a:ext>
                </a:extLst>
              </a:tr>
              <a:tr h="1038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ПОЧУ «Камчатский кооперативный техникум» Камчатского краевого союза потребительских кооперативов г. Петропавловск-Камчатский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82,0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93,1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92,2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91,9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601273072"/>
                  </a:ext>
                </a:extLst>
              </a:tr>
              <a:tr h="56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КГБПОУ «Камчатский колледж искусств» г. Петропавловск-Камчатский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94,3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35230449"/>
                  </a:ext>
                </a:extLst>
              </a:tr>
              <a:tr h="1038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ГБПОУ Камчатского края «Камчатский медицинский колледж» г. Петропавловск-Камчатский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90,1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82,1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35,4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90,3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87,8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77,2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088235137"/>
                  </a:ext>
                </a:extLst>
              </a:tr>
              <a:tr h="517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Филиал ГБОУ СПО «Камчатский медицинский колледж» </a:t>
                      </a:r>
                      <a:r>
                        <a:rPr lang="ru-RU" sz="2000" b="0" dirty="0" err="1">
                          <a:effectLst/>
                        </a:rPr>
                        <a:t>пгт</a:t>
                      </a:r>
                      <a:r>
                        <a:rPr lang="ru-RU" sz="2000" b="0" dirty="0">
                          <a:effectLst/>
                        </a:rPr>
                        <a:t>. Палана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90,0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83,1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666709781"/>
                  </a:ext>
                </a:extLst>
              </a:tr>
              <a:tr h="24956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 по организациям среднего профессионального образования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84,1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740241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075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BB03D-712A-45E7-A20F-D0DA9BBDD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902" y="0"/>
            <a:ext cx="8911687" cy="1280890"/>
          </a:xfrm>
        </p:spPr>
        <p:txBody>
          <a:bodyPr/>
          <a:lstStyle/>
          <a:p>
            <a:r>
              <a:rPr lang="ru-RU" dirty="0"/>
              <a:t>Рейтинг организаций среднего профессионального образования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120E301-8620-428A-9600-3EED3440B9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489279"/>
              </p:ext>
            </p:extLst>
          </p:nvPr>
        </p:nvGraphicFramePr>
        <p:xfrm>
          <a:off x="1030941" y="1380565"/>
          <a:ext cx="10847294" cy="5199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67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365" y="549236"/>
            <a:ext cx="10130117" cy="858327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Итоговые баллы образовательных организаций городского округа Петропавловск-Камчатский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70E4B0F-FF64-44D1-B0DB-20EFCF8C52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76452"/>
              </p:ext>
            </p:extLst>
          </p:nvPr>
        </p:nvGraphicFramePr>
        <p:xfrm>
          <a:off x="233081" y="1497108"/>
          <a:ext cx="11725837" cy="4811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64461">
                  <a:extLst>
                    <a:ext uri="{9D8B030D-6E8A-4147-A177-3AD203B41FA5}">
                      <a16:colId xmlns:a16="http://schemas.microsoft.com/office/drawing/2014/main" val="1208117330"/>
                    </a:ext>
                  </a:extLst>
                </a:gridCol>
                <a:gridCol w="532333">
                  <a:extLst>
                    <a:ext uri="{9D8B030D-6E8A-4147-A177-3AD203B41FA5}">
                      <a16:colId xmlns:a16="http://schemas.microsoft.com/office/drawing/2014/main" val="3453900853"/>
                    </a:ext>
                  </a:extLst>
                </a:gridCol>
                <a:gridCol w="484013">
                  <a:extLst>
                    <a:ext uri="{9D8B030D-6E8A-4147-A177-3AD203B41FA5}">
                      <a16:colId xmlns:a16="http://schemas.microsoft.com/office/drawing/2014/main" val="2469724940"/>
                    </a:ext>
                  </a:extLst>
                </a:gridCol>
                <a:gridCol w="484013">
                  <a:extLst>
                    <a:ext uri="{9D8B030D-6E8A-4147-A177-3AD203B41FA5}">
                      <a16:colId xmlns:a16="http://schemas.microsoft.com/office/drawing/2014/main" val="662394872"/>
                    </a:ext>
                  </a:extLst>
                </a:gridCol>
                <a:gridCol w="484013">
                  <a:extLst>
                    <a:ext uri="{9D8B030D-6E8A-4147-A177-3AD203B41FA5}">
                      <a16:colId xmlns:a16="http://schemas.microsoft.com/office/drawing/2014/main" val="1713771765"/>
                    </a:ext>
                  </a:extLst>
                </a:gridCol>
                <a:gridCol w="484013">
                  <a:extLst>
                    <a:ext uri="{9D8B030D-6E8A-4147-A177-3AD203B41FA5}">
                      <a16:colId xmlns:a16="http://schemas.microsoft.com/office/drawing/2014/main" val="3664902468"/>
                    </a:ext>
                  </a:extLst>
                </a:gridCol>
                <a:gridCol w="992991">
                  <a:extLst>
                    <a:ext uri="{9D8B030D-6E8A-4147-A177-3AD203B41FA5}">
                      <a16:colId xmlns:a16="http://schemas.microsoft.com/office/drawing/2014/main" val="2044748793"/>
                    </a:ext>
                  </a:extLst>
                </a:gridCol>
              </a:tblGrid>
              <a:tr h="355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ОО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п.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Итоговый балл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750196329"/>
                  </a:ext>
                </a:extLst>
              </a:tr>
              <a:tr h="102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МБОУ ДО «Дом детского творчества «Юность»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294376402"/>
                  </a:ext>
                </a:extLst>
              </a:tr>
              <a:tr h="141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«Центр внешкольной работы»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113298607"/>
                  </a:ext>
                </a:extLst>
              </a:tr>
              <a:tr h="116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«Станция детского и юношеского технического творчества»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874140284"/>
                  </a:ext>
                </a:extLst>
              </a:tr>
              <a:tr h="119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«Центр творческого развития и гуманитарного образования»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368154855"/>
                  </a:ext>
                </a:extLst>
              </a:tr>
              <a:tr h="157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«Детско-юношеская спортивная школа №1»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526438935"/>
                  </a:ext>
                </a:extLst>
              </a:tr>
              <a:tr h="142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МАОУ ДО детей «Детско-юношеская спортивная школа №2»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701346798"/>
                  </a:ext>
                </a:extLst>
              </a:tr>
              <a:tr h="162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«Детско-юношеская спортивная школа №3»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127412801"/>
                  </a:ext>
                </a:extLst>
              </a:tr>
              <a:tr h="147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«Детско-юношеская спортивная школа №4»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174254822"/>
                  </a:ext>
                </a:extLst>
              </a:tr>
              <a:tr h="131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«Детско-юношеская спортивная школа №5»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87,3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424392121"/>
                  </a:ext>
                </a:extLst>
              </a:tr>
              <a:tr h="188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«Детская музыкальная школа №1»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842159101"/>
                  </a:ext>
                </a:extLst>
              </a:tr>
              <a:tr h="143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«Детская музыкальная школа №3»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94,9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579769543"/>
                  </a:ext>
                </a:extLst>
              </a:tr>
              <a:tr h="181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«Детская музыкальная школа №4»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981547766"/>
                  </a:ext>
                </a:extLst>
              </a:tr>
              <a:tr h="20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МБУ ДО «Детская музыкальная школа №5»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99,4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204522179"/>
                  </a:ext>
                </a:extLst>
              </a:tr>
              <a:tr h="16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МАОУ ДО «Детская музыкальная школа №6»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52,0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21848023"/>
                  </a:ext>
                </a:extLst>
              </a:tr>
              <a:tr h="145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МАОУ ДО «Детская музыкальная школа №7»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430161354"/>
                  </a:ext>
                </a:extLst>
              </a:tr>
              <a:tr h="148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МАОУ ДО «Детская художественная школа» г. Петропавловск-Камчатский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97,4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86,2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210712142"/>
                  </a:ext>
                </a:extLst>
              </a:tr>
              <a:tr h="172992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Итоговый балл по городскому округу – Петропавловск-Камчатский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86,5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952842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538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5095" y="180470"/>
            <a:ext cx="8911687" cy="843743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Образовательные организации с максимальными баллами по НОК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F3E3134-158B-4730-8823-A079EDCB5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671824"/>
              </p:ext>
            </p:extLst>
          </p:nvPr>
        </p:nvGraphicFramePr>
        <p:xfrm>
          <a:off x="475129" y="1317812"/>
          <a:ext cx="11241741" cy="5359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40">
                  <a:extLst>
                    <a:ext uri="{9D8B030D-6E8A-4147-A177-3AD203B41FA5}">
                      <a16:colId xmlns:a16="http://schemas.microsoft.com/office/drawing/2014/main" val="3251482760"/>
                    </a:ext>
                  </a:extLst>
                </a:gridCol>
                <a:gridCol w="8100683">
                  <a:extLst>
                    <a:ext uri="{9D8B030D-6E8A-4147-A177-3AD203B41FA5}">
                      <a16:colId xmlns:a16="http://schemas.microsoft.com/office/drawing/2014/main" val="1347813873"/>
                    </a:ext>
                  </a:extLst>
                </a:gridCol>
                <a:gridCol w="2358018">
                  <a:extLst>
                    <a:ext uri="{9D8B030D-6E8A-4147-A177-3AD203B41FA5}">
                      <a16:colId xmlns:a16="http://schemas.microsoft.com/office/drawing/2014/main" val="2870578430"/>
                    </a:ext>
                  </a:extLst>
                </a:gridCol>
              </a:tblGrid>
              <a:tr h="608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</a:t>
                      </a:r>
                      <a:r>
                        <a:rPr lang="ru-RU" sz="2000" dirty="0" err="1">
                          <a:effectLst/>
                        </a:rPr>
                        <a:t>п.п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образовательной организации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 по НОК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0538441"/>
                  </a:ext>
                </a:extLst>
              </a:tr>
              <a:tr h="609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1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КГБПОУ «Камчатский колледж искусств» г. Петропавловск-Камчатский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96,7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7619511"/>
                  </a:ext>
                </a:extLst>
              </a:tr>
              <a:tr h="296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2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МБУ ДО «Центр «Луч» г. Елизово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95,7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8185135"/>
                  </a:ext>
                </a:extLst>
              </a:tr>
              <a:tr h="296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3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МКУ ДО «Районный дом детского творчества» с. Мильково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95,4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3832210"/>
                  </a:ext>
                </a:extLst>
              </a:tr>
              <a:tr h="296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4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МБОУ «</a:t>
                      </a:r>
                      <a:r>
                        <a:rPr lang="ru-RU" sz="2000" dirty="0" err="1">
                          <a:effectLst/>
                        </a:rPr>
                        <a:t>Елизовская</a:t>
                      </a:r>
                      <a:r>
                        <a:rPr lang="ru-RU" sz="2000" dirty="0">
                          <a:effectLst/>
                        </a:rPr>
                        <a:t> средняя школа №3» г. Елизово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95,0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438679"/>
                  </a:ext>
                </a:extLst>
              </a:tr>
              <a:tr h="296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5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МБУ ДО «Центр детского творчества» г. Елизово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94,9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2222385"/>
                  </a:ext>
                </a:extLst>
              </a:tr>
              <a:tr h="609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6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КГПОАУ «Камчатский политехнический техникум» г. Петропавловск-Камчатский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94,8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8736962"/>
                  </a:ext>
                </a:extLst>
              </a:tr>
              <a:tr h="609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7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МКУ ДО «Олюторская районная детская школа искусств» с. </a:t>
                      </a:r>
                      <a:r>
                        <a:rPr lang="ru-RU" sz="2000" dirty="0" err="1">
                          <a:effectLst/>
                        </a:rPr>
                        <a:t>Тиличики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94,4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1864245"/>
                  </a:ext>
                </a:extLst>
              </a:tr>
              <a:tr h="296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8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МБУ ДО «Подростковый центр «Патриот» г. Елизово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94,0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9320870"/>
                  </a:ext>
                </a:extLst>
              </a:tr>
              <a:tr h="609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9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МБУ ДО «Центр творческого развития и гуманитарного образования» г. Петропавловск-Камчатский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93,9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6403351"/>
                  </a:ext>
                </a:extLst>
              </a:tr>
              <a:tr h="609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10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МБОУ ДО «Дом детского творчества «Юность» г. Петропавловск-Камчатский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93,3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85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470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419" y="186808"/>
            <a:ext cx="9495338" cy="542953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Образовательные организации с минимальными баллами по НОК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FF020DD-506C-4655-8C2A-BCCCFCE15B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47047"/>
              </p:ext>
            </p:extLst>
          </p:nvPr>
        </p:nvGraphicFramePr>
        <p:xfrm>
          <a:off x="573741" y="1287536"/>
          <a:ext cx="11170023" cy="5383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045">
                  <a:extLst>
                    <a:ext uri="{9D8B030D-6E8A-4147-A177-3AD203B41FA5}">
                      <a16:colId xmlns:a16="http://schemas.microsoft.com/office/drawing/2014/main" val="1301928134"/>
                    </a:ext>
                  </a:extLst>
                </a:gridCol>
                <a:gridCol w="8049003">
                  <a:extLst>
                    <a:ext uri="{9D8B030D-6E8A-4147-A177-3AD203B41FA5}">
                      <a16:colId xmlns:a16="http://schemas.microsoft.com/office/drawing/2014/main" val="3680236722"/>
                    </a:ext>
                  </a:extLst>
                </a:gridCol>
                <a:gridCol w="2342975">
                  <a:extLst>
                    <a:ext uri="{9D8B030D-6E8A-4147-A177-3AD203B41FA5}">
                      <a16:colId xmlns:a16="http://schemas.microsoft.com/office/drawing/2014/main" val="3216072131"/>
                    </a:ext>
                  </a:extLst>
                </a:gridCol>
              </a:tblGrid>
              <a:tr h="544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 </a:t>
                      </a:r>
                      <a:r>
                        <a:rPr lang="ru-RU" sz="1800" dirty="0" err="1">
                          <a:effectLst/>
                        </a:rPr>
                        <a:t>п.п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образовательной организации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Итоговый балл по НОК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1703698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64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МБУ ДО «Детская музыкальная школа п. Озерновский»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81,9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09284"/>
                  </a:ext>
                </a:extLst>
              </a:tr>
              <a:tr h="544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65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МБУ ДО сферы культуры «Детская музыкальная школа №1» г. Вилючинск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81,7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1178117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66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ГБПОУ Камчатского края «Камчатский медицинский колледж»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81,6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5187226"/>
                  </a:ext>
                </a:extLst>
              </a:tr>
              <a:tr h="824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67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ДО Детско-юношеский клуб физической подготовки «Толбачик» п. </a:t>
                      </a:r>
                      <a:r>
                        <a:rPr lang="ru-RU" sz="1800" dirty="0" err="1">
                          <a:effectLst/>
                        </a:rPr>
                        <a:t>Козыревск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Усть</a:t>
                      </a:r>
                      <a:r>
                        <a:rPr lang="ru-RU" sz="1800" dirty="0">
                          <a:effectLst/>
                        </a:rPr>
                        <a:t>-Камчатского муниципального района Камчатского края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81,2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1461242"/>
                  </a:ext>
                </a:extLst>
              </a:tr>
              <a:tr h="544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68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МБУ ДО «Детская школа искусств №1» п. Ключи </a:t>
                      </a:r>
                      <a:r>
                        <a:rPr lang="ru-RU" sz="1800" dirty="0" err="1">
                          <a:effectLst/>
                        </a:rPr>
                        <a:t>Усть</a:t>
                      </a:r>
                      <a:r>
                        <a:rPr lang="ru-RU" sz="1800" dirty="0">
                          <a:effectLst/>
                        </a:rPr>
                        <a:t>-Камчатского муниципального района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80,2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990930"/>
                  </a:ext>
                </a:extLst>
              </a:tr>
              <a:tr h="544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69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КГПОАУ «Камчатский морской энергетический техникум» г. Петропавловск-Камчатский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79,9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2392224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70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КГПОБУ «</a:t>
                      </a:r>
                      <a:r>
                        <a:rPr lang="ru-RU" sz="1800" dirty="0" err="1">
                          <a:effectLst/>
                        </a:rPr>
                        <a:t>Паланский</a:t>
                      </a:r>
                      <a:r>
                        <a:rPr lang="ru-RU" sz="1800" dirty="0">
                          <a:effectLst/>
                        </a:rPr>
                        <a:t> колледж» </a:t>
                      </a:r>
                      <a:r>
                        <a:rPr lang="ru-RU" sz="1800" dirty="0" err="1">
                          <a:effectLst/>
                        </a:rPr>
                        <a:t>п.г.т</a:t>
                      </a:r>
                      <a:r>
                        <a:rPr lang="ru-RU" sz="1800" dirty="0">
                          <a:effectLst/>
                        </a:rPr>
                        <a:t>. Палана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79,5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2277346"/>
                  </a:ext>
                </a:extLst>
              </a:tr>
              <a:tr h="544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71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МБУ ДО «Николаевская детская школа искусств» с. Николаевка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79,3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7658525"/>
                  </a:ext>
                </a:extLst>
              </a:tr>
              <a:tr h="544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72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МБОУ ДО «Детско – юношеская спортивная школа» п. Ключи Усть-Камчатского муниципального района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78,3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6931579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73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МБУ ДО «Детская музыкальная школа с. Апача»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77,8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1286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4159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87381"/>
            <a:ext cx="9525687" cy="7406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Рейтинг муниципальных образований по результатам НОК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58B162D-0256-4D42-973E-673A5BC89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02408"/>
              </p:ext>
            </p:extLst>
          </p:nvPr>
        </p:nvGraphicFramePr>
        <p:xfrm>
          <a:off x="331694" y="1290917"/>
          <a:ext cx="11645153" cy="537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8487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6449" y="2088107"/>
            <a:ext cx="8911687" cy="283304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Итоговый рейтинг Камчатского края по отрасли образования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87,0</a:t>
            </a:r>
            <a:r>
              <a:rPr lang="ru-RU" dirty="0">
                <a:solidFill>
                  <a:schemeClr val="tx1"/>
                </a:solidFill>
              </a:rPr>
              <a:t> баллов </a:t>
            </a:r>
          </a:p>
        </p:txBody>
      </p:sp>
    </p:spTree>
    <p:extLst>
      <p:ext uri="{BB962C8B-B14F-4D97-AF65-F5344CB8AC3E}">
        <p14:creationId xmlns:p14="http://schemas.microsoft.com/office/powerpoint/2010/main" val="4463341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0B67D-6421-4A6E-B5C9-34517BAC7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0"/>
            <a:ext cx="10551844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На основании полученных данных для практической реализации предлагаются </a:t>
            </a:r>
            <a:r>
              <a:rPr lang="ru-RU" b="1" dirty="0"/>
              <a:t>следующие рекомендации: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95B800-C1F3-4D93-B974-9D8B468A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787" y="1730187"/>
            <a:ext cx="9637059" cy="48857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/>
              <a:t>1) Для повышения показателей информационной открытости образовательных учреждений необходимо устранить выявленные недостатки информационных стендов, находящихся внутри помещений образовательных организаций, а также официальных сайтов организаций. Некоторым организациям необходимо создать официальный сайт.</a:t>
            </a:r>
          </a:p>
          <a:p>
            <a:pPr marL="0" indent="0">
              <a:buNone/>
            </a:pPr>
            <a:r>
              <a:rPr lang="ru-RU" sz="2000" dirty="0"/>
              <a:t>2) Для повышения показателей доступности услуг для инвалидов необходимо оценить возможность (в т. ч. техническую), а также необходимость устранения выявленных недостатков </a:t>
            </a:r>
            <a:r>
              <a:rPr lang="ru-RU" sz="2000" dirty="0" err="1"/>
              <a:t>оборудованности</a:t>
            </a:r>
            <a:r>
              <a:rPr lang="ru-RU" sz="2000" dirty="0"/>
              <a:t> организаций, с учетом наличия определенных категорий получателей услуг с ограниченными возможностями.</a:t>
            </a:r>
          </a:p>
          <a:p>
            <a:pPr marL="0" indent="0">
              <a:buNone/>
            </a:pPr>
            <a:r>
              <a:rPr lang="ru-RU" sz="2000" dirty="0"/>
              <a:t>3) Для повышения показателей комфортности предоставления услуг необходимо предпринять меры для устранения выделенных недостатков.</a:t>
            </a:r>
          </a:p>
          <a:p>
            <a:pPr marL="0" indent="0">
              <a:buNone/>
            </a:pPr>
            <a:r>
              <a:rPr lang="ru-RU" sz="2000" dirty="0"/>
              <a:t>4) Для повышения показателей удовлетворенности получателей услуг различными показателями работы образовательных учреждений рекомендуется рассмотреть рекомендации/недостатки/пожелания, отмеченные самими получателями услуг в ходе опроса.</a:t>
            </a:r>
          </a:p>
        </p:txBody>
      </p:sp>
    </p:spTree>
    <p:extLst>
      <p:ext uri="{BB962C8B-B14F-4D97-AF65-F5344CB8AC3E}">
        <p14:creationId xmlns:p14="http://schemas.microsoft.com/office/powerpoint/2010/main" val="31015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470" y="0"/>
            <a:ext cx="10452847" cy="678217"/>
          </a:xfrm>
        </p:spPr>
        <p:txBody>
          <a:bodyPr>
            <a:normAutofit fontScale="90000"/>
          </a:bodyPr>
          <a:lstStyle/>
          <a:p>
            <a:r>
              <a:rPr lang="ru-RU" dirty="0"/>
              <a:t>Рейтинг образовательных организаций городского округа – Петропавловск-Камчатский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7309C51-D1E4-4105-815B-197BAC803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891559"/>
              </p:ext>
            </p:extLst>
          </p:nvPr>
        </p:nvGraphicFramePr>
        <p:xfrm>
          <a:off x="421340" y="1093695"/>
          <a:ext cx="11465859" cy="551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82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8825" y="153055"/>
            <a:ext cx="9769534" cy="733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Итоговые баллы образовательных организаций городского округа Вилючинск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EACFAD7-34C1-47BD-837C-D0C2659875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795545"/>
              </p:ext>
            </p:extLst>
          </p:nvPr>
        </p:nvGraphicFramePr>
        <p:xfrm>
          <a:off x="466165" y="1371601"/>
          <a:ext cx="11412069" cy="5163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7764">
                  <a:extLst>
                    <a:ext uri="{9D8B030D-6E8A-4147-A177-3AD203B41FA5}">
                      <a16:colId xmlns:a16="http://schemas.microsoft.com/office/drawing/2014/main" val="1722398434"/>
                    </a:ext>
                  </a:extLst>
                </a:gridCol>
                <a:gridCol w="959224">
                  <a:extLst>
                    <a:ext uri="{9D8B030D-6E8A-4147-A177-3AD203B41FA5}">
                      <a16:colId xmlns:a16="http://schemas.microsoft.com/office/drawing/2014/main" val="2858427940"/>
                    </a:ext>
                  </a:extLst>
                </a:gridCol>
                <a:gridCol w="860612">
                  <a:extLst>
                    <a:ext uri="{9D8B030D-6E8A-4147-A177-3AD203B41FA5}">
                      <a16:colId xmlns:a16="http://schemas.microsoft.com/office/drawing/2014/main" val="1751797785"/>
                    </a:ext>
                  </a:extLst>
                </a:gridCol>
                <a:gridCol w="869576">
                  <a:extLst>
                    <a:ext uri="{9D8B030D-6E8A-4147-A177-3AD203B41FA5}">
                      <a16:colId xmlns:a16="http://schemas.microsoft.com/office/drawing/2014/main" val="858768744"/>
                    </a:ext>
                  </a:extLst>
                </a:gridCol>
                <a:gridCol w="770965">
                  <a:extLst>
                    <a:ext uri="{9D8B030D-6E8A-4147-A177-3AD203B41FA5}">
                      <a16:colId xmlns:a16="http://schemas.microsoft.com/office/drawing/2014/main" val="3828615905"/>
                    </a:ext>
                  </a:extLst>
                </a:gridCol>
                <a:gridCol w="788894">
                  <a:extLst>
                    <a:ext uri="{9D8B030D-6E8A-4147-A177-3AD203B41FA5}">
                      <a16:colId xmlns:a16="http://schemas.microsoft.com/office/drawing/2014/main" val="467887018"/>
                    </a:ext>
                  </a:extLst>
                </a:gridCol>
                <a:gridCol w="1515034">
                  <a:extLst>
                    <a:ext uri="{9D8B030D-6E8A-4147-A177-3AD203B41FA5}">
                      <a16:colId xmlns:a16="http://schemas.microsoft.com/office/drawing/2014/main" val="1829079754"/>
                    </a:ext>
                  </a:extLst>
                </a:gridCol>
              </a:tblGrid>
              <a:tr h="795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Итоговый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878238546"/>
                  </a:ext>
                </a:extLst>
              </a:tr>
              <a:tr h="796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МБУ ДО «Центр развития творчества детей и юношества» г. Вилючинск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91,1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86,8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196777508"/>
                  </a:ext>
                </a:extLst>
              </a:tr>
              <a:tr h="796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МБУ ДО «Дом детского творчества» г. Вилючинск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95,2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66,0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91,6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732918697"/>
                  </a:ext>
                </a:extLst>
              </a:tr>
              <a:tr h="796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МБУ ДО сферы культуры «Детская художественная школа» г. Вилючинск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95,9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52,7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96,8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87,2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015964230"/>
                  </a:ext>
                </a:extLst>
              </a:tr>
              <a:tr h="796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МБУ ДО сферы культуры «Детская музыкальная школа №1» г. Вилючинск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93,7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80,6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98,6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95,7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81,7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691620107"/>
                  </a:ext>
                </a:extLst>
              </a:tr>
              <a:tr h="796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МБУ ДО сферы культуры «Детская музыкальная школа №2» г. Вилючинск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52,0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96,8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87,0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679299414"/>
                  </a:ext>
                </a:extLst>
              </a:tr>
              <a:tr h="387549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 по городскому округу Вилючинск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86,9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042885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08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63892"/>
            <a:ext cx="8911687" cy="345708"/>
          </a:xfrm>
        </p:spPr>
        <p:txBody>
          <a:bodyPr>
            <a:normAutofit fontScale="90000"/>
          </a:bodyPr>
          <a:lstStyle/>
          <a:p>
            <a:r>
              <a:rPr lang="ru-RU" dirty="0"/>
              <a:t>Рейтинг образовательных организаций городского округа Вилючинск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B98E64D-49BB-48D9-B16D-4EFD602D87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568985"/>
              </p:ext>
            </p:extLst>
          </p:nvPr>
        </p:nvGraphicFramePr>
        <p:xfrm>
          <a:off x="1228164" y="1398494"/>
          <a:ext cx="10685929" cy="512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69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33E5E4-ABA4-4A88-B6D5-C7B07DFB7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455" y="44481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Итоговые баллы образовательных организаций городского округа поселка Палана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842118B-4A8D-4BA8-B04F-20E78FB176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899552"/>
              </p:ext>
            </p:extLst>
          </p:nvPr>
        </p:nvGraphicFramePr>
        <p:xfrm>
          <a:off x="546849" y="2330824"/>
          <a:ext cx="11286561" cy="2520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4093">
                  <a:extLst>
                    <a:ext uri="{9D8B030D-6E8A-4147-A177-3AD203B41FA5}">
                      <a16:colId xmlns:a16="http://schemas.microsoft.com/office/drawing/2014/main" val="3135964472"/>
                    </a:ext>
                  </a:extLst>
                </a:gridCol>
                <a:gridCol w="1281953">
                  <a:extLst>
                    <a:ext uri="{9D8B030D-6E8A-4147-A177-3AD203B41FA5}">
                      <a16:colId xmlns:a16="http://schemas.microsoft.com/office/drawing/2014/main" val="2818643294"/>
                    </a:ext>
                  </a:extLst>
                </a:gridCol>
                <a:gridCol w="1174376">
                  <a:extLst>
                    <a:ext uri="{9D8B030D-6E8A-4147-A177-3AD203B41FA5}">
                      <a16:colId xmlns:a16="http://schemas.microsoft.com/office/drawing/2014/main" val="1215338722"/>
                    </a:ext>
                  </a:extLst>
                </a:gridCol>
                <a:gridCol w="1129553">
                  <a:extLst>
                    <a:ext uri="{9D8B030D-6E8A-4147-A177-3AD203B41FA5}">
                      <a16:colId xmlns:a16="http://schemas.microsoft.com/office/drawing/2014/main" val="3128665888"/>
                    </a:ext>
                  </a:extLst>
                </a:gridCol>
                <a:gridCol w="1039906">
                  <a:extLst>
                    <a:ext uri="{9D8B030D-6E8A-4147-A177-3AD203B41FA5}">
                      <a16:colId xmlns:a16="http://schemas.microsoft.com/office/drawing/2014/main" val="2888255775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2045234676"/>
                    </a:ext>
                  </a:extLst>
                </a:gridCol>
                <a:gridCol w="1434350">
                  <a:extLst>
                    <a:ext uri="{9D8B030D-6E8A-4147-A177-3AD203B41FA5}">
                      <a16:colId xmlns:a16="http://schemas.microsoft.com/office/drawing/2014/main" val="1862752292"/>
                    </a:ext>
                  </a:extLst>
                </a:gridCol>
              </a:tblGrid>
              <a:tr h="1179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п.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п.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extLst>
                  <a:ext uri="{0D108BD9-81ED-4DB2-BD59-A6C34878D82A}">
                    <a16:rowId xmlns:a16="http://schemas.microsoft.com/office/drawing/2014/main" val="3549864706"/>
                  </a:ext>
                </a:extLst>
              </a:tr>
              <a:tr h="954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КГБУ ДО «Корякская школа искусств им. Д.Б. </a:t>
                      </a:r>
                      <a:r>
                        <a:rPr lang="ru-RU" sz="2000" b="0" dirty="0" err="1">
                          <a:effectLst/>
                        </a:rPr>
                        <a:t>Кабалевского</a:t>
                      </a:r>
                      <a:r>
                        <a:rPr lang="ru-RU" sz="2000" b="0" dirty="0">
                          <a:effectLst/>
                        </a:rPr>
                        <a:t>» </a:t>
                      </a:r>
                      <a:r>
                        <a:rPr lang="ru-RU" sz="2000" b="0" dirty="0" err="1">
                          <a:effectLst/>
                        </a:rPr>
                        <a:t>п.г.т</a:t>
                      </a:r>
                      <a:r>
                        <a:rPr lang="ru-RU" sz="2000" b="0" dirty="0">
                          <a:effectLst/>
                        </a:rPr>
                        <a:t>. Палана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91,5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58,0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89,6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extLst>
                  <a:ext uri="{0D108BD9-81ED-4DB2-BD59-A6C34878D82A}">
                    <a16:rowId xmlns:a16="http://schemas.microsoft.com/office/drawing/2014/main" val="1819876247"/>
                  </a:ext>
                </a:extLst>
              </a:tr>
              <a:tr h="37941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Итоговый балл по городскому округу поселка Палана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</a:rPr>
                        <a:t>89,6</a:t>
                      </a:r>
                      <a:endParaRPr lang="ru-RU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3" marR="66103" marT="0" marB="0" anchor="ctr"/>
                </a:tc>
                <a:extLst>
                  <a:ext uri="{0D108BD9-81ED-4DB2-BD59-A6C34878D82A}">
                    <a16:rowId xmlns:a16="http://schemas.microsoft.com/office/drawing/2014/main" val="239022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07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871" y="222517"/>
            <a:ext cx="12039600" cy="872181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Итоговые баллы образовательных учреждений </a:t>
            </a:r>
            <a:r>
              <a:rPr lang="ru-RU" sz="2400" dirty="0" err="1"/>
              <a:t>Елизовского</a:t>
            </a:r>
            <a:r>
              <a:rPr lang="ru-RU" sz="2400" dirty="0"/>
              <a:t> района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09C9655-0BD2-40AC-8AB6-EB65B176C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979991"/>
              </p:ext>
            </p:extLst>
          </p:nvPr>
        </p:nvGraphicFramePr>
        <p:xfrm>
          <a:off x="407894" y="1255059"/>
          <a:ext cx="11376212" cy="5380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9789">
                  <a:extLst>
                    <a:ext uri="{9D8B030D-6E8A-4147-A177-3AD203B41FA5}">
                      <a16:colId xmlns:a16="http://schemas.microsoft.com/office/drawing/2014/main" val="3857111477"/>
                    </a:ext>
                  </a:extLst>
                </a:gridCol>
                <a:gridCol w="896470">
                  <a:extLst>
                    <a:ext uri="{9D8B030D-6E8A-4147-A177-3AD203B41FA5}">
                      <a16:colId xmlns:a16="http://schemas.microsoft.com/office/drawing/2014/main" val="339157007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656215150"/>
                    </a:ext>
                  </a:extLst>
                </a:gridCol>
                <a:gridCol w="779930">
                  <a:extLst>
                    <a:ext uri="{9D8B030D-6E8A-4147-A177-3AD203B41FA5}">
                      <a16:colId xmlns:a16="http://schemas.microsoft.com/office/drawing/2014/main" val="3643942869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3637823548"/>
                    </a:ext>
                  </a:extLst>
                </a:gridCol>
                <a:gridCol w="770964">
                  <a:extLst>
                    <a:ext uri="{9D8B030D-6E8A-4147-A177-3AD203B41FA5}">
                      <a16:colId xmlns:a16="http://schemas.microsoft.com/office/drawing/2014/main" val="3905721077"/>
                    </a:ext>
                  </a:extLst>
                </a:gridCol>
                <a:gridCol w="1138518">
                  <a:extLst>
                    <a:ext uri="{9D8B030D-6E8A-4147-A177-3AD203B41FA5}">
                      <a16:colId xmlns:a16="http://schemas.microsoft.com/office/drawing/2014/main" val="2266351662"/>
                    </a:ext>
                  </a:extLst>
                </a:gridCol>
              </a:tblGrid>
              <a:tr h="490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ОО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 п.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п.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Итоговый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287475794"/>
                  </a:ext>
                </a:extLst>
              </a:tr>
              <a:tr h="235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МБОУ «</a:t>
                      </a:r>
                      <a:r>
                        <a:rPr lang="ru-RU" sz="1800" b="0" dirty="0" err="1">
                          <a:effectLst/>
                        </a:rPr>
                        <a:t>Елизовская</a:t>
                      </a:r>
                      <a:r>
                        <a:rPr lang="ru-RU" sz="1800" b="0" dirty="0">
                          <a:effectLst/>
                        </a:rPr>
                        <a:t> средняя школа №3» г. Елизово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96,1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89,3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96,1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070428328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«Центр «Луч» г. Елизово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84,1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2504837756"/>
                  </a:ext>
                </a:extLst>
              </a:tr>
              <a:tr h="233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«Центр детского творчества» г. Елизово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85,8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92,7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94,9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047146900"/>
                  </a:ext>
                </a:extLst>
              </a:tr>
              <a:tr h="251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«Подростковый центр «Патриот» г. Елизово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94,0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340973325"/>
                  </a:ext>
                </a:extLst>
              </a:tr>
              <a:tr h="215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«Детская школа искусств п. </a:t>
                      </a:r>
                      <a:r>
                        <a:rPr lang="ru-RU" sz="1800" b="0" dirty="0" err="1">
                          <a:effectLst/>
                        </a:rPr>
                        <a:t>Вулканный</a:t>
                      </a:r>
                      <a:r>
                        <a:rPr lang="ru-RU" sz="1800" b="0" dirty="0">
                          <a:effectLst/>
                        </a:rPr>
                        <a:t>»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96,6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44,0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86,7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937374802"/>
                  </a:ext>
                </a:extLst>
              </a:tr>
              <a:tr h="231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</a:t>
                      </a:r>
                      <a:r>
                        <a:rPr lang="ru-RU" sz="1800" b="0" dirty="0" err="1">
                          <a:effectLst/>
                        </a:rPr>
                        <a:t>Елизовская</a:t>
                      </a:r>
                      <a:r>
                        <a:rPr lang="ru-RU" sz="1800" b="0" dirty="0">
                          <a:effectLst/>
                        </a:rPr>
                        <a:t> детская художественная школа» им. Лузина М.А. г. Елизово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97,8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44,0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88,0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402139393"/>
                  </a:ext>
                </a:extLst>
              </a:tr>
              <a:tr h="2887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детей «</a:t>
                      </a:r>
                      <a:r>
                        <a:rPr lang="ru-RU" sz="1800" b="0" dirty="0" err="1">
                          <a:effectLst/>
                        </a:rPr>
                        <a:t>Елизовская</a:t>
                      </a:r>
                      <a:r>
                        <a:rPr lang="ru-RU" sz="1800" b="0" dirty="0">
                          <a:effectLst/>
                        </a:rPr>
                        <a:t> детская музыкальная школа» г. Елизово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90,9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56,0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89,3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6929370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«Корякская детская музыкальная школа» с. Коряки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81,5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96,5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46,0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97,2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90,0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82,2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1422018873"/>
                  </a:ext>
                </a:extLst>
              </a:tr>
              <a:tr h="222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«Школа искусств п. Термальный»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95,7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98,6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89,1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103169456"/>
                  </a:ext>
                </a:extLst>
              </a:tr>
              <a:tr h="179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</a:t>
                      </a:r>
                      <a:r>
                        <a:rPr lang="ru-RU" sz="1800" b="0" dirty="0" err="1">
                          <a:effectLst/>
                        </a:rPr>
                        <a:t>Раздольненская</a:t>
                      </a:r>
                      <a:r>
                        <a:rPr lang="ru-RU" sz="1800" b="0" dirty="0">
                          <a:effectLst/>
                        </a:rPr>
                        <a:t> детская музыкальная школа» п. Раздольный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99,1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28,0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84,6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3918058352"/>
                  </a:ext>
                </a:extLst>
              </a:tr>
              <a:tr h="209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МБУ ДО «Николаевская детская школа искусств» с. Николаевка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97,3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90,0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22,0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92,7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94,5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79,3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547010982"/>
                  </a:ext>
                </a:extLst>
              </a:tr>
              <a:tr h="239072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Итоговый балл по Елизовскому району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89,0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 anchor="ctr"/>
                </a:tc>
                <a:extLst>
                  <a:ext uri="{0D108BD9-81ED-4DB2-BD59-A6C34878D82A}">
                    <a16:rowId xmlns:a16="http://schemas.microsoft.com/office/drawing/2014/main" val="485634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7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965" y="-1"/>
            <a:ext cx="11187952" cy="128195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Рейтинг образовательных организаций </a:t>
            </a:r>
            <a:r>
              <a:rPr lang="ru-RU" dirty="0" err="1"/>
              <a:t>Елизовского</a:t>
            </a:r>
            <a:r>
              <a:rPr lang="ru-RU" dirty="0"/>
              <a:t> района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B7DA6F1-E685-42EB-BECD-040610191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837862"/>
              </p:ext>
            </p:extLst>
          </p:nvPr>
        </p:nvGraphicFramePr>
        <p:xfrm>
          <a:off x="439271" y="1039907"/>
          <a:ext cx="11340353" cy="560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7676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463</TotalTime>
  <Words>2439</Words>
  <Application>Microsoft Office PowerPoint</Application>
  <PresentationFormat>Широкоэкранный</PresentationFormat>
  <Paragraphs>844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 3</vt:lpstr>
      <vt:lpstr>Легкий дым</vt:lpstr>
      <vt:lpstr>Результаты независимой оценки качества условий оказания услуг образовательными организациями Камчатского края</vt:lpstr>
      <vt:lpstr>Критерии НОК</vt:lpstr>
      <vt:lpstr>Итоговые баллы образовательных организаций городского округа Петропавловск-Камчатский</vt:lpstr>
      <vt:lpstr>Рейтинг образовательных организаций городского округа – Петропавловск-Камчатский</vt:lpstr>
      <vt:lpstr>Итоговые баллы образовательных организаций городского округа Вилючинск</vt:lpstr>
      <vt:lpstr>Рейтинг образовательных организаций городского округа Вилючинск</vt:lpstr>
      <vt:lpstr>Итоговые баллы образовательных организаций городского округа поселка Палана</vt:lpstr>
      <vt:lpstr>Итоговые баллы образовательных учреждений Елизовского района</vt:lpstr>
      <vt:lpstr>Рейтинг образовательных организаций Елизовского района </vt:lpstr>
      <vt:lpstr>Итоговые баллы образовательных организаций Быстринского района</vt:lpstr>
      <vt:lpstr>Рейтинг образовательных организаций Быстринского района</vt:lpstr>
      <vt:lpstr>Итоговые баллы образовательных организаций Карагинского района</vt:lpstr>
      <vt:lpstr>Рейтинг образовательных организаций Карагинского района</vt:lpstr>
      <vt:lpstr>Итоговые баллы образовательных организаций Мильковского района</vt:lpstr>
      <vt:lpstr>Рейтинг образовательных организаций Мильковского района</vt:lpstr>
      <vt:lpstr>Итоговые баллы образовательных организаций Олюторского района</vt:lpstr>
      <vt:lpstr>Рейтинг образовательных организаций Олюторского района</vt:lpstr>
      <vt:lpstr>Итоговые баллы образовательных организаций Пенжинского района</vt:lpstr>
      <vt:lpstr>Рейтинг образовательных организаций Пенжинского района</vt:lpstr>
      <vt:lpstr>Итоговые баллы образовательных организаций Соболевского района</vt:lpstr>
      <vt:lpstr>Рейтинг образовательных организаций Соболевского района</vt:lpstr>
      <vt:lpstr>Итоговые баллы образовательных организаций Усть-Большерецкого района</vt:lpstr>
      <vt:lpstr>Рейтинг образовательных организаций Усть-Большерецкого района</vt:lpstr>
      <vt:lpstr>Итоговые баллы образовательных организаций Усть-Камчатского района</vt:lpstr>
      <vt:lpstr>Рейтинг образовательных организаций Усть-Камчатского района</vt:lpstr>
      <vt:lpstr>Итоговые баллы Краевых образовательных организаций</vt:lpstr>
      <vt:lpstr>Рейтинг Краевых образовательных организаций</vt:lpstr>
      <vt:lpstr>Итоговые баллы организаций среднего профессионального образования</vt:lpstr>
      <vt:lpstr>Рейтинг организаций среднего профессионального образования</vt:lpstr>
      <vt:lpstr>Образовательные организации с максимальными баллами по НОК</vt:lpstr>
      <vt:lpstr>Образовательные организации с минимальными баллами по НОК</vt:lpstr>
      <vt:lpstr>Рейтинг муниципальных образований по результатам НОК</vt:lpstr>
      <vt:lpstr>Итоговый рейтинг Камчатского края по отрасли образования  87,0 баллов </vt:lpstr>
      <vt:lpstr>На основании полученных данных для практической реализации предлагаются следующие рекомендации: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независимой оценки качества условий оказания услуг учреждениями культуры Курганской области</dc:title>
  <dc:creator>user</dc:creator>
  <cp:lastModifiedBy>Литвиненко</cp:lastModifiedBy>
  <cp:revision>166</cp:revision>
  <dcterms:created xsi:type="dcterms:W3CDTF">2019-09-01T07:07:43Z</dcterms:created>
  <dcterms:modified xsi:type="dcterms:W3CDTF">2020-10-29T16:20:33Z</dcterms:modified>
</cp:coreProperties>
</file>