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7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8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45"/>
  </p:notesMasterIdLst>
  <p:sldIdLst>
    <p:sldId id="256" r:id="rId2"/>
    <p:sldId id="289" r:id="rId3"/>
    <p:sldId id="257" r:id="rId4"/>
    <p:sldId id="261" r:id="rId5"/>
    <p:sldId id="352" r:id="rId6"/>
    <p:sldId id="291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  <p:sldId id="371" r:id="rId26"/>
    <p:sldId id="372" r:id="rId27"/>
    <p:sldId id="373" r:id="rId28"/>
    <p:sldId id="374" r:id="rId29"/>
    <p:sldId id="375" r:id="rId30"/>
    <p:sldId id="376" r:id="rId31"/>
    <p:sldId id="377" r:id="rId32"/>
    <p:sldId id="378" r:id="rId33"/>
    <p:sldId id="379" r:id="rId34"/>
    <p:sldId id="380" r:id="rId35"/>
    <p:sldId id="385" r:id="rId36"/>
    <p:sldId id="386" r:id="rId37"/>
    <p:sldId id="311" r:id="rId38"/>
    <p:sldId id="339" r:id="rId39"/>
    <p:sldId id="382" r:id="rId40"/>
    <p:sldId id="383" r:id="rId41"/>
    <p:sldId id="384" r:id="rId42"/>
    <p:sldId id="381" r:id="rId43"/>
    <p:sldId id="351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C882"/>
    <a:srgbClr val="A53010"/>
    <a:srgbClr val="30B5E7"/>
    <a:srgbClr val="86B6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18" autoAdjust="0"/>
  </p:normalViewPr>
  <p:slideViewPr>
    <p:cSldViewPr snapToGrid="0">
      <p:cViewPr varScale="1">
        <p:scale>
          <a:sx n="76" d="100"/>
          <a:sy n="76" d="100"/>
        </p:scale>
        <p:origin x="126" y="16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Итоговый балл</c:v>
                </c:pt>
              </c:strCache>
            </c:strRef>
          </c:tx>
          <c:spPr>
            <a:solidFill>
              <a:srgbClr val="B6C88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МБДОУ "Детский сад "Брусничка"</c:v>
                </c:pt>
                <c:pt idx="1">
                  <c:v>МБДОУ "Детский сад "Родничок"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86.7</c:v>
                </c:pt>
                <c:pt idx="1">
                  <c:v>83.2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FA-4C16-AE32-C1B2F425A7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624112"/>
        <c:axId val="434380208"/>
      </c:barChart>
      <c:catAx>
        <c:axId val="51662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4380208"/>
        <c:crosses val="autoZero"/>
        <c:auto val="1"/>
        <c:lblAlgn val="ctr"/>
        <c:lblOffset val="100"/>
        <c:noMultiLvlLbl val="0"/>
      </c:catAx>
      <c:valAx>
        <c:axId val="43438020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1662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30523860757614"/>
          <c:y val="7.6388902812208878E-2"/>
          <c:w val="0.80293003844493327"/>
          <c:h val="0.420514803972514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Итоговый балл</c:v>
                </c:pt>
              </c:strCache>
            </c:strRef>
          </c:tx>
          <c:spPr>
            <a:solidFill>
              <a:srgbClr val="B6C88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МБДОУ "Детский сад № 18 общеразвивающего вида"</c:v>
                </c:pt>
                <c:pt idx="1">
                  <c:v>МБДОУ "Детский сад № 44"</c:v>
                </c:pt>
                <c:pt idx="2">
                  <c:v>МАДОУ "Детский сад № 11 комбинированного вида"</c:v>
                </c:pt>
                <c:pt idx="3">
                  <c:v>МБДОУ "Детский сад № 15 комбинированного вида"</c:v>
                </c:pt>
                <c:pt idx="4">
                  <c:v>МБДОУ "Детский сад № 5 комбинированного вида"</c:v>
                </c:pt>
                <c:pt idx="5">
                  <c:v>МБДОУ "Детский сад № 37 комбинированного вида"</c:v>
                </c:pt>
                <c:pt idx="6">
                  <c:v>МАДОУ "Детский сад № 42 комбинированного вида"</c:v>
                </c:pt>
                <c:pt idx="7">
                  <c:v>МАДОУ "Детский сад № 6 комбинированного вида"</c:v>
                </c:pt>
                <c:pt idx="8">
                  <c:v>МАДОУ "Детский сад № 7 комбинированного вида"</c:v>
                </c:pt>
                <c:pt idx="9">
                  <c:v>МБДОУ "Детский сад № 31 комбинированного вида"</c:v>
                </c:pt>
                <c:pt idx="10">
                  <c:v>МАДОУ Центр развития ребенка - детский сад № 2</c:v>
                </c:pt>
                <c:pt idx="11">
                  <c:v>МАДОУ "Детский сад № 25"</c:v>
                </c:pt>
                <c:pt idx="12">
                  <c:v>МАДОУ "Детский сад № 70" Петропавловск-Камчатского городского округа</c:v>
                </c:pt>
                <c:pt idx="13">
                  <c:v>МАДОУ "Детский сад № 4 комбинированного вида"</c:v>
                </c:pt>
                <c:pt idx="14">
                  <c:v>МБДОУ "Детский сад № 47 общеразвивающего вида"</c:v>
                </c:pt>
                <c:pt idx="15">
                  <c:v>МАДОУ "Центр развития ребенка - детский сад № 8"</c:v>
                </c:pt>
                <c:pt idx="16">
                  <c:v>МБДОУ "Детский сад № 45 общеразвивающего вида"</c:v>
                </c:pt>
                <c:pt idx="17">
                  <c:v>МБДОУ "Детский сад № 26 общеразвивающего вида"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87.4</c:v>
                </c:pt>
                <c:pt idx="1">
                  <c:v>87.4</c:v>
                </c:pt>
                <c:pt idx="2">
                  <c:v>87.2</c:v>
                </c:pt>
                <c:pt idx="3">
                  <c:v>87.1</c:v>
                </c:pt>
                <c:pt idx="4">
                  <c:v>86.5</c:v>
                </c:pt>
                <c:pt idx="5">
                  <c:v>86.4</c:v>
                </c:pt>
                <c:pt idx="6">
                  <c:v>86.4</c:v>
                </c:pt>
                <c:pt idx="7">
                  <c:v>86.3</c:v>
                </c:pt>
                <c:pt idx="8">
                  <c:v>85.7</c:v>
                </c:pt>
                <c:pt idx="9">
                  <c:v>85.6</c:v>
                </c:pt>
                <c:pt idx="10">
                  <c:v>85.5</c:v>
                </c:pt>
                <c:pt idx="11">
                  <c:v>84.9</c:v>
                </c:pt>
                <c:pt idx="12">
                  <c:v>84.7</c:v>
                </c:pt>
                <c:pt idx="13">
                  <c:v>84.1</c:v>
                </c:pt>
                <c:pt idx="14">
                  <c:v>83.8</c:v>
                </c:pt>
                <c:pt idx="15">
                  <c:v>82.9</c:v>
                </c:pt>
                <c:pt idx="16">
                  <c:v>82.3</c:v>
                </c:pt>
                <c:pt idx="17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E5-4EB2-A5D7-A29A4835B2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624112"/>
        <c:axId val="434380208"/>
      </c:barChart>
      <c:catAx>
        <c:axId val="51662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4380208"/>
        <c:crosses val="autoZero"/>
        <c:auto val="1"/>
        <c:lblAlgn val="ctr"/>
        <c:lblOffset val="100"/>
        <c:noMultiLvlLbl val="0"/>
      </c:catAx>
      <c:valAx>
        <c:axId val="43438020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1662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Итоговый балл</c:v>
                </c:pt>
              </c:strCache>
            </c:strRef>
          </c:tx>
          <c:spPr>
            <a:solidFill>
              <a:srgbClr val="B6C88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МДОКУ "Детский сад "Чайка"</c:v>
                </c:pt>
                <c:pt idx="1">
                  <c:v>МДОКУ "Детский сад "Солнышко"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85.9</c:v>
                </c:pt>
                <c:pt idx="1">
                  <c:v>85.2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E5-4EB2-A5D7-A29A4835B2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624112"/>
        <c:axId val="434380208"/>
      </c:barChart>
      <c:catAx>
        <c:axId val="51662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4380208"/>
        <c:crosses val="autoZero"/>
        <c:auto val="1"/>
        <c:lblAlgn val="ctr"/>
        <c:lblOffset val="100"/>
        <c:noMultiLvlLbl val="0"/>
      </c:catAx>
      <c:valAx>
        <c:axId val="43438020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1662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966381813239402E-2"/>
          <c:y val="7.2912877493505585E-2"/>
          <c:w val="0.97426889523927007"/>
          <c:h val="0.671688124869101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Итоговый балл</c:v>
                </c:pt>
              </c:strCache>
            </c:strRef>
          </c:tx>
          <c:spPr>
            <a:solidFill>
              <a:srgbClr val="B6C88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МБДОУ Седанкинский детский сад "Эльгай" </c:v>
                </c:pt>
                <c:pt idx="1">
                  <c:v>МБДОУ "Тигильский детский сад "Каюмка"</c:v>
                </c:pt>
                <c:pt idx="2">
                  <c:v>МБДОУ Лесновский детский сад "Буратино"</c:v>
                </c:pt>
                <c:pt idx="3">
                  <c:v>МБДОУ Ковранский детский сад "Ийаночх"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96.5</c:v>
                </c:pt>
                <c:pt idx="1">
                  <c:v>91.1</c:v>
                </c:pt>
                <c:pt idx="2">
                  <c:v>83.4</c:v>
                </c:pt>
                <c:pt idx="3">
                  <c:v>76.3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E5-4EB2-A5D7-A29A4835B2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624112"/>
        <c:axId val="434380208"/>
      </c:barChart>
      <c:catAx>
        <c:axId val="51662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4380208"/>
        <c:crosses val="autoZero"/>
        <c:auto val="1"/>
        <c:lblAlgn val="ctr"/>
        <c:lblOffset val="100"/>
        <c:noMultiLvlLbl val="0"/>
      </c:catAx>
      <c:valAx>
        <c:axId val="43438020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1662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966381813239402E-2"/>
          <c:y val="7.2912877493505585E-2"/>
          <c:w val="0.97426889523927007"/>
          <c:h val="0.671688124869101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Итоговый балл</c:v>
                </c:pt>
              </c:strCache>
            </c:strRef>
          </c:tx>
          <c:spPr>
            <a:solidFill>
              <a:srgbClr val="B6C88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МАДОУ "Детский сад "Светлячок" комбинированного вида Усть-Большерецкого муниципального района</c:v>
                </c:pt>
                <c:pt idx="1">
                  <c:v>МБДОУ детский сад "Берёзка" комбинированного вида</c:v>
                </c:pt>
                <c:pt idx="2">
                  <c:v>МБДОУ детский сад "Чебурашка" комбинированного вида</c:v>
                </c:pt>
                <c:pt idx="3">
                  <c:v>МБДОУ детский сад "Ромашка" комбинированного вида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90.7</c:v>
                </c:pt>
                <c:pt idx="1">
                  <c:v>89.6</c:v>
                </c:pt>
                <c:pt idx="2">
                  <c:v>86.6</c:v>
                </c:pt>
                <c:pt idx="3">
                  <c:v>82.5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E5-4EB2-A5D7-A29A4835B2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624112"/>
        <c:axId val="434380208"/>
      </c:barChart>
      <c:catAx>
        <c:axId val="51662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4380208"/>
        <c:crosses val="autoZero"/>
        <c:auto val="1"/>
        <c:lblAlgn val="ctr"/>
        <c:lblOffset val="100"/>
        <c:noMultiLvlLbl val="0"/>
      </c:catAx>
      <c:valAx>
        <c:axId val="43438020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1662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966381813239402E-2"/>
          <c:y val="7.2912877493505585E-2"/>
          <c:w val="0.97426889523927007"/>
          <c:h val="0.671688124869101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Итоговый балл</c:v>
                </c:pt>
              </c:strCache>
            </c:strRef>
          </c:tx>
          <c:spPr>
            <a:solidFill>
              <a:srgbClr val="B6C88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МБДОУ№ 17 детский сад "Золотой петушок"</c:v>
                </c:pt>
                <c:pt idx="1">
                  <c:v>МБДОУ№ 40 детский сад "Золотой ключик"</c:v>
                </c:pt>
                <c:pt idx="2">
                  <c:v>МБДОУ№ 9 детский сад "Елочка"</c:v>
                </c:pt>
                <c:pt idx="3">
                  <c:v>МБДОУ№ 8 детский сад "Ромашка"</c:v>
                </c:pt>
                <c:pt idx="4">
                  <c:v>МБДОУ№ 13 детский сад "Солнышко"</c:v>
                </c:pt>
                <c:pt idx="5">
                  <c:v>МБДОУ№ 6 детский сад общеразвивающего вида "Снежинка"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89.6</c:v>
                </c:pt>
                <c:pt idx="1">
                  <c:v>88.9</c:v>
                </c:pt>
                <c:pt idx="2">
                  <c:v>87</c:v>
                </c:pt>
                <c:pt idx="3">
                  <c:v>85.7</c:v>
                </c:pt>
                <c:pt idx="4">
                  <c:v>85.7</c:v>
                </c:pt>
                <c:pt idx="5">
                  <c:v>85.2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E5-4EB2-A5D7-A29A4835B2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624112"/>
        <c:axId val="434380208"/>
      </c:barChart>
      <c:catAx>
        <c:axId val="51662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4380208"/>
        <c:crosses val="autoZero"/>
        <c:auto val="1"/>
        <c:lblAlgn val="ctr"/>
        <c:lblOffset val="100"/>
        <c:noMultiLvlLbl val="0"/>
      </c:catAx>
      <c:valAx>
        <c:axId val="43438020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1662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966381813239402E-2"/>
          <c:y val="7.2912877493505585E-2"/>
          <c:w val="0.97426889523927007"/>
          <c:h val="0.671688124869101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Итоговый балл</c:v>
                </c:pt>
              </c:strCache>
            </c:strRef>
          </c:tx>
          <c:spPr>
            <a:solidFill>
              <a:srgbClr val="B6C88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Лист1!$A$2:$A$15</c:f>
              <c:strCache>
                <c:ptCount val="14"/>
                <c:pt idx="0">
                  <c:v>Петропавловск-Камчатский ГО</c:v>
                </c:pt>
                <c:pt idx="1">
                  <c:v>Мильковский муниципальный район</c:v>
                </c:pt>
                <c:pt idx="2">
                  <c:v>Усть-Большерецкий муниципальный район</c:v>
                </c:pt>
                <c:pt idx="3">
                  <c:v>Усть-Камчатский муниципальный район</c:v>
                </c:pt>
                <c:pt idx="4">
                  <c:v>Елизовский муниципальный район</c:v>
                </c:pt>
                <c:pt idx="5">
                  <c:v>Тигильский муниципальный район</c:v>
                </c:pt>
                <c:pt idx="6">
                  <c:v>Муниципальное образование Алеутский район</c:v>
                </c:pt>
                <c:pt idx="7">
                  <c:v>ГО Палана</c:v>
                </c:pt>
                <c:pt idx="8">
                  <c:v>Вилючинский городской округ</c:v>
                </c:pt>
                <c:pt idx="9">
                  <c:v>Соболевский муниципальный район</c:v>
                </c:pt>
                <c:pt idx="10">
                  <c:v>Быстринский муниципальный район</c:v>
                </c:pt>
                <c:pt idx="11">
                  <c:v>Карагинский муниципальный район</c:v>
                </c:pt>
                <c:pt idx="12">
                  <c:v>Пенжинский муниципальный район</c:v>
                </c:pt>
                <c:pt idx="13">
                  <c:v>Олюторский муниципальный район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88.5</c:v>
                </c:pt>
                <c:pt idx="1">
                  <c:v>87.6</c:v>
                </c:pt>
                <c:pt idx="2">
                  <c:v>87.4</c:v>
                </c:pt>
                <c:pt idx="3">
                  <c:v>87</c:v>
                </c:pt>
                <c:pt idx="4">
                  <c:v>86.9</c:v>
                </c:pt>
                <c:pt idx="5">
                  <c:v>86.9</c:v>
                </c:pt>
                <c:pt idx="6">
                  <c:v>86.4</c:v>
                </c:pt>
                <c:pt idx="7">
                  <c:v>86</c:v>
                </c:pt>
                <c:pt idx="8">
                  <c:v>85.6</c:v>
                </c:pt>
                <c:pt idx="9">
                  <c:v>85.6</c:v>
                </c:pt>
                <c:pt idx="10">
                  <c:v>84.9</c:v>
                </c:pt>
                <c:pt idx="11">
                  <c:v>83.6</c:v>
                </c:pt>
                <c:pt idx="12">
                  <c:v>81.2</c:v>
                </c:pt>
                <c:pt idx="13">
                  <c:v>80.5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E5-4EB2-A5D7-A29A4835B2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624112"/>
        <c:axId val="434380208"/>
      </c:barChart>
      <c:catAx>
        <c:axId val="51662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4380208"/>
        <c:crosses val="autoZero"/>
        <c:auto val="1"/>
        <c:lblAlgn val="ctr"/>
        <c:lblOffset val="100"/>
        <c:noMultiLvlLbl val="0"/>
      </c:catAx>
      <c:valAx>
        <c:axId val="43438020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1662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Итоговый балл</c:v>
                </c:pt>
              </c:strCache>
            </c:strRef>
          </c:tx>
          <c:spPr>
            <a:solidFill>
              <a:srgbClr val="B6C88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МБДОУ "Детский сад № 5"</c:v>
                </c:pt>
                <c:pt idx="1">
                  <c:v>МБДОУ "Детский сад № 7"</c:v>
                </c:pt>
                <c:pt idx="2">
                  <c:v>МБДОУ "Детский сад № 6"</c:v>
                </c:pt>
                <c:pt idx="3">
                  <c:v>МБДОУ "Детский сад № 3"</c:v>
                </c:pt>
                <c:pt idx="4">
                  <c:v>МБДОУ "Детский сад № 9"</c:v>
                </c:pt>
                <c:pt idx="5">
                  <c:v>МБДОУ "Детский сад № 1"</c:v>
                </c:pt>
                <c:pt idx="6">
                  <c:v>МБДОУ "Детский сад № 8"</c:v>
                </c:pt>
                <c:pt idx="7">
                  <c:v>МБДОУ "Детский сад № 4"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93.8</c:v>
                </c:pt>
                <c:pt idx="1">
                  <c:v>87.7</c:v>
                </c:pt>
                <c:pt idx="2">
                  <c:v>86.3</c:v>
                </c:pt>
                <c:pt idx="3">
                  <c:v>86.2</c:v>
                </c:pt>
                <c:pt idx="4">
                  <c:v>85.3</c:v>
                </c:pt>
                <c:pt idx="5">
                  <c:v>84</c:v>
                </c:pt>
                <c:pt idx="6">
                  <c:v>81</c:v>
                </c:pt>
                <c:pt idx="7">
                  <c:v>80.400000000000006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FA-4C16-AE32-C1B2F425A7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624112"/>
        <c:axId val="434380208"/>
      </c:barChart>
      <c:catAx>
        <c:axId val="51662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4380208"/>
        <c:crosses val="autoZero"/>
        <c:auto val="1"/>
        <c:lblAlgn val="ctr"/>
        <c:lblOffset val="100"/>
        <c:noMultiLvlLbl val="0"/>
      </c:catAx>
      <c:valAx>
        <c:axId val="43438020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1662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Итоговый балл</c:v>
                </c:pt>
              </c:strCache>
            </c:strRef>
          </c:tx>
          <c:spPr>
            <a:solidFill>
              <a:srgbClr val="B6C88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МАДОУ "Детский сад № 1 "Ласточка"</c:v>
                </c:pt>
                <c:pt idx="1">
                  <c:v>МБДОУ "Детский сад № 8 "Алёнушка" </c:v>
                </c:pt>
                <c:pt idx="2">
                  <c:v>МБДОУ "Детский сад № 22 "Веселинка" </c:v>
                </c:pt>
                <c:pt idx="3">
                  <c:v>МБДОУ "Детский сад № 23 "Василек" </c:v>
                </c:pt>
                <c:pt idx="4">
                  <c:v>МБДОУ "Детский сад № 10 "Радуга"</c:v>
                </c:pt>
                <c:pt idx="5">
                  <c:v>МБДОУ "Детский сад № 4 "Малыш"</c:v>
                </c:pt>
                <c:pt idx="6">
                  <c:v>МБДОУ "Детский сад № 11 "Умка" </c:v>
                </c:pt>
                <c:pt idx="7">
                  <c:v>МБДОУ "Детский сад № 12 "Улыбка" </c:v>
                </c:pt>
                <c:pt idx="8">
                  <c:v>МБДОУ "Детский сад № 5 "Ромашка"</c:v>
                </c:pt>
                <c:pt idx="9">
                  <c:v>МБДОУ "Детский сад № 14 "Сказка"</c:v>
                </c:pt>
                <c:pt idx="10">
                  <c:v>МБДОУ "Детский сад № 28 "Рябинушка"</c:v>
                </c:pt>
                <c:pt idx="11">
                  <c:v>МБДОУ "Детский сад № 26 "Росинка"</c:v>
                </c:pt>
                <c:pt idx="12">
                  <c:v>МБДОУ "Детский сад № 9 "Звездочка" </c:v>
                </c:pt>
                <c:pt idx="13">
                  <c:v>МБДОУ "Детский сад № 24 "Журавлик"</c:v>
                </c:pt>
                <c:pt idx="14">
                  <c:v>МБДОУ "Детский сад № 37 "Белочка"</c:v>
                </c:pt>
                <c:pt idx="15">
                  <c:v>МБДОУ "Детский сад № 36 "Ручеёк"</c:v>
                </c:pt>
                <c:pt idx="16">
                  <c:v>МБДОУ "Детский сад № 20 "Антошка"</c:v>
                </c:pt>
                <c:pt idx="17">
                  <c:v>МБДОУ "Детский сад № 27 "Почемучка"</c:v>
                </c:pt>
                <c:pt idx="18">
                  <c:v>МБДОУ "Детский сад № 31 "Солнышко"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96.2</c:v>
                </c:pt>
                <c:pt idx="1">
                  <c:v>94.6</c:v>
                </c:pt>
                <c:pt idx="2">
                  <c:v>89.5</c:v>
                </c:pt>
                <c:pt idx="3">
                  <c:v>89.1</c:v>
                </c:pt>
                <c:pt idx="4">
                  <c:v>88.8</c:v>
                </c:pt>
                <c:pt idx="5">
                  <c:v>88.7</c:v>
                </c:pt>
                <c:pt idx="6">
                  <c:v>88.5</c:v>
                </c:pt>
                <c:pt idx="7">
                  <c:v>88.4</c:v>
                </c:pt>
                <c:pt idx="8">
                  <c:v>88.2</c:v>
                </c:pt>
                <c:pt idx="9">
                  <c:v>87.2</c:v>
                </c:pt>
                <c:pt idx="10">
                  <c:v>86</c:v>
                </c:pt>
                <c:pt idx="11">
                  <c:v>84.9</c:v>
                </c:pt>
                <c:pt idx="12">
                  <c:v>84.8</c:v>
                </c:pt>
                <c:pt idx="13">
                  <c:v>84.3</c:v>
                </c:pt>
                <c:pt idx="14">
                  <c:v>84.2</c:v>
                </c:pt>
                <c:pt idx="15">
                  <c:v>83.4</c:v>
                </c:pt>
                <c:pt idx="16">
                  <c:v>83.2</c:v>
                </c:pt>
                <c:pt idx="17">
                  <c:v>81.8</c:v>
                </c:pt>
                <c:pt idx="18">
                  <c:v>78.400000000000006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FA-4C16-AE32-C1B2F425A7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624112"/>
        <c:axId val="434380208"/>
      </c:barChart>
      <c:catAx>
        <c:axId val="51662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4380208"/>
        <c:crosses val="autoZero"/>
        <c:auto val="1"/>
        <c:lblAlgn val="ctr"/>
        <c:lblOffset val="100"/>
        <c:noMultiLvlLbl val="0"/>
      </c:catAx>
      <c:valAx>
        <c:axId val="43438020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1662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Итоговый балл</c:v>
                </c:pt>
              </c:strCache>
            </c:strRef>
          </c:tx>
          <c:spPr>
            <a:solidFill>
              <a:srgbClr val="B6C88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МБДОУ "Детский сад" с. Тымлат</c:v>
                </c:pt>
                <c:pt idx="1">
                  <c:v>МБДОУ "Детский сад" с. Ивашка</c:v>
                </c:pt>
                <c:pt idx="2">
                  <c:v>МБДОУ "Детский сад № 1" п. Оссора</c:v>
                </c:pt>
                <c:pt idx="3">
                  <c:v>МБДОУ "Детский сад" с. Карага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87.4</c:v>
                </c:pt>
                <c:pt idx="1">
                  <c:v>84.6</c:v>
                </c:pt>
                <c:pt idx="2">
                  <c:v>81.5</c:v>
                </c:pt>
                <c:pt idx="3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E5-4EB2-A5D7-A29A4835B2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624112"/>
        <c:axId val="434380208"/>
      </c:barChart>
      <c:catAx>
        <c:axId val="51662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4380208"/>
        <c:crosses val="autoZero"/>
        <c:auto val="1"/>
        <c:lblAlgn val="ctr"/>
        <c:lblOffset val="100"/>
        <c:noMultiLvlLbl val="0"/>
      </c:catAx>
      <c:valAx>
        <c:axId val="43438020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1662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Итоговый балл</c:v>
                </c:pt>
              </c:strCache>
            </c:strRef>
          </c:tx>
          <c:spPr>
            <a:solidFill>
              <a:srgbClr val="B6C88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МКДОУ "Детский сад "Светлячок"</c:v>
                </c:pt>
                <c:pt idx="1">
                  <c:v>МКДОУ "Детский сад "Тополёк"</c:v>
                </c:pt>
                <c:pt idx="2">
                  <c:v>МКДОУ "Детский сад "Ручеёк"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91.2</c:v>
                </c:pt>
                <c:pt idx="1">
                  <c:v>89.8</c:v>
                </c:pt>
                <c:pt idx="2">
                  <c:v>81.7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E5-4EB2-A5D7-A29A4835B2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624112"/>
        <c:axId val="434380208"/>
      </c:barChart>
      <c:catAx>
        <c:axId val="51662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4380208"/>
        <c:crosses val="autoZero"/>
        <c:auto val="1"/>
        <c:lblAlgn val="ctr"/>
        <c:lblOffset val="100"/>
        <c:noMultiLvlLbl val="0"/>
      </c:catAx>
      <c:valAx>
        <c:axId val="43438020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1662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Итоговый балл</c:v>
                </c:pt>
              </c:strCache>
            </c:strRef>
          </c:tx>
          <c:spPr>
            <a:solidFill>
              <a:srgbClr val="B6C882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690-439C-9D78-D8D293C163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МКДОУ детский сад "Солнышко"</c:v>
                </c:pt>
                <c:pt idx="1">
                  <c:v>МКДОУ детский сад "Снежинка"</c:v>
                </c:pt>
                <c:pt idx="2">
                  <c:v>МКДОУ детский сад "Ягодка"</c:v>
                </c:pt>
                <c:pt idx="3">
                  <c:v>МКДОУ детский сад "Оленёнок"</c:v>
                </c:pt>
                <c:pt idx="4">
                  <c:v>МКДОУ детский сад "Северяночка"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86.8</c:v>
                </c:pt>
                <c:pt idx="1">
                  <c:v>81.7</c:v>
                </c:pt>
                <c:pt idx="2">
                  <c:v>81</c:v>
                </c:pt>
                <c:pt idx="3">
                  <c:v>78.5</c:v>
                </c:pt>
                <c:pt idx="4">
                  <c:v>74.7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E5-4EB2-A5D7-A29A4835B2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624112"/>
        <c:axId val="434380208"/>
      </c:barChart>
      <c:catAx>
        <c:axId val="51662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4380208"/>
        <c:crosses val="autoZero"/>
        <c:auto val="1"/>
        <c:lblAlgn val="ctr"/>
        <c:lblOffset val="100"/>
        <c:noMultiLvlLbl val="0"/>
      </c:catAx>
      <c:valAx>
        <c:axId val="43438020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1662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Итоговый балл</c:v>
                </c:pt>
              </c:strCache>
            </c:strRef>
          </c:tx>
          <c:spPr>
            <a:solidFill>
              <a:srgbClr val="B6C88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МКДОУ№ 1 "Детский сад "Рябинка"</c:v>
                </c:pt>
                <c:pt idx="1">
                  <c:v>МКДОУ№ 2 детский сад "Солнышко"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89.5</c:v>
                </c:pt>
                <c:pt idx="1">
                  <c:v>82.5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E5-4EB2-A5D7-A29A4835B2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624112"/>
        <c:axId val="434380208"/>
      </c:barChart>
      <c:catAx>
        <c:axId val="51662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4380208"/>
        <c:crosses val="autoZero"/>
        <c:auto val="1"/>
        <c:lblAlgn val="ctr"/>
        <c:lblOffset val="100"/>
        <c:noMultiLvlLbl val="0"/>
      </c:catAx>
      <c:valAx>
        <c:axId val="43438020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1662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Итоговый балл</c:v>
                </c:pt>
              </c:strCache>
            </c:strRef>
          </c:tx>
          <c:spPr>
            <a:solidFill>
              <a:srgbClr val="B6C882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E923-428D-A3EA-DB1CB504F5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МКДОУ "Таловский детский сад "Солнышко"</c:v>
                </c:pt>
                <c:pt idx="1">
                  <c:v>МКДОУ "Манильский детский сад "Олешек"</c:v>
                </c:pt>
                <c:pt idx="2">
                  <c:v>МКДОУ "Каменский детский сад "Теремок"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88.1</c:v>
                </c:pt>
                <c:pt idx="1">
                  <c:v>84.3</c:v>
                </c:pt>
                <c:pt idx="2">
                  <c:v>71.099999999999994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E5-4EB2-A5D7-A29A4835B2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624112"/>
        <c:axId val="434380208"/>
      </c:barChart>
      <c:catAx>
        <c:axId val="51662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4380208"/>
        <c:crosses val="autoZero"/>
        <c:auto val="1"/>
        <c:lblAlgn val="ctr"/>
        <c:lblOffset val="100"/>
        <c:noMultiLvlLbl val="0"/>
      </c:catAx>
      <c:valAx>
        <c:axId val="43438020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1662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30523860757614"/>
          <c:y val="7.6388902812208878E-2"/>
          <c:w val="0.80293003844493327"/>
          <c:h val="0.420514803972514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Итоговый балл</c:v>
                </c:pt>
              </c:strCache>
            </c:strRef>
          </c:tx>
          <c:spPr>
            <a:solidFill>
              <a:srgbClr val="B6C88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6C88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920-415A-A49B-6332A69083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МАДОУ "Детский сад № 3 комбинированного вида"</c:v>
                </c:pt>
                <c:pt idx="1">
                  <c:v>МАДОУ "Детский сад № 1 комбинированного вида"</c:v>
                </c:pt>
                <c:pt idx="2">
                  <c:v>МАДОУ "Детский сад № 43 - Центр развития ребенка"</c:v>
                </c:pt>
                <c:pt idx="3">
                  <c:v>МАДОУ "Детский сад № 58 комбинированного вида"</c:v>
                </c:pt>
                <c:pt idx="4">
                  <c:v>МАДОУ "Детский сад № 51 комбинированного вида"</c:v>
                </c:pt>
                <c:pt idx="5">
                  <c:v>МБДОУ "Детский сад № 53 общеразвивающего вида"</c:v>
                </c:pt>
                <c:pt idx="6">
                  <c:v>МАДОУ "Детский сад № 50 комбинированного вида" Петропавловск-Камчатского городского округа</c:v>
                </c:pt>
                <c:pt idx="7">
                  <c:v>МБДОУ "Детский сад № 63 общеразвивающего вида"</c:v>
                </c:pt>
                <c:pt idx="8">
                  <c:v>МАДОУ "Центр развития ребенка - детский сад № 39"</c:v>
                </c:pt>
                <c:pt idx="9">
                  <c:v>МБДОУ "Детский сад № 35"</c:v>
                </c:pt>
                <c:pt idx="10">
                  <c:v>МБДОУ "Детский сад № 40 комбинированного вида"</c:v>
                </c:pt>
                <c:pt idx="11">
                  <c:v>МАДОУ "Детский сад № 46 комбинированного вида"</c:v>
                </c:pt>
                <c:pt idx="12">
                  <c:v>МБДОУ "Детский сад № 24 общеразвивающего вида"</c:v>
                </c:pt>
                <c:pt idx="13">
                  <c:v>МАДОУ "Детский сад № 29 комбинированного вида"</c:v>
                </c:pt>
                <c:pt idx="14">
                  <c:v>МАДОУ "Детский сад № 56 комбинированного вида"</c:v>
                </c:pt>
                <c:pt idx="15">
                  <c:v>МБДОУ "Детский сад № 12 присмотра и оздоровления"</c:v>
                </c:pt>
                <c:pt idx="16">
                  <c:v>МБДОУ "Детский сад № 48 комбинированного вида"</c:v>
                </c:pt>
                <c:pt idx="17">
                  <c:v>МАДОУ "Детский сад № 17 общеразвивающего вида" </c:v>
                </c:pt>
                <c:pt idx="18">
                  <c:v>МБДОУ "Детский сад № 10 комбинированного вида"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99.8</c:v>
                </c:pt>
                <c:pt idx="1">
                  <c:v>96.3</c:v>
                </c:pt>
                <c:pt idx="2">
                  <c:v>96</c:v>
                </c:pt>
                <c:pt idx="3">
                  <c:v>95.3</c:v>
                </c:pt>
                <c:pt idx="4">
                  <c:v>95.2</c:v>
                </c:pt>
                <c:pt idx="5">
                  <c:v>94.4</c:v>
                </c:pt>
                <c:pt idx="6">
                  <c:v>93.5</c:v>
                </c:pt>
                <c:pt idx="7">
                  <c:v>92.9</c:v>
                </c:pt>
                <c:pt idx="8">
                  <c:v>90.5</c:v>
                </c:pt>
                <c:pt idx="9">
                  <c:v>89.6</c:v>
                </c:pt>
                <c:pt idx="10">
                  <c:v>88.7</c:v>
                </c:pt>
                <c:pt idx="11">
                  <c:v>88.7</c:v>
                </c:pt>
                <c:pt idx="12">
                  <c:v>88.6</c:v>
                </c:pt>
                <c:pt idx="13">
                  <c:v>88.5</c:v>
                </c:pt>
                <c:pt idx="14">
                  <c:v>88.3</c:v>
                </c:pt>
                <c:pt idx="15">
                  <c:v>88.2</c:v>
                </c:pt>
                <c:pt idx="16">
                  <c:v>87.9</c:v>
                </c:pt>
                <c:pt idx="17">
                  <c:v>87.7</c:v>
                </c:pt>
                <c:pt idx="18">
                  <c:v>87.5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E5-4EB2-A5D7-A29A4835B2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624112"/>
        <c:axId val="434380208"/>
      </c:barChart>
      <c:catAx>
        <c:axId val="51662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34380208"/>
        <c:crosses val="autoZero"/>
        <c:auto val="1"/>
        <c:lblAlgn val="ctr"/>
        <c:lblOffset val="100"/>
        <c:noMultiLvlLbl val="0"/>
      </c:catAx>
      <c:valAx>
        <c:axId val="43438020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1662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4CB94-1F3D-4D65-A833-85E67BF65E62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11A98-15B3-4CEF-A2EA-00F75B635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11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11A98-15B3-4CEF-A2EA-00F75B635446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131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11A98-15B3-4CEF-A2EA-00F75B635446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111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11A98-15B3-4CEF-A2EA-00F75B635446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875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11A98-15B3-4CEF-A2EA-00F75B635446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603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11A98-15B3-4CEF-A2EA-00F75B635446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37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11A98-15B3-4CEF-A2EA-00F75B635446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879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11A98-15B3-4CEF-A2EA-00F75B635446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298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11A98-15B3-4CEF-A2EA-00F75B635446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197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69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94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0176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891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3910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700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26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40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16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01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7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84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831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79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85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96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77B1A-E879-4D2A-B216-9E6C185F2D73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60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ciologos@bk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12422" y="4135529"/>
            <a:ext cx="9144000" cy="2387600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сбора и обобщения информации о качестве условий осуществления образовательной деятельности организациями, осуществляющими образовательную деятельность на территории Камчатского края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03508" y="5926216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Тюмень, 2021</a:t>
            </a:r>
          </a:p>
        </p:txBody>
      </p:sp>
      <p:pic>
        <p:nvPicPr>
          <p:cNvPr id="4" name="Рисунок 3" descr="C:\Users\Светочка\Desktop\эмпирика2.png">
            <a:extLst>
              <a:ext uri="{FF2B5EF4-FFF2-40B4-BE49-F238E27FC236}">
                <a16:creationId xmlns:a16="http://schemas.microsoft.com/office/drawing/2014/main" id="{688A104E-6E56-43A2-BC3F-198993884EAC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2518" y="234858"/>
            <a:ext cx="505523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7FB30FC-649A-4068-B8D6-7F1B01901302}"/>
              </a:ext>
            </a:extLst>
          </p:cNvPr>
          <p:cNvSpPr/>
          <p:nvPr/>
        </p:nvSpPr>
        <p:spPr>
          <a:xfrm>
            <a:off x="3198720" y="1149258"/>
            <a:ext cx="6302829" cy="854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Россия, 625000, г. Тюмень, ул. </a:t>
            </a:r>
            <a:r>
              <a:rPr lang="ru-RU" sz="11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М.Сперанского</a:t>
            </a:r>
            <a:r>
              <a:rPr lang="ru-RU" sz="1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37 кв.56  тел. 8 929 266 06 90 e-</a:t>
            </a:r>
            <a:r>
              <a:rPr lang="ru-RU" sz="11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mail</a:t>
            </a:r>
            <a:r>
              <a:rPr lang="ru-RU" sz="1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1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sociologos@bk.ru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ИНН/КПП 7203342002/720301001  р/с 40702810200020018429  в Филиале №6602 ВТБ 24 (ПАО)   к/с 30101810965770000413 БИК 046577413</a:t>
            </a:r>
            <a:endParaRPr lang="ru-RU" sz="1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18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450" y="224472"/>
            <a:ext cx="12039600" cy="87218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Итоговые баллы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Елизовского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муниципального района (ч.2)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1420D05-85F7-4AD0-A11A-82ABE16424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884088"/>
              </p:ext>
            </p:extLst>
          </p:nvPr>
        </p:nvGraphicFramePr>
        <p:xfrm>
          <a:off x="552450" y="946150"/>
          <a:ext cx="11372849" cy="5626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1932">
                  <a:extLst>
                    <a:ext uri="{9D8B030D-6E8A-4147-A177-3AD203B41FA5}">
                      <a16:colId xmlns:a16="http://schemas.microsoft.com/office/drawing/2014/main" val="909107242"/>
                    </a:ext>
                  </a:extLst>
                </a:gridCol>
                <a:gridCol w="2491333">
                  <a:extLst>
                    <a:ext uri="{9D8B030D-6E8A-4147-A177-3AD203B41FA5}">
                      <a16:colId xmlns:a16="http://schemas.microsoft.com/office/drawing/2014/main" val="259964007"/>
                    </a:ext>
                  </a:extLst>
                </a:gridCol>
                <a:gridCol w="1304466">
                  <a:extLst>
                    <a:ext uri="{9D8B030D-6E8A-4147-A177-3AD203B41FA5}">
                      <a16:colId xmlns:a16="http://schemas.microsoft.com/office/drawing/2014/main" val="2447716337"/>
                    </a:ext>
                  </a:extLst>
                </a:gridCol>
                <a:gridCol w="1382053">
                  <a:extLst>
                    <a:ext uri="{9D8B030D-6E8A-4147-A177-3AD203B41FA5}">
                      <a16:colId xmlns:a16="http://schemas.microsoft.com/office/drawing/2014/main" val="3229688114"/>
                    </a:ext>
                  </a:extLst>
                </a:gridCol>
                <a:gridCol w="1546933">
                  <a:extLst>
                    <a:ext uri="{9D8B030D-6E8A-4147-A177-3AD203B41FA5}">
                      <a16:colId xmlns:a16="http://schemas.microsoft.com/office/drawing/2014/main" val="1586867936"/>
                    </a:ext>
                  </a:extLst>
                </a:gridCol>
                <a:gridCol w="1382053">
                  <a:extLst>
                    <a:ext uri="{9D8B030D-6E8A-4147-A177-3AD203B41FA5}">
                      <a16:colId xmlns:a16="http://schemas.microsoft.com/office/drawing/2014/main" val="3221258507"/>
                    </a:ext>
                  </a:extLst>
                </a:gridCol>
                <a:gridCol w="1208689">
                  <a:extLst>
                    <a:ext uri="{9D8B030D-6E8A-4147-A177-3AD203B41FA5}">
                      <a16:colId xmlns:a16="http://schemas.microsoft.com/office/drawing/2014/main" val="2146080268"/>
                    </a:ext>
                  </a:extLst>
                </a:gridCol>
                <a:gridCol w="1395390">
                  <a:extLst>
                    <a:ext uri="{9D8B030D-6E8A-4147-A177-3AD203B41FA5}">
                      <a16:colId xmlns:a16="http://schemas.microsoft.com/office/drawing/2014/main" val="1718462914"/>
                    </a:ext>
                  </a:extLst>
                </a:gridCol>
              </a:tblGrid>
              <a:tr h="378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ОО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1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2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3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4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НОК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extLst>
                  <a:ext uri="{0D108BD9-81ED-4DB2-BD59-A6C34878D82A}">
                    <a16:rowId xmlns:a16="http://schemas.microsoft.com/office/drawing/2014/main" val="1148275746"/>
                  </a:ext>
                </a:extLst>
              </a:tr>
              <a:tr h="378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23 "Василек"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96,6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98,6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89,1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extLst>
                  <a:ext uri="{0D108BD9-81ED-4DB2-BD59-A6C34878D82A}">
                    <a16:rowId xmlns:a16="http://schemas.microsoft.com/office/drawing/2014/main" val="2360498496"/>
                  </a:ext>
                </a:extLst>
              </a:tr>
              <a:tr h="378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20 "Антошка"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95,7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83,2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extLst>
                  <a:ext uri="{0D108BD9-81ED-4DB2-BD59-A6C34878D82A}">
                    <a16:rowId xmlns:a16="http://schemas.microsoft.com/office/drawing/2014/main" val="1795878532"/>
                  </a:ext>
                </a:extLst>
              </a:tr>
              <a:tr h="378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24 "Журавлик"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84,3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extLst>
                  <a:ext uri="{0D108BD9-81ED-4DB2-BD59-A6C34878D82A}">
                    <a16:rowId xmlns:a16="http://schemas.microsoft.com/office/drawing/2014/main" val="1392247058"/>
                  </a:ext>
                </a:extLst>
              </a:tr>
              <a:tr h="378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26 "Росинка"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43,7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84,9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extLst>
                  <a:ext uri="{0D108BD9-81ED-4DB2-BD59-A6C34878D82A}">
                    <a16:rowId xmlns:a16="http://schemas.microsoft.com/office/drawing/2014/main" val="2485041965"/>
                  </a:ext>
                </a:extLst>
              </a:tr>
              <a:tr h="378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27 "Почемучка"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94,6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81,8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extLst>
                  <a:ext uri="{0D108BD9-81ED-4DB2-BD59-A6C34878D82A}">
                    <a16:rowId xmlns:a16="http://schemas.microsoft.com/office/drawing/2014/main" val="678149168"/>
                  </a:ext>
                </a:extLst>
              </a:tr>
              <a:tr h="378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28 "Рябинушка"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95,9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99,9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86,0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extLst>
                  <a:ext uri="{0D108BD9-81ED-4DB2-BD59-A6C34878D82A}">
                    <a16:rowId xmlns:a16="http://schemas.microsoft.com/office/drawing/2014/main" val="1374219071"/>
                  </a:ext>
                </a:extLst>
              </a:tr>
              <a:tr h="378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31 "Солнышко"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81,7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87,6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78,4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extLst>
                  <a:ext uri="{0D108BD9-81ED-4DB2-BD59-A6C34878D82A}">
                    <a16:rowId xmlns:a16="http://schemas.microsoft.com/office/drawing/2014/main" val="836843415"/>
                  </a:ext>
                </a:extLst>
              </a:tr>
              <a:tr h="249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36 "Ручеёк"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83,4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extLst>
                  <a:ext uri="{0D108BD9-81ED-4DB2-BD59-A6C34878D82A}">
                    <a16:rowId xmlns:a16="http://schemas.microsoft.com/office/drawing/2014/main" val="421163755"/>
                  </a:ext>
                </a:extLst>
              </a:tr>
              <a:tr h="378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37 "Белочка"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89,6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84,2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extLst>
                  <a:ext uri="{0D108BD9-81ED-4DB2-BD59-A6C34878D82A}">
                    <a16:rowId xmlns:a16="http://schemas.microsoft.com/office/drawing/2014/main" val="1153750899"/>
                  </a:ext>
                </a:extLst>
              </a:tr>
              <a:tr h="12077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Итоговые баллы Елизовского муниципального района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86,9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865" marR="45865" marT="0" marB="0" anchor="ctr"/>
                </a:tc>
                <a:extLst>
                  <a:ext uri="{0D108BD9-81ED-4DB2-BD59-A6C34878D82A}">
                    <a16:rowId xmlns:a16="http://schemas.microsoft.com/office/drawing/2014/main" val="3279945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372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900" y="205068"/>
            <a:ext cx="11916426" cy="107576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образовательных организаций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Елизовского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муниципального района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86DEEE70-FAD5-43A7-8651-7FD1F6D16D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480039"/>
              </p:ext>
            </p:extLst>
          </p:nvPr>
        </p:nvGraphicFramePr>
        <p:xfrm>
          <a:off x="600074" y="928688"/>
          <a:ext cx="11244263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4306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326" y="1381759"/>
            <a:ext cx="12039600" cy="87218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Итоговые баллы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Карагинского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муниципального района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E5088A1-D257-44ED-9D06-68E2F2062E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31221"/>
              </p:ext>
            </p:extLst>
          </p:nvPr>
        </p:nvGraphicFramePr>
        <p:xfrm>
          <a:off x="695326" y="2402522"/>
          <a:ext cx="11277599" cy="40275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6386">
                  <a:extLst>
                    <a:ext uri="{9D8B030D-6E8A-4147-A177-3AD203B41FA5}">
                      <a16:colId xmlns:a16="http://schemas.microsoft.com/office/drawing/2014/main" val="2991694999"/>
                    </a:ext>
                  </a:extLst>
                </a:gridCol>
                <a:gridCol w="2470469">
                  <a:extLst>
                    <a:ext uri="{9D8B030D-6E8A-4147-A177-3AD203B41FA5}">
                      <a16:colId xmlns:a16="http://schemas.microsoft.com/office/drawing/2014/main" val="817106418"/>
                    </a:ext>
                  </a:extLst>
                </a:gridCol>
                <a:gridCol w="1293539">
                  <a:extLst>
                    <a:ext uri="{9D8B030D-6E8A-4147-A177-3AD203B41FA5}">
                      <a16:colId xmlns:a16="http://schemas.microsoft.com/office/drawing/2014/main" val="2252383805"/>
                    </a:ext>
                  </a:extLst>
                </a:gridCol>
                <a:gridCol w="1370479">
                  <a:extLst>
                    <a:ext uri="{9D8B030D-6E8A-4147-A177-3AD203B41FA5}">
                      <a16:colId xmlns:a16="http://schemas.microsoft.com/office/drawing/2014/main" val="1068747186"/>
                    </a:ext>
                  </a:extLst>
                </a:gridCol>
                <a:gridCol w="1533976">
                  <a:extLst>
                    <a:ext uri="{9D8B030D-6E8A-4147-A177-3AD203B41FA5}">
                      <a16:colId xmlns:a16="http://schemas.microsoft.com/office/drawing/2014/main" val="1416662393"/>
                    </a:ext>
                  </a:extLst>
                </a:gridCol>
                <a:gridCol w="1370479">
                  <a:extLst>
                    <a:ext uri="{9D8B030D-6E8A-4147-A177-3AD203B41FA5}">
                      <a16:colId xmlns:a16="http://schemas.microsoft.com/office/drawing/2014/main" val="3790637409"/>
                    </a:ext>
                  </a:extLst>
                </a:gridCol>
                <a:gridCol w="1198568">
                  <a:extLst>
                    <a:ext uri="{9D8B030D-6E8A-4147-A177-3AD203B41FA5}">
                      <a16:colId xmlns:a16="http://schemas.microsoft.com/office/drawing/2014/main" val="2649349372"/>
                    </a:ext>
                  </a:extLst>
                </a:gridCol>
                <a:gridCol w="1383703">
                  <a:extLst>
                    <a:ext uri="{9D8B030D-6E8A-4147-A177-3AD203B41FA5}">
                      <a16:colId xmlns:a16="http://schemas.microsoft.com/office/drawing/2014/main" val="21475543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ОО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2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3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4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5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НОК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35970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1" п. Оссора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95,1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96,6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92,4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91,2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81,5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965092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сад" с. Карага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91,1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93,8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81,0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50547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сад" с. Ивашка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94,1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84,6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517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сад" с. Тымлат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97,8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99,1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87,4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9640781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Карагинскому муниципальному району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83,6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5943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2838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787" y="1486460"/>
            <a:ext cx="11916426" cy="107576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образовательных организаций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Карагинского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муниципального района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6">
            <a:extLst>
              <a:ext uri="{FF2B5EF4-FFF2-40B4-BE49-F238E27FC236}">
                <a16:creationId xmlns:a16="http://schemas.microsoft.com/office/drawing/2014/main" id="{23FC8806-30A2-46B1-BE76-E170E52D77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423852"/>
              </p:ext>
            </p:extLst>
          </p:nvPr>
        </p:nvGraphicFramePr>
        <p:xfrm>
          <a:off x="889000" y="2562225"/>
          <a:ext cx="10944225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8642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8138" y="1496060"/>
            <a:ext cx="12039600" cy="87218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Итоговые баллы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Мильковского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муниципального района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7ACE5552-C592-4140-B15C-34DFB93C96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323343"/>
              </p:ext>
            </p:extLst>
          </p:nvPr>
        </p:nvGraphicFramePr>
        <p:xfrm>
          <a:off x="566738" y="2546350"/>
          <a:ext cx="11306174" cy="3356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8049">
                  <a:extLst>
                    <a:ext uri="{9D8B030D-6E8A-4147-A177-3AD203B41FA5}">
                      <a16:colId xmlns:a16="http://schemas.microsoft.com/office/drawing/2014/main" val="1940320486"/>
                    </a:ext>
                  </a:extLst>
                </a:gridCol>
                <a:gridCol w="2476729">
                  <a:extLst>
                    <a:ext uri="{9D8B030D-6E8A-4147-A177-3AD203B41FA5}">
                      <a16:colId xmlns:a16="http://schemas.microsoft.com/office/drawing/2014/main" val="3891685271"/>
                    </a:ext>
                  </a:extLst>
                </a:gridCol>
                <a:gridCol w="1296818">
                  <a:extLst>
                    <a:ext uri="{9D8B030D-6E8A-4147-A177-3AD203B41FA5}">
                      <a16:colId xmlns:a16="http://schemas.microsoft.com/office/drawing/2014/main" val="3527565899"/>
                    </a:ext>
                  </a:extLst>
                </a:gridCol>
                <a:gridCol w="1373951">
                  <a:extLst>
                    <a:ext uri="{9D8B030D-6E8A-4147-A177-3AD203B41FA5}">
                      <a16:colId xmlns:a16="http://schemas.microsoft.com/office/drawing/2014/main" val="1298615107"/>
                    </a:ext>
                  </a:extLst>
                </a:gridCol>
                <a:gridCol w="1537862">
                  <a:extLst>
                    <a:ext uri="{9D8B030D-6E8A-4147-A177-3AD203B41FA5}">
                      <a16:colId xmlns:a16="http://schemas.microsoft.com/office/drawing/2014/main" val="3295640979"/>
                    </a:ext>
                  </a:extLst>
                </a:gridCol>
                <a:gridCol w="1373951">
                  <a:extLst>
                    <a:ext uri="{9D8B030D-6E8A-4147-A177-3AD203B41FA5}">
                      <a16:colId xmlns:a16="http://schemas.microsoft.com/office/drawing/2014/main" val="2202190660"/>
                    </a:ext>
                  </a:extLst>
                </a:gridCol>
                <a:gridCol w="1201605">
                  <a:extLst>
                    <a:ext uri="{9D8B030D-6E8A-4147-A177-3AD203B41FA5}">
                      <a16:colId xmlns:a16="http://schemas.microsoft.com/office/drawing/2014/main" val="260688120"/>
                    </a:ext>
                  </a:extLst>
                </a:gridCol>
                <a:gridCol w="1387209">
                  <a:extLst>
                    <a:ext uri="{9D8B030D-6E8A-4147-A177-3AD203B41FA5}">
                      <a16:colId xmlns:a16="http://schemas.microsoft.com/office/drawing/2014/main" val="25388529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ОО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2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3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4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5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НОК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5913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МКДОУ "Детский сад "Ручеёк"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99,1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98,4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81,7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4640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МКДОУ "Детский сад "Светлячок"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94,1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99,1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94,4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90,6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91,2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2443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МКДОУ "Детский сад "Тополёк"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99,3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98,3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97,6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89,8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6046112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Мильковскому муниципальному району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87,6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96735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845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787" y="1486460"/>
            <a:ext cx="11916426" cy="107576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образовательных организаций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Мильковского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муниципального района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6">
            <a:extLst>
              <a:ext uri="{FF2B5EF4-FFF2-40B4-BE49-F238E27FC236}">
                <a16:creationId xmlns:a16="http://schemas.microsoft.com/office/drawing/2014/main" id="{23FC8806-30A2-46B1-BE76-E170E52D77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145812"/>
              </p:ext>
            </p:extLst>
          </p:nvPr>
        </p:nvGraphicFramePr>
        <p:xfrm>
          <a:off x="889000" y="2562225"/>
          <a:ext cx="10944225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8642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812" y="800727"/>
            <a:ext cx="12039600" cy="87218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Итоговые баллы Олюторского муниципального района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000AC5B-94CE-4685-8704-5D016A8827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185239"/>
              </p:ext>
            </p:extLst>
          </p:nvPr>
        </p:nvGraphicFramePr>
        <p:xfrm>
          <a:off x="614364" y="1672908"/>
          <a:ext cx="11172824" cy="4698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0288">
                  <a:extLst>
                    <a:ext uri="{9D8B030D-6E8A-4147-A177-3AD203B41FA5}">
                      <a16:colId xmlns:a16="http://schemas.microsoft.com/office/drawing/2014/main" val="892015558"/>
                    </a:ext>
                  </a:extLst>
                </a:gridCol>
                <a:gridCol w="2447518">
                  <a:extLst>
                    <a:ext uri="{9D8B030D-6E8A-4147-A177-3AD203B41FA5}">
                      <a16:colId xmlns:a16="http://schemas.microsoft.com/office/drawing/2014/main" val="3261005504"/>
                    </a:ext>
                  </a:extLst>
                </a:gridCol>
                <a:gridCol w="1281522">
                  <a:extLst>
                    <a:ext uri="{9D8B030D-6E8A-4147-A177-3AD203B41FA5}">
                      <a16:colId xmlns:a16="http://schemas.microsoft.com/office/drawing/2014/main" val="555328752"/>
                    </a:ext>
                  </a:extLst>
                </a:gridCol>
                <a:gridCol w="1357746">
                  <a:extLst>
                    <a:ext uri="{9D8B030D-6E8A-4147-A177-3AD203B41FA5}">
                      <a16:colId xmlns:a16="http://schemas.microsoft.com/office/drawing/2014/main" val="2406456591"/>
                    </a:ext>
                  </a:extLst>
                </a:gridCol>
                <a:gridCol w="1519725">
                  <a:extLst>
                    <a:ext uri="{9D8B030D-6E8A-4147-A177-3AD203B41FA5}">
                      <a16:colId xmlns:a16="http://schemas.microsoft.com/office/drawing/2014/main" val="1558924522"/>
                    </a:ext>
                  </a:extLst>
                </a:gridCol>
                <a:gridCol w="1357746">
                  <a:extLst>
                    <a:ext uri="{9D8B030D-6E8A-4147-A177-3AD203B41FA5}">
                      <a16:colId xmlns:a16="http://schemas.microsoft.com/office/drawing/2014/main" val="128855013"/>
                    </a:ext>
                  </a:extLst>
                </a:gridCol>
                <a:gridCol w="1187432">
                  <a:extLst>
                    <a:ext uri="{9D8B030D-6E8A-4147-A177-3AD203B41FA5}">
                      <a16:colId xmlns:a16="http://schemas.microsoft.com/office/drawing/2014/main" val="1253390651"/>
                    </a:ext>
                  </a:extLst>
                </a:gridCol>
                <a:gridCol w="1370847">
                  <a:extLst>
                    <a:ext uri="{9D8B030D-6E8A-4147-A177-3AD203B41FA5}">
                      <a16:colId xmlns:a16="http://schemas.microsoft.com/office/drawing/2014/main" val="11174677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ОО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2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3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4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5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НОК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6918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МКДОУ детский сад "Оленёнок"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91,6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78,5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5782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МКДОУ детский сад "Северяночка"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93,5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81,5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88,5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74,7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5916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МКДОУ детский сад "Снежинка"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97,5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81,7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9104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МКДОУ детский сад "Ягодка"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81,0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14932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МКДОУ детский сад "Солнышко"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95,8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86,8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1251774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Олюторскому муниципальному району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80,2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3621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957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787" y="1486460"/>
            <a:ext cx="11916426" cy="107576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образовательных организаций Олюторского муниципального района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6">
            <a:extLst>
              <a:ext uri="{FF2B5EF4-FFF2-40B4-BE49-F238E27FC236}">
                <a16:creationId xmlns:a16="http://schemas.microsoft.com/office/drawing/2014/main" id="{23FC8806-30A2-46B1-BE76-E170E52D77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097808"/>
              </p:ext>
            </p:extLst>
          </p:nvPr>
        </p:nvGraphicFramePr>
        <p:xfrm>
          <a:off x="889000" y="2562225"/>
          <a:ext cx="10944225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6886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72252"/>
            <a:ext cx="12039600" cy="87218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Итоговые баллы городского округа Палана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19E3F8F-5DBE-4D03-9FE8-90F324EF3C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470981"/>
              </p:ext>
            </p:extLst>
          </p:nvPr>
        </p:nvGraphicFramePr>
        <p:xfrm>
          <a:off x="523875" y="2671197"/>
          <a:ext cx="11144249" cy="3386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625">
                  <a:extLst>
                    <a:ext uri="{9D8B030D-6E8A-4147-A177-3AD203B41FA5}">
                      <a16:colId xmlns:a16="http://schemas.microsoft.com/office/drawing/2014/main" val="3966430161"/>
                    </a:ext>
                  </a:extLst>
                </a:gridCol>
                <a:gridCol w="2441258">
                  <a:extLst>
                    <a:ext uri="{9D8B030D-6E8A-4147-A177-3AD203B41FA5}">
                      <a16:colId xmlns:a16="http://schemas.microsoft.com/office/drawing/2014/main" val="4265829028"/>
                    </a:ext>
                  </a:extLst>
                </a:gridCol>
                <a:gridCol w="1278244">
                  <a:extLst>
                    <a:ext uri="{9D8B030D-6E8A-4147-A177-3AD203B41FA5}">
                      <a16:colId xmlns:a16="http://schemas.microsoft.com/office/drawing/2014/main" val="4270143942"/>
                    </a:ext>
                  </a:extLst>
                </a:gridCol>
                <a:gridCol w="1354274">
                  <a:extLst>
                    <a:ext uri="{9D8B030D-6E8A-4147-A177-3AD203B41FA5}">
                      <a16:colId xmlns:a16="http://schemas.microsoft.com/office/drawing/2014/main" val="1644815072"/>
                    </a:ext>
                  </a:extLst>
                </a:gridCol>
                <a:gridCol w="1515838">
                  <a:extLst>
                    <a:ext uri="{9D8B030D-6E8A-4147-A177-3AD203B41FA5}">
                      <a16:colId xmlns:a16="http://schemas.microsoft.com/office/drawing/2014/main" val="636091152"/>
                    </a:ext>
                  </a:extLst>
                </a:gridCol>
                <a:gridCol w="1354274">
                  <a:extLst>
                    <a:ext uri="{9D8B030D-6E8A-4147-A177-3AD203B41FA5}">
                      <a16:colId xmlns:a16="http://schemas.microsoft.com/office/drawing/2014/main" val="1353606053"/>
                    </a:ext>
                  </a:extLst>
                </a:gridCol>
                <a:gridCol w="1184395">
                  <a:extLst>
                    <a:ext uri="{9D8B030D-6E8A-4147-A177-3AD203B41FA5}">
                      <a16:colId xmlns:a16="http://schemas.microsoft.com/office/drawing/2014/main" val="1066178096"/>
                    </a:ext>
                  </a:extLst>
                </a:gridCol>
                <a:gridCol w="1367341">
                  <a:extLst>
                    <a:ext uri="{9D8B030D-6E8A-4147-A177-3AD203B41FA5}">
                      <a16:colId xmlns:a16="http://schemas.microsoft.com/office/drawing/2014/main" val="4163166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ОО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2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3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4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5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НОК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0351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МКДОУ№ 1 "Детский сад "Рябинка"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98,3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99,3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99,1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89,5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87041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МКДОУ№ 2 детский сад "Солнышко"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90,2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98,9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97,3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82,5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453715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городскому округу Палана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86,0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7717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327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787" y="1486460"/>
            <a:ext cx="11916426" cy="107576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образовательных организаций городского округа Палана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6">
            <a:extLst>
              <a:ext uri="{FF2B5EF4-FFF2-40B4-BE49-F238E27FC236}">
                <a16:creationId xmlns:a16="http://schemas.microsoft.com/office/drawing/2014/main" id="{23FC8806-30A2-46B1-BE76-E170E52D77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923839"/>
              </p:ext>
            </p:extLst>
          </p:nvPr>
        </p:nvGraphicFramePr>
        <p:xfrm>
          <a:off x="889000" y="2562225"/>
          <a:ext cx="10944225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7763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156" y="242048"/>
            <a:ext cx="8911687" cy="68251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проведения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8384" y="1270388"/>
            <a:ext cx="4313864" cy="377762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endParaRPr lang="ru-RU" sz="1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июня 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г.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7724647" y="1581552"/>
            <a:ext cx="4313864" cy="5140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августа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г.</a:t>
            </a:r>
          </a:p>
        </p:txBody>
      </p:sp>
      <p:sp>
        <p:nvSpPr>
          <p:cNvPr id="5" name="Пятиугольник 19">
            <a:extLst>
              <a:ext uri="{FF2B5EF4-FFF2-40B4-BE49-F238E27FC236}">
                <a16:creationId xmlns:a16="http://schemas.microsoft.com/office/drawing/2014/main" id="{87A70C21-0B39-4E36-8153-BD7505277495}"/>
              </a:ext>
            </a:extLst>
          </p:cNvPr>
          <p:cNvSpPr/>
          <p:nvPr/>
        </p:nvSpPr>
        <p:spPr>
          <a:xfrm>
            <a:off x="4128384" y="1435303"/>
            <a:ext cx="4382211" cy="158394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СРОК ПРОВЕДЕНИЯ </a:t>
            </a:r>
            <a:b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НЕЗАВИСИМОЙ ОЦЕНКИ КАЧЕСТВА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1AC8784-F819-4328-9A7C-F4F1B3111D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96026" y="3159185"/>
            <a:ext cx="2771010" cy="356417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7B9DC86-DAC0-4375-A880-44A5D36458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743972" y="3131234"/>
            <a:ext cx="2715109" cy="3564175"/>
          </a:xfrm>
          <a:prstGeom prst="rect">
            <a:avLst/>
          </a:prstGeom>
        </p:spPr>
      </p:pic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539F3F53-9496-4787-94C0-B3E2936E6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689423"/>
              </p:ext>
            </p:extLst>
          </p:nvPr>
        </p:nvGraphicFramePr>
        <p:xfrm>
          <a:off x="8319441" y="3870309"/>
          <a:ext cx="3444995" cy="2482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0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0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0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05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0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4145">
                <a:tc gridSpan="7">
                  <a:txBody>
                    <a:bodyPr/>
                    <a:lstStyle/>
                    <a:p>
                      <a:pPr algn="ctr"/>
                      <a:r>
                        <a:rPr lang="ru-RU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Август</a:t>
                      </a:r>
                    </a:p>
                  </a:txBody>
                  <a:tcPr marL="34107" marR="34107" marT="17054" marB="17054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26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ПН</a:t>
                      </a:r>
                    </a:p>
                  </a:txBody>
                  <a:tcPr marL="34107" marR="34107" marT="17054" marB="170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</a:t>
                      </a:r>
                    </a:p>
                  </a:txBody>
                  <a:tcPr marL="34107" marR="34107" marT="17054" marB="170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</a:t>
                      </a:r>
                    </a:p>
                  </a:txBody>
                  <a:tcPr marL="34107" marR="34107" marT="17054" marB="170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</a:t>
                      </a:r>
                    </a:p>
                  </a:txBody>
                  <a:tcPr marL="34107" marR="34107" marT="17054" marB="170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ПТ</a:t>
                      </a:r>
                    </a:p>
                  </a:txBody>
                  <a:tcPr marL="34107" marR="34107" marT="17054" marB="170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</a:t>
                      </a:r>
                    </a:p>
                  </a:txBody>
                  <a:tcPr marL="34107" marR="34107" marT="17054" marB="170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</a:t>
                      </a:r>
                    </a:p>
                  </a:txBody>
                  <a:tcPr marL="34107" marR="34107" marT="17054" marB="1705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94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9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9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38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194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F0F956BA-33F5-4B43-9C1D-B5985A7EB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988897"/>
              </p:ext>
            </p:extLst>
          </p:nvPr>
        </p:nvGraphicFramePr>
        <p:xfrm>
          <a:off x="4618624" y="3838756"/>
          <a:ext cx="3444994" cy="2466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2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2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2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21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9920">
                <a:tc gridSpan="7">
                  <a:txBody>
                    <a:bodyPr/>
                    <a:lstStyle/>
                    <a:p>
                      <a:pPr algn="ctr"/>
                      <a:r>
                        <a:rPr lang="ru-RU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Июль</a:t>
                      </a:r>
                    </a:p>
                  </a:txBody>
                  <a:tcPr marL="34107" marR="34107" marT="17054" marB="17054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51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ПН</a:t>
                      </a:r>
                    </a:p>
                  </a:txBody>
                  <a:tcPr marL="34107" marR="34107" marT="17054" marB="170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</a:t>
                      </a:r>
                    </a:p>
                  </a:txBody>
                  <a:tcPr marL="34107" marR="34107" marT="17054" marB="170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</a:t>
                      </a:r>
                    </a:p>
                  </a:txBody>
                  <a:tcPr marL="34107" marR="34107" marT="17054" marB="170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</a:t>
                      </a:r>
                    </a:p>
                  </a:txBody>
                  <a:tcPr marL="34107" marR="34107" marT="17054" marB="170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ПТ</a:t>
                      </a:r>
                    </a:p>
                  </a:txBody>
                  <a:tcPr marL="34107" marR="34107" marT="17054" marB="170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</a:t>
                      </a:r>
                    </a:p>
                  </a:txBody>
                  <a:tcPr marL="34107" marR="34107" marT="17054" marB="170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</a:t>
                      </a:r>
                    </a:p>
                  </a:txBody>
                  <a:tcPr marL="34107" marR="34107" marT="17054" marB="1705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192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00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19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19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91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376265B-A2E3-4E2C-BCC1-A325A13C99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0264" y="2970599"/>
            <a:ext cx="2727576" cy="3872977"/>
          </a:xfrm>
          <a:prstGeom prst="rect">
            <a:avLst/>
          </a:prstGeom>
        </p:spPr>
      </p:pic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528070DC-131F-4B7B-9943-C6DB2532D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821241"/>
              </p:ext>
            </p:extLst>
          </p:nvPr>
        </p:nvGraphicFramePr>
        <p:xfrm>
          <a:off x="564210" y="3858201"/>
          <a:ext cx="3564174" cy="2455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7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7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7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75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75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2966">
                <a:tc gridSpan="7">
                  <a:txBody>
                    <a:bodyPr/>
                    <a:lstStyle/>
                    <a:p>
                      <a:pPr algn="ctr"/>
                      <a:r>
                        <a:rPr lang="ru-RU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Июнь</a:t>
                      </a:r>
                    </a:p>
                  </a:txBody>
                  <a:tcPr marL="34107" marR="34107" marT="17054" marB="17054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52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ПН</a:t>
                      </a:r>
                    </a:p>
                  </a:txBody>
                  <a:tcPr marL="34107" marR="34107" marT="17054" marB="170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</a:t>
                      </a:r>
                    </a:p>
                  </a:txBody>
                  <a:tcPr marL="34107" marR="34107" marT="17054" marB="170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</a:t>
                      </a:r>
                    </a:p>
                  </a:txBody>
                  <a:tcPr marL="34107" marR="34107" marT="17054" marB="170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</a:t>
                      </a:r>
                    </a:p>
                  </a:txBody>
                  <a:tcPr marL="34107" marR="34107" marT="17054" marB="170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ПТ</a:t>
                      </a:r>
                    </a:p>
                  </a:txBody>
                  <a:tcPr marL="34107" marR="34107" marT="17054" marB="170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</a:t>
                      </a:r>
                    </a:p>
                  </a:txBody>
                  <a:tcPr marL="34107" marR="34107" marT="17054" marB="170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</a:t>
                      </a:r>
                    </a:p>
                  </a:txBody>
                  <a:tcPr marL="34107" marR="34107" marT="17054" marB="1705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594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59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59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34107" marR="34107" marT="17054" marB="17054" anchor="ctr">
                    <a:solidFill>
                      <a:srgbClr val="B6C8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9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34107" marR="34107" marT="17054" marB="17054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34107" marR="34107" marT="17054" marB="17054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34107" marR="34107" marT="17054" marB="17054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34107" marR="34107" marT="17054" marB="17054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34107" marR="34107" marT="17054" marB="17054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34107" marR="34107" marT="17054" marB="17054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34107" marR="34107" marT="17054" marB="17054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32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34107" marR="34107" marT="17054" marB="17054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34107" marR="34107" marT="17054" marB="17054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34107" marR="34107" marT="17054" marB="17054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107" marR="34107" marT="17054" marB="17054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419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98819"/>
            <a:ext cx="12039600" cy="87218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Итоговые баллы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Пенжинского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муниципального района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4BAE533-2912-48CE-81C0-093427BF3D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485249"/>
              </p:ext>
            </p:extLst>
          </p:nvPr>
        </p:nvGraphicFramePr>
        <p:xfrm>
          <a:off x="381000" y="1753679"/>
          <a:ext cx="11429999" cy="4758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256">
                  <a:extLst>
                    <a:ext uri="{9D8B030D-6E8A-4147-A177-3AD203B41FA5}">
                      <a16:colId xmlns:a16="http://schemas.microsoft.com/office/drawing/2014/main" val="2872029512"/>
                    </a:ext>
                  </a:extLst>
                </a:gridCol>
                <a:gridCol w="2503853">
                  <a:extLst>
                    <a:ext uri="{9D8B030D-6E8A-4147-A177-3AD203B41FA5}">
                      <a16:colId xmlns:a16="http://schemas.microsoft.com/office/drawing/2014/main" val="2343603587"/>
                    </a:ext>
                  </a:extLst>
                </a:gridCol>
                <a:gridCol w="1311021">
                  <a:extLst>
                    <a:ext uri="{9D8B030D-6E8A-4147-A177-3AD203B41FA5}">
                      <a16:colId xmlns:a16="http://schemas.microsoft.com/office/drawing/2014/main" val="722669394"/>
                    </a:ext>
                  </a:extLst>
                </a:gridCol>
                <a:gridCol w="1388999">
                  <a:extLst>
                    <a:ext uri="{9D8B030D-6E8A-4147-A177-3AD203B41FA5}">
                      <a16:colId xmlns:a16="http://schemas.microsoft.com/office/drawing/2014/main" val="349153670"/>
                    </a:ext>
                  </a:extLst>
                </a:gridCol>
                <a:gridCol w="1554705">
                  <a:extLst>
                    <a:ext uri="{9D8B030D-6E8A-4147-A177-3AD203B41FA5}">
                      <a16:colId xmlns:a16="http://schemas.microsoft.com/office/drawing/2014/main" val="730286068"/>
                    </a:ext>
                  </a:extLst>
                </a:gridCol>
                <a:gridCol w="1388999">
                  <a:extLst>
                    <a:ext uri="{9D8B030D-6E8A-4147-A177-3AD203B41FA5}">
                      <a16:colId xmlns:a16="http://schemas.microsoft.com/office/drawing/2014/main" val="4047299374"/>
                    </a:ext>
                  </a:extLst>
                </a:gridCol>
                <a:gridCol w="1214765">
                  <a:extLst>
                    <a:ext uri="{9D8B030D-6E8A-4147-A177-3AD203B41FA5}">
                      <a16:colId xmlns:a16="http://schemas.microsoft.com/office/drawing/2014/main" val="1954994668"/>
                    </a:ext>
                  </a:extLst>
                </a:gridCol>
                <a:gridCol w="1402401">
                  <a:extLst>
                    <a:ext uri="{9D8B030D-6E8A-4147-A177-3AD203B41FA5}">
                      <a16:colId xmlns:a16="http://schemas.microsoft.com/office/drawing/2014/main" val="10519747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ОО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2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3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4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5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НОК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71056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МКДОУ "Каменский детский сад "Теремок"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79,7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84,1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96,4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84,1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71,1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33062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МКДОУ "Манильский детский сад "Олешек"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96,2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98,8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94,6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84,3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74427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МКДОУ "Таловский детский сад "Солнышко"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96,4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88,1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5787910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Пенжинскому муниципальному району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81,2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966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850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787" y="1486460"/>
            <a:ext cx="11916426" cy="107576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образовательных организаций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Пенжинского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муниципального района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6">
            <a:extLst>
              <a:ext uri="{FF2B5EF4-FFF2-40B4-BE49-F238E27FC236}">
                <a16:creationId xmlns:a16="http://schemas.microsoft.com/office/drawing/2014/main" id="{23FC8806-30A2-46B1-BE76-E170E52D77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786799"/>
              </p:ext>
            </p:extLst>
          </p:nvPr>
        </p:nvGraphicFramePr>
        <p:xfrm>
          <a:off x="889000" y="2562225"/>
          <a:ext cx="10944225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4824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713" y="74597"/>
            <a:ext cx="12039600" cy="87218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Итоговые баллы городского округа Петропавловск-Камчатский (ч.1)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157737C-EBC8-4B3C-8F79-2E7FB208D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290735"/>
              </p:ext>
            </p:extLst>
          </p:nvPr>
        </p:nvGraphicFramePr>
        <p:xfrm>
          <a:off x="366713" y="696424"/>
          <a:ext cx="11549061" cy="5959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2186">
                  <a:extLst>
                    <a:ext uri="{9D8B030D-6E8A-4147-A177-3AD203B41FA5}">
                      <a16:colId xmlns:a16="http://schemas.microsoft.com/office/drawing/2014/main" val="3992843784"/>
                    </a:ext>
                  </a:extLst>
                </a:gridCol>
                <a:gridCol w="2529936">
                  <a:extLst>
                    <a:ext uri="{9D8B030D-6E8A-4147-A177-3AD203B41FA5}">
                      <a16:colId xmlns:a16="http://schemas.microsoft.com/office/drawing/2014/main" val="3243831176"/>
                    </a:ext>
                  </a:extLst>
                </a:gridCol>
                <a:gridCol w="1324676">
                  <a:extLst>
                    <a:ext uri="{9D8B030D-6E8A-4147-A177-3AD203B41FA5}">
                      <a16:colId xmlns:a16="http://schemas.microsoft.com/office/drawing/2014/main" val="4018046939"/>
                    </a:ext>
                  </a:extLst>
                </a:gridCol>
                <a:gridCol w="1403468">
                  <a:extLst>
                    <a:ext uri="{9D8B030D-6E8A-4147-A177-3AD203B41FA5}">
                      <a16:colId xmlns:a16="http://schemas.microsoft.com/office/drawing/2014/main" val="1783549545"/>
                    </a:ext>
                  </a:extLst>
                </a:gridCol>
                <a:gridCol w="1570899">
                  <a:extLst>
                    <a:ext uri="{9D8B030D-6E8A-4147-A177-3AD203B41FA5}">
                      <a16:colId xmlns:a16="http://schemas.microsoft.com/office/drawing/2014/main" val="1251325603"/>
                    </a:ext>
                  </a:extLst>
                </a:gridCol>
                <a:gridCol w="1403468">
                  <a:extLst>
                    <a:ext uri="{9D8B030D-6E8A-4147-A177-3AD203B41FA5}">
                      <a16:colId xmlns:a16="http://schemas.microsoft.com/office/drawing/2014/main" val="1084751501"/>
                    </a:ext>
                  </a:extLst>
                </a:gridCol>
                <a:gridCol w="1227419">
                  <a:extLst>
                    <a:ext uri="{9D8B030D-6E8A-4147-A177-3AD203B41FA5}">
                      <a16:colId xmlns:a16="http://schemas.microsoft.com/office/drawing/2014/main" val="4188758579"/>
                    </a:ext>
                  </a:extLst>
                </a:gridCol>
                <a:gridCol w="1417009">
                  <a:extLst>
                    <a:ext uri="{9D8B030D-6E8A-4147-A177-3AD203B41FA5}">
                      <a16:colId xmlns:a16="http://schemas.microsoft.com/office/drawing/2014/main" val="1451085063"/>
                    </a:ext>
                  </a:extLst>
                </a:gridCol>
              </a:tblGrid>
              <a:tr h="210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ОО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НОК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104307042"/>
                  </a:ext>
                </a:extLst>
              </a:tr>
              <a:tr h="28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"Детский сад № 1 комбинированного вида"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98,6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97,8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96,3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379511554"/>
                  </a:ext>
                </a:extLst>
              </a:tr>
              <a:tr h="209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Центр развития ребенка - детский сад № 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98,5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85,5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1925140905"/>
                  </a:ext>
                </a:extLst>
              </a:tr>
              <a:tr h="28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"Детский сад № 3 комбинированного вида"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99,8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99,8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875731348"/>
                  </a:ext>
                </a:extLst>
              </a:tr>
              <a:tr h="28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"Детский сад № 4 комбинированного вида"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95,2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38,5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92,8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84,1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1608449157"/>
                  </a:ext>
                </a:extLst>
              </a:tr>
              <a:tr h="28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5 комбинированного вида"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99,4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33,1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86,5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991050032"/>
                  </a:ext>
                </a:extLst>
              </a:tr>
              <a:tr h="28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"Детский сад № 6 комбинированного вида"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98,9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96,6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86,3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543729372"/>
                  </a:ext>
                </a:extLst>
              </a:tr>
              <a:tr h="28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"Детский сад № 7 комбинированного вида"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98,2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98,5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93,8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85,7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3141487863"/>
                  </a:ext>
                </a:extLst>
              </a:tr>
              <a:tr h="209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"Центр развития ребенка - детский сад № 8"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93,8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98,1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91,4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90,2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82,9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1533640046"/>
                  </a:ext>
                </a:extLst>
              </a:tr>
              <a:tr h="28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10 комбинированного вида"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98,9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98,7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97,8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87,5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280923545"/>
                  </a:ext>
                </a:extLst>
              </a:tr>
              <a:tr h="28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"Детский сад № 11 комбинированного вида"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96,7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99,8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99,4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98,9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87,2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3801326756"/>
                  </a:ext>
                </a:extLst>
              </a:tr>
              <a:tr h="28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12 присмотра и оздоровления"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97,8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98,5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98,9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88,2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4265565394"/>
                  </a:ext>
                </a:extLst>
              </a:tr>
              <a:tr h="28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15 комбинированного вида"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98,6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95,8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95,7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87,1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4098830444"/>
                  </a:ext>
                </a:extLst>
              </a:tr>
              <a:tr h="28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"Детский сад № 17 общеразвивающего вида" 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98,1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87,7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1255825189"/>
                  </a:ext>
                </a:extLst>
              </a:tr>
              <a:tr h="6671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городскому округу Петропавловск Камчатский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88,5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35" marR="25335" marT="0" marB="0" anchor="ctr"/>
                </a:tc>
                <a:extLst>
                  <a:ext uri="{0D108BD9-81ED-4DB2-BD59-A6C34878D82A}">
                    <a16:rowId xmlns:a16="http://schemas.microsoft.com/office/drawing/2014/main" val="894348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238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713" y="0"/>
            <a:ext cx="12039600" cy="87218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Итоговые баллы городского округа Петропавловск-Камчатский (ч.2)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156F9B2-4188-45BE-90C6-B683486522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993813"/>
              </p:ext>
            </p:extLst>
          </p:nvPr>
        </p:nvGraphicFramePr>
        <p:xfrm>
          <a:off x="352424" y="436090"/>
          <a:ext cx="11472863" cy="6279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7752">
                  <a:extLst>
                    <a:ext uri="{9D8B030D-6E8A-4147-A177-3AD203B41FA5}">
                      <a16:colId xmlns:a16="http://schemas.microsoft.com/office/drawing/2014/main" val="1030514390"/>
                    </a:ext>
                  </a:extLst>
                </a:gridCol>
                <a:gridCol w="2513243">
                  <a:extLst>
                    <a:ext uri="{9D8B030D-6E8A-4147-A177-3AD203B41FA5}">
                      <a16:colId xmlns:a16="http://schemas.microsoft.com/office/drawing/2014/main" val="1000220142"/>
                    </a:ext>
                  </a:extLst>
                </a:gridCol>
                <a:gridCol w="1315936">
                  <a:extLst>
                    <a:ext uri="{9D8B030D-6E8A-4147-A177-3AD203B41FA5}">
                      <a16:colId xmlns:a16="http://schemas.microsoft.com/office/drawing/2014/main" val="533198434"/>
                    </a:ext>
                  </a:extLst>
                </a:gridCol>
                <a:gridCol w="1394209">
                  <a:extLst>
                    <a:ext uri="{9D8B030D-6E8A-4147-A177-3AD203B41FA5}">
                      <a16:colId xmlns:a16="http://schemas.microsoft.com/office/drawing/2014/main" val="829766965"/>
                    </a:ext>
                  </a:extLst>
                </a:gridCol>
                <a:gridCol w="1560533">
                  <a:extLst>
                    <a:ext uri="{9D8B030D-6E8A-4147-A177-3AD203B41FA5}">
                      <a16:colId xmlns:a16="http://schemas.microsoft.com/office/drawing/2014/main" val="1264486400"/>
                    </a:ext>
                  </a:extLst>
                </a:gridCol>
                <a:gridCol w="1394209">
                  <a:extLst>
                    <a:ext uri="{9D8B030D-6E8A-4147-A177-3AD203B41FA5}">
                      <a16:colId xmlns:a16="http://schemas.microsoft.com/office/drawing/2014/main" val="682455323"/>
                    </a:ext>
                  </a:extLst>
                </a:gridCol>
                <a:gridCol w="1219321">
                  <a:extLst>
                    <a:ext uri="{9D8B030D-6E8A-4147-A177-3AD203B41FA5}">
                      <a16:colId xmlns:a16="http://schemas.microsoft.com/office/drawing/2014/main" val="1478299966"/>
                    </a:ext>
                  </a:extLst>
                </a:gridCol>
                <a:gridCol w="1407660">
                  <a:extLst>
                    <a:ext uri="{9D8B030D-6E8A-4147-A177-3AD203B41FA5}">
                      <a16:colId xmlns:a16="http://schemas.microsoft.com/office/drawing/2014/main" val="3798689623"/>
                    </a:ext>
                  </a:extLst>
                </a:gridCol>
              </a:tblGrid>
              <a:tr h="245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ОО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НОК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extLst>
                  <a:ext uri="{0D108BD9-81ED-4DB2-BD59-A6C34878D82A}">
                    <a16:rowId xmlns:a16="http://schemas.microsoft.com/office/drawing/2014/main" val="237349282"/>
                  </a:ext>
                </a:extLst>
              </a:tr>
              <a:tr h="329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18 общеразвивающего вида"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95,8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98,3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87,4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extLst>
                  <a:ext uri="{0D108BD9-81ED-4DB2-BD59-A6C34878D82A}">
                    <a16:rowId xmlns:a16="http://schemas.microsoft.com/office/drawing/2014/main" val="1915126370"/>
                  </a:ext>
                </a:extLst>
              </a:tr>
              <a:tr h="329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24 общеразвивающего вида"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99,4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98,9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88,6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extLst>
                  <a:ext uri="{0D108BD9-81ED-4DB2-BD59-A6C34878D82A}">
                    <a16:rowId xmlns:a16="http://schemas.microsoft.com/office/drawing/2014/main" val="1032839181"/>
                  </a:ext>
                </a:extLst>
              </a:tr>
              <a:tr h="162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"Детский сад № 25"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97,5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98,4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38,5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94,9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84,9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extLst>
                  <a:ext uri="{0D108BD9-81ED-4DB2-BD59-A6C34878D82A}">
                    <a16:rowId xmlns:a16="http://schemas.microsoft.com/office/drawing/2014/main" val="4031112503"/>
                  </a:ext>
                </a:extLst>
              </a:tr>
              <a:tr h="329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26 общеразвивающего вида"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98,4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92,5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82,0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extLst>
                  <a:ext uri="{0D108BD9-81ED-4DB2-BD59-A6C34878D82A}">
                    <a16:rowId xmlns:a16="http://schemas.microsoft.com/office/drawing/2014/main" val="739844101"/>
                  </a:ext>
                </a:extLst>
              </a:tr>
              <a:tr h="329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"Детский сад № 29 комбинированного вида"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99,6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88,5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extLst>
                  <a:ext uri="{0D108BD9-81ED-4DB2-BD59-A6C34878D82A}">
                    <a16:rowId xmlns:a16="http://schemas.microsoft.com/office/drawing/2014/main" val="1416837533"/>
                  </a:ext>
                </a:extLst>
              </a:tr>
              <a:tr h="329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31 комбинированного вида"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95,5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99,6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85,6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extLst>
                  <a:ext uri="{0D108BD9-81ED-4DB2-BD59-A6C34878D82A}">
                    <a16:rowId xmlns:a16="http://schemas.microsoft.com/office/drawing/2014/main" val="904478347"/>
                  </a:ext>
                </a:extLst>
              </a:tr>
              <a:tr h="162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35"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98,8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98,8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89,6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extLst>
                  <a:ext uri="{0D108BD9-81ED-4DB2-BD59-A6C34878D82A}">
                    <a16:rowId xmlns:a16="http://schemas.microsoft.com/office/drawing/2014/main" val="4113615419"/>
                  </a:ext>
                </a:extLst>
              </a:tr>
              <a:tr h="329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37 комбинированного вида"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96,6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98,4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86,4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extLst>
                  <a:ext uri="{0D108BD9-81ED-4DB2-BD59-A6C34878D82A}">
                    <a16:rowId xmlns:a16="http://schemas.microsoft.com/office/drawing/2014/main" val="946797249"/>
                  </a:ext>
                </a:extLst>
              </a:tr>
              <a:tr h="245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"Центр развития ребенка - детский сад № 39"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99,4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99,4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90,5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extLst>
                  <a:ext uri="{0D108BD9-81ED-4DB2-BD59-A6C34878D82A}">
                    <a16:rowId xmlns:a16="http://schemas.microsoft.com/office/drawing/2014/main" val="3331907478"/>
                  </a:ext>
                </a:extLst>
              </a:tr>
              <a:tr h="329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40 комбинированного вида"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98,8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97,8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88,7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extLst>
                  <a:ext uri="{0D108BD9-81ED-4DB2-BD59-A6C34878D82A}">
                    <a16:rowId xmlns:a16="http://schemas.microsoft.com/office/drawing/2014/main" val="2876333003"/>
                  </a:ext>
                </a:extLst>
              </a:tr>
              <a:tr h="329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"Детский сад № 42 комбинированного вида"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92,8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51,7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95,3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86,4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extLst>
                  <a:ext uri="{0D108BD9-81ED-4DB2-BD59-A6C34878D82A}">
                    <a16:rowId xmlns:a16="http://schemas.microsoft.com/office/drawing/2014/main" val="2380311028"/>
                  </a:ext>
                </a:extLst>
              </a:tr>
              <a:tr h="245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"Детский сад № 43 - Центр развития ребенка"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96,0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extLst>
                  <a:ext uri="{0D108BD9-81ED-4DB2-BD59-A6C34878D82A}">
                    <a16:rowId xmlns:a16="http://schemas.microsoft.com/office/drawing/2014/main" val="1194648367"/>
                  </a:ext>
                </a:extLst>
              </a:tr>
              <a:tr h="78451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городскому округу Петропавловск Камчатский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88,5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792" marR="29792" marT="0" marB="0" anchor="ctr"/>
                </a:tc>
                <a:extLst>
                  <a:ext uri="{0D108BD9-81ED-4DB2-BD59-A6C34878D82A}">
                    <a16:rowId xmlns:a16="http://schemas.microsoft.com/office/drawing/2014/main" val="493326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072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713" y="0"/>
            <a:ext cx="12039600" cy="87218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Итоговые баллы городского округа Петропавловск-Камчатский (ч.3)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245DBEE6-0F8D-4DDA-AD3A-10FC69379F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576766"/>
              </p:ext>
            </p:extLst>
          </p:nvPr>
        </p:nvGraphicFramePr>
        <p:xfrm>
          <a:off x="395287" y="436090"/>
          <a:ext cx="11401425" cy="6233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3595">
                  <a:extLst>
                    <a:ext uri="{9D8B030D-6E8A-4147-A177-3AD203B41FA5}">
                      <a16:colId xmlns:a16="http://schemas.microsoft.com/office/drawing/2014/main" val="3191763705"/>
                    </a:ext>
                  </a:extLst>
                </a:gridCol>
                <a:gridCol w="2497592">
                  <a:extLst>
                    <a:ext uri="{9D8B030D-6E8A-4147-A177-3AD203B41FA5}">
                      <a16:colId xmlns:a16="http://schemas.microsoft.com/office/drawing/2014/main" val="1021449602"/>
                    </a:ext>
                  </a:extLst>
                </a:gridCol>
                <a:gridCol w="1307744">
                  <a:extLst>
                    <a:ext uri="{9D8B030D-6E8A-4147-A177-3AD203B41FA5}">
                      <a16:colId xmlns:a16="http://schemas.microsoft.com/office/drawing/2014/main" val="1709927981"/>
                    </a:ext>
                  </a:extLst>
                </a:gridCol>
                <a:gridCol w="1385526">
                  <a:extLst>
                    <a:ext uri="{9D8B030D-6E8A-4147-A177-3AD203B41FA5}">
                      <a16:colId xmlns:a16="http://schemas.microsoft.com/office/drawing/2014/main" val="2651389606"/>
                    </a:ext>
                  </a:extLst>
                </a:gridCol>
                <a:gridCol w="1550816">
                  <a:extLst>
                    <a:ext uri="{9D8B030D-6E8A-4147-A177-3AD203B41FA5}">
                      <a16:colId xmlns:a16="http://schemas.microsoft.com/office/drawing/2014/main" val="3336102317"/>
                    </a:ext>
                  </a:extLst>
                </a:gridCol>
                <a:gridCol w="1385526">
                  <a:extLst>
                    <a:ext uri="{9D8B030D-6E8A-4147-A177-3AD203B41FA5}">
                      <a16:colId xmlns:a16="http://schemas.microsoft.com/office/drawing/2014/main" val="515436112"/>
                    </a:ext>
                  </a:extLst>
                </a:gridCol>
                <a:gridCol w="1211730">
                  <a:extLst>
                    <a:ext uri="{9D8B030D-6E8A-4147-A177-3AD203B41FA5}">
                      <a16:colId xmlns:a16="http://schemas.microsoft.com/office/drawing/2014/main" val="741691864"/>
                    </a:ext>
                  </a:extLst>
                </a:gridCol>
                <a:gridCol w="1398896">
                  <a:extLst>
                    <a:ext uri="{9D8B030D-6E8A-4147-A177-3AD203B41FA5}">
                      <a16:colId xmlns:a16="http://schemas.microsoft.com/office/drawing/2014/main" val="3766960436"/>
                    </a:ext>
                  </a:extLst>
                </a:gridCol>
              </a:tblGrid>
              <a:tr h="208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ОО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НОК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extLst>
                  <a:ext uri="{0D108BD9-81ED-4DB2-BD59-A6C34878D82A}">
                    <a16:rowId xmlns:a16="http://schemas.microsoft.com/office/drawing/2014/main" val="1450999568"/>
                  </a:ext>
                </a:extLst>
              </a:tr>
              <a:tr h="137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44"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97,8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98,7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87,4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extLst>
                  <a:ext uri="{0D108BD9-81ED-4DB2-BD59-A6C34878D82A}">
                    <a16:rowId xmlns:a16="http://schemas.microsoft.com/office/drawing/2014/main" val="4040667703"/>
                  </a:ext>
                </a:extLst>
              </a:tr>
              <a:tr h="280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45 общеразвивающего вида"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94,6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94,8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82,3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extLst>
                  <a:ext uri="{0D108BD9-81ED-4DB2-BD59-A6C34878D82A}">
                    <a16:rowId xmlns:a16="http://schemas.microsoft.com/office/drawing/2014/main" val="1270628546"/>
                  </a:ext>
                </a:extLst>
              </a:tr>
              <a:tr h="280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"Детский сад № 46 комбинированного вида"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96,2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88,7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extLst>
                  <a:ext uri="{0D108BD9-81ED-4DB2-BD59-A6C34878D82A}">
                    <a16:rowId xmlns:a16="http://schemas.microsoft.com/office/drawing/2014/main" val="2809591438"/>
                  </a:ext>
                </a:extLst>
              </a:tr>
              <a:tr h="280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47 общеразвивающего вида"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99,1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94,8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93,9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83,8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extLst>
                  <a:ext uri="{0D108BD9-81ED-4DB2-BD59-A6C34878D82A}">
                    <a16:rowId xmlns:a16="http://schemas.microsoft.com/office/drawing/2014/main" val="2287727328"/>
                  </a:ext>
                </a:extLst>
              </a:tr>
              <a:tr h="280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48 комбинированного вида"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96,7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99,6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96,5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94,7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87,9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extLst>
                  <a:ext uri="{0D108BD9-81ED-4DB2-BD59-A6C34878D82A}">
                    <a16:rowId xmlns:a16="http://schemas.microsoft.com/office/drawing/2014/main" val="3284296326"/>
                  </a:ext>
                </a:extLst>
              </a:tr>
              <a:tr h="493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"Детский сад № 50 комбинированного вида" Петропавловск-Камчатского городского округа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97,4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99,2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93,5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extLst>
                  <a:ext uri="{0D108BD9-81ED-4DB2-BD59-A6C34878D82A}">
                    <a16:rowId xmlns:a16="http://schemas.microsoft.com/office/drawing/2014/main" val="4059641801"/>
                  </a:ext>
                </a:extLst>
              </a:tr>
              <a:tr h="280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"Детский сад № 51 комбинированного вида"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99,4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99,7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95,2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extLst>
                  <a:ext uri="{0D108BD9-81ED-4DB2-BD59-A6C34878D82A}">
                    <a16:rowId xmlns:a16="http://schemas.microsoft.com/office/drawing/2014/main" val="2828639630"/>
                  </a:ext>
                </a:extLst>
              </a:tr>
              <a:tr h="280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53 общеразвивающего вида"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99,1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99,5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94,4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extLst>
                  <a:ext uri="{0D108BD9-81ED-4DB2-BD59-A6C34878D82A}">
                    <a16:rowId xmlns:a16="http://schemas.microsoft.com/office/drawing/2014/main" val="3435294446"/>
                  </a:ext>
                </a:extLst>
              </a:tr>
              <a:tr h="280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"Детский сад № 56 комбинированного вида"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99,1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99,7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98,5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88,3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extLst>
                  <a:ext uri="{0D108BD9-81ED-4DB2-BD59-A6C34878D82A}">
                    <a16:rowId xmlns:a16="http://schemas.microsoft.com/office/drawing/2014/main" val="1129206719"/>
                  </a:ext>
                </a:extLst>
              </a:tr>
              <a:tr h="280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"Детский сад № 58 комбинированного вида"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98,9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99,5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99,6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95,3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extLst>
                  <a:ext uri="{0D108BD9-81ED-4DB2-BD59-A6C34878D82A}">
                    <a16:rowId xmlns:a16="http://schemas.microsoft.com/office/drawing/2014/main" val="1309983517"/>
                  </a:ext>
                </a:extLst>
              </a:tr>
              <a:tr h="280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63 общеразвивающего вида"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95,8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99,4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95,8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93,6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92,9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extLst>
                  <a:ext uri="{0D108BD9-81ED-4DB2-BD59-A6C34878D82A}">
                    <a16:rowId xmlns:a16="http://schemas.microsoft.com/office/drawing/2014/main" val="309352230"/>
                  </a:ext>
                </a:extLst>
              </a:tr>
              <a:tr h="351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"Детский сад № 70" Петропавловск-Камчатского городского округа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98,7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40,5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96,9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84,7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extLst>
                  <a:ext uri="{0D108BD9-81ED-4DB2-BD59-A6C34878D82A}">
                    <a16:rowId xmlns:a16="http://schemas.microsoft.com/office/drawing/2014/main" val="1856272793"/>
                  </a:ext>
                </a:extLst>
              </a:tr>
              <a:tr h="6663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городскому округу Петропавловск Камчатский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88,5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5" marR="25305" marT="0" marB="0" anchor="ctr"/>
                </a:tc>
                <a:extLst>
                  <a:ext uri="{0D108BD9-81ED-4DB2-BD59-A6C34878D82A}">
                    <a16:rowId xmlns:a16="http://schemas.microsoft.com/office/drawing/2014/main" val="616958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38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574" y="200585"/>
            <a:ext cx="11916426" cy="107576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образовательных организаций городского округа Петропавловск-Камчатский с наиболее высокими баллами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6">
            <a:extLst>
              <a:ext uri="{FF2B5EF4-FFF2-40B4-BE49-F238E27FC236}">
                <a16:creationId xmlns:a16="http://schemas.microsoft.com/office/drawing/2014/main" id="{23FC8806-30A2-46B1-BE76-E170E52D77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765007"/>
              </p:ext>
            </p:extLst>
          </p:nvPr>
        </p:nvGraphicFramePr>
        <p:xfrm>
          <a:off x="275575" y="1057275"/>
          <a:ext cx="11640852" cy="5600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5957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574" y="200585"/>
            <a:ext cx="11916426" cy="107576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образовательных организаций городского округа Петропавловск-Камчатский с наименее высокими баллами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6">
            <a:extLst>
              <a:ext uri="{FF2B5EF4-FFF2-40B4-BE49-F238E27FC236}">
                <a16:creationId xmlns:a16="http://schemas.microsoft.com/office/drawing/2014/main" id="{23FC8806-30A2-46B1-BE76-E170E52D77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833430"/>
              </p:ext>
            </p:extLst>
          </p:nvPr>
        </p:nvGraphicFramePr>
        <p:xfrm>
          <a:off x="275575" y="1057275"/>
          <a:ext cx="11640852" cy="5600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77935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6" y="1757363"/>
            <a:ext cx="12039600" cy="87218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Итоговые баллы Соболевского муниципального района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9E8D71FB-1A90-44F1-AF37-1DA77D5EAB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351052"/>
              </p:ext>
            </p:extLst>
          </p:nvPr>
        </p:nvGraphicFramePr>
        <p:xfrm>
          <a:off x="571502" y="2875915"/>
          <a:ext cx="11272836" cy="2685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6109">
                  <a:extLst>
                    <a:ext uri="{9D8B030D-6E8A-4147-A177-3AD203B41FA5}">
                      <a16:colId xmlns:a16="http://schemas.microsoft.com/office/drawing/2014/main" val="829072683"/>
                    </a:ext>
                  </a:extLst>
                </a:gridCol>
                <a:gridCol w="2469425">
                  <a:extLst>
                    <a:ext uri="{9D8B030D-6E8A-4147-A177-3AD203B41FA5}">
                      <a16:colId xmlns:a16="http://schemas.microsoft.com/office/drawing/2014/main" val="2235761295"/>
                    </a:ext>
                  </a:extLst>
                </a:gridCol>
                <a:gridCol w="1292994">
                  <a:extLst>
                    <a:ext uri="{9D8B030D-6E8A-4147-A177-3AD203B41FA5}">
                      <a16:colId xmlns:a16="http://schemas.microsoft.com/office/drawing/2014/main" val="500506102"/>
                    </a:ext>
                  </a:extLst>
                </a:gridCol>
                <a:gridCol w="1369900">
                  <a:extLst>
                    <a:ext uri="{9D8B030D-6E8A-4147-A177-3AD203B41FA5}">
                      <a16:colId xmlns:a16="http://schemas.microsoft.com/office/drawing/2014/main" val="3670638286"/>
                    </a:ext>
                  </a:extLst>
                </a:gridCol>
                <a:gridCol w="1533328">
                  <a:extLst>
                    <a:ext uri="{9D8B030D-6E8A-4147-A177-3AD203B41FA5}">
                      <a16:colId xmlns:a16="http://schemas.microsoft.com/office/drawing/2014/main" val="436019588"/>
                    </a:ext>
                  </a:extLst>
                </a:gridCol>
                <a:gridCol w="1369900">
                  <a:extLst>
                    <a:ext uri="{9D8B030D-6E8A-4147-A177-3AD203B41FA5}">
                      <a16:colId xmlns:a16="http://schemas.microsoft.com/office/drawing/2014/main" val="2507409962"/>
                    </a:ext>
                  </a:extLst>
                </a:gridCol>
                <a:gridCol w="1198062">
                  <a:extLst>
                    <a:ext uri="{9D8B030D-6E8A-4147-A177-3AD203B41FA5}">
                      <a16:colId xmlns:a16="http://schemas.microsoft.com/office/drawing/2014/main" val="2573757344"/>
                    </a:ext>
                  </a:extLst>
                </a:gridCol>
                <a:gridCol w="1383118">
                  <a:extLst>
                    <a:ext uri="{9D8B030D-6E8A-4147-A177-3AD203B41FA5}">
                      <a16:colId xmlns:a16="http://schemas.microsoft.com/office/drawing/2014/main" val="4456826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ОО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2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3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4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5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НОК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07232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МДОКУ "Детский сад "Солнышко"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96,9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96,5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92,9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91,9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85,2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1383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МДОКУ "Детский сад "Чайка"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92,6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91,7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86,7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80,8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85,9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6576077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Соболевскому муниципальному району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85,6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96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5759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787" y="1486460"/>
            <a:ext cx="11916426" cy="107576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образовательных организаций Соболевского муниципального района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6">
            <a:extLst>
              <a:ext uri="{FF2B5EF4-FFF2-40B4-BE49-F238E27FC236}">
                <a16:creationId xmlns:a16="http://schemas.microsoft.com/office/drawing/2014/main" id="{23FC8806-30A2-46B1-BE76-E170E52D77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181013"/>
              </p:ext>
            </p:extLst>
          </p:nvPr>
        </p:nvGraphicFramePr>
        <p:xfrm>
          <a:off x="889000" y="2562225"/>
          <a:ext cx="10944225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54338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714" y="757238"/>
            <a:ext cx="12039600" cy="87218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Итоговые баллы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Тигильского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муниципального района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FB7F493C-FB0A-4AB3-988F-065BAD651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672197"/>
              </p:ext>
            </p:extLst>
          </p:nvPr>
        </p:nvGraphicFramePr>
        <p:xfrm>
          <a:off x="623887" y="1629419"/>
          <a:ext cx="11201399" cy="47251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1952">
                  <a:extLst>
                    <a:ext uri="{9D8B030D-6E8A-4147-A177-3AD203B41FA5}">
                      <a16:colId xmlns:a16="http://schemas.microsoft.com/office/drawing/2014/main" val="916325805"/>
                    </a:ext>
                  </a:extLst>
                </a:gridCol>
                <a:gridCol w="2453775">
                  <a:extLst>
                    <a:ext uri="{9D8B030D-6E8A-4147-A177-3AD203B41FA5}">
                      <a16:colId xmlns:a16="http://schemas.microsoft.com/office/drawing/2014/main" val="582176157"/>
                    </a:ext>
                  </a:extLst>
                </a:gridCol>
                <a:gridCol w="1284800">
                  <a:extLst>
                    <a:ext uri="{9D8B030D-6E8A-4147-A177-3AD203B41FA5}">
                      <a16:colId xmlns:a16="http://schemas.microsoft.com/office/drawing/2014/main" val="2311739944"/>
                    </a:ext>
                  </a:extLst>
                </a:gridCol>
                <a:gridCol w="1361220">
                  <a:extLst>
                    <a:ext uri="{9D8B030D-6E8A-4147-A177-3AD203B41FA5}">
                      <a16:colId xmlns:a16="http://schemas.microsoft.com/office/drawing/2014/main" val="2777553837"/>
                    </a:ext>
                  </a:extLst>
                </a:gridCol>
                <a:gridCol w="1523610">
                  <a:extLst>
                    <a:ext uri="{9D8B030D-6E8A-4147-A177-3AD203B41FA5}">
                      <a16:colId xmlns:a16="http://schemas.microsoft.com/office/drawing/2014/main" val="1578876650"/>
                    </a:ext>
                  </a:extLst>
                </a:gridCol>
                <a:gridCol w="1361220">
                  <a:extLst>
                    <a:ext uri="{9D8B030D-6E8A-4147-A177-3AD203B41FA5}">
                      <a16:colId xmlns:a16="http://schemas.microsoft.com/office/drawing/2014/main" val="2723733259"/>
                    </a:ext>
                  </a:extLst>
                </a:gridCol>
                <a:gridCol w="1190469">
                  <a:extLst>
                    <a:ext uri="{9D8B030D-6E8A-4147-A177-3AD203B41FA5}">
                      <a16:colId xmlns:a16="http://schemas.microsoft.com/office/drawing/2014/main" val="460411370"/>
                    </a:ext>
                  </a:extLst>
                </a:gridCol>
                <a:gridCol w="1374353">
                  <a:extLst>
                    <a:ext uri="{9D8B030D-6E8A-4147-A177-3AD203B41FA5}">
                      <a16:colId xmlns:a16="http://schemas.microsoft.com/office/drawing/2014/main" val="3040330189"/>
                    </a:ext>
                  </a:extLst>
                </a:gridCol>
              </a:tblGrid>
              <a:tr h="565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ОО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1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2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3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4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5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НОК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extLst>
                  <a:ext uri="{0D108BD9-81ED-4DB2-BD59-A6C34878D82A}">
                    <a16:rowId xmlns:a16="http://schemas.microsoft.com/office/drawing/2014/main" val="2786834148"/>
                  </a:ext>
                </a:extLst>
              </a:tr>
              <a:tr h="758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</a:t>
                      </a:r>
                      <a:r>
                        <a:rPr lang="ru-RU" sz="18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Тигильский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детский сад "</a:t>
                      </a:r>
                      <a:r>
                        <a:rPr lang="ru-RU" sz="18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Каюмка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72,0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97,1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96,4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91,1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extLst>
                  <a:ext uri="{0D108BD9-81ED-4DB2-BD59-A6C34878D82A}">
                    <a16:rowId xmlns:a16="http://schemas.microsoft.com/office/drawing/2014/main" val="1980358527"/>
                  </a:ext>
                </a:extLst>
              </a:tr>
              <a:tr h="758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Лесновский детский сад "Буратино"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94,3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96,2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36,0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96,9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93,8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83,4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extLst>
                  <a:ext uri="{0D108BD9-81ED-4DB2-BD59-A6C34878D82A}">
                    <a16:rowId xmlns:a16="http://schemas.microsoft.com/office/drawing/2014/main" val="1615266385"/>
                  </a:ext>
                </a:extLst>
              </a:tr>
              <a:tr h="758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Ковранский детский сад "Ийаночх"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96,4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90,3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94,0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76,3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extLst>
                  <a:ext uri="{0D108BD9-81ED-4DB2-BD59-A6C34878D82A}">
                    <a16:rowId xmlns:a16="http://schemas.microsoft.com/office/drawing/2014/main" val="3943999812"/>
                  </a:ext>
                </a:extLst>
              </a:tr>
              <a:tr h="758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Седанкинский детский сад "Эльгай" 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98,9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86,0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97,8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96,5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extLst>
                  <a:ext uri="{0D108BD9-81ED-4DB2-BD59-A6C34878D82A}">
                    <a16:rowId xmlns:a16="http://schemas.microsoft.com/office/drawing/2014/main" val="1120051152"/>
                  </a:ext>
                </a:extLst>
              </a:tr>
              <a:tr h="18038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Тигильскому муниципальному району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86,9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02" marR="68502" marT="0" marB="0" anchor="ctr"/>
                </a:tc>
                <a:extLst>
                  <a:ext uri="{0D108BD9-81ED-4DB2-BD59-A6C34878D82A}">
                    <a16:rowId xmlns:a16="http://schemas.microsoft.com/office/drawing/2014/main" val="3317234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833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rgbClr val="EFF4E2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6806" y="309596"/>
            <a:ext cx="3639491" cy="131158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Методология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2ED00A3C-5E73-45E1-94D6-1651A1EAE3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007196"/>
              </p:ext>
            </p:extLst>
          </p:nvPr>
        </p:nvGraphicFramePr>
        <p:xfrm>
          <a:off x="558335" y="1242638"/>
          <a:ext cx="11347702" cy="53057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62970">
                  <a:extLst>
                    <a:ext uri="{9D8B030D-6E8A-4147-A177-3AD203B41FA5}">
                      <a16:colId xmlns:a16="http://schemas.microsoft.com/office/drawing/2014/main" val="732734027"/>
                    </a:ext>
                  </a:extLst>
                </a:gridCol>
                <a:gridCol w="3958642">
                  <a:extLst>
                    <a:ext uri="{9D8B030D-6E8A-4147-A177-3AD203B41FA5}">
                      <a16:colId xmlns:a16="http://schemas.microsoft.com/office/drawing/2014/main" val="2974311487"/>
                    </a:ext>
                  </a:extLst>
                </a:gridCol>
                <a:gridCol w="1026090">
                  <a:extLst>
                    <a:ext uri="{9D8B030D-6E8A-4147-A177-3AD203B41FA5}">
                      <a16:colId xmlns:a16="http://schemas.microsoft.com/office/drawing/2014/main" val="1506703894"/>
                    </a:ext>
                  </a:extLst>
                </a:gridCol>
              </a:tblGrid>
              <a:tr h="353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 сбора данных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980" marR="64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Выборка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980" marR="64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980" marR="64980" marT="0" marB="0" anchor="ctr"/>
                </a:tc>
                <a:extLst>
                  <a:ext uri="{0D108BD9-81ED-4DB2-BD59-A6C34878D82A}">
                    <a16:rowId xmlns:a16="http://schemas.microsoft.com/office/drawing/2014/main" val="4091556589"/>
                  </a:ext>
                </a:extLst>
              </a:tr>
              <a:tr h="901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соответствия информации о деятельности образовательной организации, размещенной на общедоступных информационных ресурсах, перечню информации и требованиям к ней, установленным нормативно-правовыми актами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980" marR="64980" marT="0" marB="0" anchor="ctr"/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образовательных организаций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980" marR="64980" marT="0" marB="0" vert="vert270" anchor="ctr"/>
                </a:tc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01.06.2021-20.08.2021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980" marR="64980" marT="0" marB="0" vert="vert270" anchor="ctr"/>
                </a:tc>
                <a:extLst>
                  <a:ext uri="{0D108BD9-81ED-4DB2-BD59-A6C34878D82A}">
                    <a16:rowId xmlns:a16="http://schemas.microsoft.com/office/drawing/2014/main" val="4294264804"/>
                  </a:ext>
                </a:extLst>
              </a:tr>
              <a:tr h="719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обеспечения наличия и функционирования дистанционных способов взаимодействия с получателями услуг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980" marR="649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997821"/>
                  </a:ext>
                </a:extLst>
              </a:tr>
              <a:tr h="1084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изучение условий оказания услуг и открытость информации на информационных стендах в помещении организации, обеспечения комфортных условий предоставления услуг, доступности для получателей услуг с инвалидностью помещений, прилегающих территорий и предоставляемых услуг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980" marR="649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932210"/>
                  </a:ext>
                </a:extLst>
              </a:tr>
              <a:tr h="719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мнения получателей услуг методом анкетирования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980" marR="649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Общий объем выборки составил: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10041 респондентов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числа получателей услуг организаций социального обслуживания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980" marR="649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459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538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787" y="1300722"/>
            <a:ext cx="11916426" cy="107576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образовательных организаций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Тигильского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муниципального района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6">
            <a:extLst>
              <a:ext uri="{FF2B5EF4-FFF2-40B4-BE49-F238E27FC236}">
                <a16:creationId xmlns:a16="http://schemas.microsoft.com/office/drawing/2014/main" id="{23FC8806-30A2-46B1-BE76-E170E52D77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871598"/>
              </p:ext>
            </p:extLst>
          </p:nvPr>
        </p:nvGraphicFramePr>
        <p:xfrm>
          <a:off x="889000" y="1985963"/>
          <a:ext cx="10944225" cy="435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67302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628650"/>
            <a:ext cx="12039600" cy="87218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Итоговые баллы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Усть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-Большерецкого муниципального района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AA4BA5C-304D-4C76-89AC-464D3DA18C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335112"/>
              </p:ext>
            </p:extLst>
          </p:nvPr>
        </p:nvGraphicFramePr>
        <p:xfrm>
          <a:off x="481012" y="1500831"/>
          <a:ext cx="11458575" cy="4623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6919">
                  <a:extLst>
                    <a:ext uri="{9D8B030D-6E8A-4147-A177-3AD203B41FA5}">
                      <a16:colId xmlns:a16="http://schemas.microsoft.com/office/drawing/2014/main" val="3369103310"/>
                    </a:ext>
                  </a:extLst>
                </a:gridCol>
                <a:gridCol w="2510114">
                  <a:extLst>
                    <a:ext uri="{9D8B030D-6E8A-4147-A177-3AD203B41FA5}">
                      <a16:colId xmlns:a16="http://schemas.microsoft.com/office/drawing/2014/main" val="3749531524"/>
                    </a:ext>
                  </a:extLst>
                </a:gridCol>
                <a:gridCol w="1314297">
                  <a:extLst>
                    <a:ext uri="{9D8B030D-6E8A-4147-A177-3AD203B41FA5}">
                      <a16:colId xmlns:a16="http://schemas.microsoft.com/office/drawing/2014/main" val="1352207421"/>
                    </a:ext>
                  </a:extLst>
                </a:gridCol>
                <a:gridCol w="1392471">
                  <a:extLst>
                    <a:ext uri="{9D8B030D-6E8A-4147-A177-3AD203B41FA5}">
                      <a16:colId xmlns:a16="http://schemas.microsoft.com/office/drawing/2014/main" val="27700790"/>
                    </a:ext>
                  </a:extLst>
                </a:gridCol>
                <a:gridCol w="1558592">
                  <a:extLst>
                    <a:ext uri="{9D8B030D-6E8A-4147-A177-3AD203B41FA5}">
                      <a16:colId xmlns:a16="http://schemas.microsoft.com/office/drawing/2014/main" val="3984372199"/>
                    </a:ext>
                  </a:extLst>
                </a:gridCol>
                <a:gridCol w="1392471">
                  <a:extLst>
                    <a:ext uri="{9D8B030D-6E8A-4147-A177-3AD203B41FA5}">
                      <a16:colId xmlns:a16="http://schemas.microsoft.com/office/drawing/2014/main" val="62919857"/>
                    </a:ext>
                  </a:extLst>
                </a:gridCol>
                <a:gridCol w="1217803">
                  <a:extLst>
                    <a:ext uri="{9D8B030D-6E8A-4147-A177-3AD203B41FA5}">
                      <a16:colId xmlns:a16="http://schemas.microsoft.com/office/drawing/2014/main" val="146551381"/>
                    </a:ext>
                  </a:extLst>
                </a:gridCol>
                <a:gridCol w="1405908">
                  <a:extLst>
                    <a:ext uri="{9D8B030D-6E8A-4147-A177-3AD203B41FA5}">
                      <a16:colId xmlns:a16="http://schemas.microsoft.com/office/drawing/2014/main" val="644599388"/>
                    </a:ext>
                  </a:extLst>
                </a:gridCol>
              </a:tblGrid>
              <a:tr h="49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ОО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1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2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3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4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НОК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extLst>
                  <a:ext uri="{0D108BD9-81ED-4DB2-BD59-A6C34878D82A}">
                    <a16:rowId xmlns:a16="http://schemas.microsoft.com/office/drawing/2014/main" val="2297783199"/>
                  </a:ext>
                </a:extLst>
              </a:tr>
              <a:tr h="657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детский сад "Чебурашка" комбинированного вида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97,6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86,6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extLst>
                  <a:ext uri="{0D108BD9-81ED-4DB2-BD59-A6C34878D82A}">
                    <a16:rowId xmlns:a16="http://schemas.microsoft.com/office/drawing/2014/main" val="2049715770"/>
                  </a:ext>
                </a:extLst>
              </a:tr>
              <a:tr h="657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детский сад "Ромашка" комбинированного вида 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98,7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82,5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extLst>
                  <a:ext uri="{0D108BD9-81ED-4DB2-BD59-A6C34878D82A}">
                    <a16:rowId xmlns:a16="http://schemas.microsoft.com/office/drawing/2014/main" val="560349166"/>
                  </a:ext>
                </a:extLst>
              </a:tr>
              <a:tr h="115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"Детский сад "Светлячок" комбинированного вида Усть-Большерецкого муниципального района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90,7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extLst>
                  <a:ext uri="{0D108BD9-81ED-4DB2-BD59-A6C34878D82A}">
                    <a16:rowId xmlns:a16="http://schemas.microsoft.com/office/drawing/2014/main" val="3987067770"/>
                  </a:ext>
                </a:extLst>
              </a:tr>
              <a:tr h="657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детский сад "Берёзка" комбинированного вида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89,6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extLst>
                  <a:ext uri="{0D108BD9-81ED-4DB2-BD59-A6C34878D82A}">
                    <a16:rowId xmlns:a16="http://schemas.microsoft.com/office/drawing/2014/main" val="4133734853"/>
                  </a:ext>
                </a:extLst>
              </a:tr>
              <a:tr h="156464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Усть-Большерецкому муниципальному району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87,4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417" marR="59417" marT="0" marB="0" anchor="ctr"/>
                </a:tc>
                <a:extLst>
                  <a:ext uri="{0D108BD9-81ED-4DB2-BD59-A6C34878D82A}">
                    <a16:rowId xmlns:a16="http://schemas.microsoft.com/office/drawing/2014/main" val="1839671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3459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574" y="1029259"/>
            <a:ext cx="11916426" cy="107576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образовательных организаций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Усть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-Большерецкого муниципального района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6">
            <a:extLst>
              <a:ext uri="{FF2B5EF4-FFF2-40B4-BE49-F238E27FC236}">
                <a16:creationId xmlns:a16="http://schemas.microsoft.com/office/drawing/2014/main" id="{23FC8806-30A2-46B1-BE76-E170E52D77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279696"/>
              </p:ext>
            </p:extLst>
          </p:nvPr>
        </p:nvGraphicFramePr>
        <p:xfrm>
          <a:off x="761674" y="2271713"/>
          <a:ext cx="10944225" cy="435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55203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026" y="275580"/>
            <a:ext cx="12039600" cy="87218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Итоговые баллы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Усть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-Камчатского муниципального района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6287A3E-C542-46CF-92FC-1427B32819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071420"/>
              </p:ext>
            </p:extLst>
          </p:nvPr>
        </p:nvGraphicFramePr>
        <p:xfrm>
          <a:off x="366712" y="802904"/>
          <a:ext cx="11458575" cy="5779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6919">
                  <a:extLst>
                    <a:ext uri="{9D8B030D-6E8A-4147-A177-3AD203B41FA5}">
                      <a16:colId xmlns:a16="http://schemas.microsoft.com/office/drawing/2014/main" val="1613682154"/>
                    </a:ext>
                  </a:extLst>
                </a:gridCol>
                <a:gridCol w="2510114">
                  <a:extLst>
                    <a:ext uri="{9D8B030D-6E8A-4147-A177-3AD203B41FA5}">
                      <a16:colId xmlns:a16="http://schemas.microsoft.com/office/drawing/2014/main" val="3575919211"/>
                    </a:ext>
                  </a:extLst>
                </a:gridCol>
                <a:gridCol w="1314298">
                  <a:extLst>
                    <a:ext uri="{9D8B030D-6E8A-4147-A177-3AD203B41FA5}">
                      <a16:colId xmlns:a16="http://schemas.microsoft.com/office/drawing/2014/main" val="1342805372"/>
                    </a:ext>
                  </a:extLst>
                </a:gridCol>
                <a:gridCol w="1392471">
                  <a:extLst>
                    <a:ext uri="{9D8B030D-6E8A-4147-A177-3AD203B41FA5}">
                      <a16:colId xmlns:a16="http://schemas.microsoft.com/office/drawing/2014/main" val="1746139695"/>
                    </a:ext>
                  </a:extLst>
                </a:gridCol>
                <a:gridCol w="1558592">
                  <a:extLst>
                    <a:ext uri="{9D8B030D-6E8A-4147-A177-3AD203B41FA5}">
                      <a16:colId xmlns:a16="http://schemas.microsoft.com/office/drawing/2014/main" val="1265490100"/>
                    </a:ext>
                  </a:extLst>
                </a:gridCol>
                <a:gridCol w="1392471">
                  <a:extLst>
                    <a:ext uri="{9D8B030D-6E8A-4147-A177-3AD203B41FA5}">
                      <a16:colId xmlns:a16="http://schemas.microsoft.com/office/drawing/2014/main" val="157524009"/>
                    </a:ext>
                  </a:extLst>
                </a:gridCol>
                <a:gridCol w="1217803">
                  <a:extLst>
                    <a:ext uri="{9D8B030D-6E8A-4147-A177-3AD203B41FA5}">
                      <a16:colId xmlns:a16="http://schemas.microsoft.com/office/drawing/2014/main" val="783778359"/>
                    </a:ext>
                  </a:extLst>
                </a:gridCol>
                <a:gridCol w="1405907">
                  <a:extLst>
                    <a:ext uri="{9D8B030D-6E8A-4147-A177-3AD203B41FA5}">
                      <a16:colId xmlns:a16="http://schemas.microsoft.com/office/drawing/2014/main" val="1907800689"/>
                    </a:ext>
                  </a:extLst>
                </a:gridCol>
              </a:tblGrid>
              <a:tr h="493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ОО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2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3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4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5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НОК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extLst>
                  <a:ext uri="{0D108BD9-81ED-4DB2-BD59-A6C34878D82A}">
                    <a16:rowId xmlns:a16="http://schemas.microsoft.com/office/drawing/2014/main" val="4033804177"/>
                  </a:ext>
                </a:extLst>
              </a:tr>
              <a:tr h="661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МБДОУ№ 6 детский сад общеразвивающего вида "Снежинка"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91,2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99,1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50,5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91,5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93,6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85,2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extLst>
                  <a:ext uri="{0D108BD9-81ED-4DB2-BD59-A6C34878D82A}">
                    <a16:rowId xmlns:a16="http://schemas.microsoft.com/office/drawing/2014/main" val="329345006"/>
                  </a:ext>
                </a:extLst>
              </a:tr>
              <a:tr h="493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МБДОУ№ 8 детский сад "Ромашка"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91,9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46,0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95,4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95,2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85,7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extLst>
                  <a:ext uri="{0D108BD9-81ED-4DB2-BD59-A6C34878D82A}">
                    <a16:rowId xmlns:a16="http://schemas.microsoft.com/office/drawing/2014/main" val="2436359596"/>
                  </a:ext>
                </a:extLst>
              </a:tr>
              <a:tr h="493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МБДОУ№ 9 детский сад "Елочка"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94,8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97,1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72,0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85,4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85,8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87,0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extLst>
                  <a:ext uri="{0D108BD9-81ED-4DB2-BD59-A6C34878D82A}">
                    <a16:rowId xmlns:a16="http://schemas.microsoft.com/office/drawing/2014/main" val="2250582685"/>
                  </a:ext>
                </a:extLst>
              </a:tr>
              <a:tr h="493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МБДОУ№ 13 детский сад "Солнышко"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94,1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98,1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52,0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95,4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88,9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85,7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extLst>
                  <a:ext uri="{0D108BD9-81ED-4DB2-BD59-A6C34878D82A}">
                    <a16:rowId xmlns:a16="http://schemas.microsoft.com/office/drawing/2014/main" val="4183395934"/>
                  </a:ext>
                </a:extLst>
              </a:tr>
              <a:tr h="493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МБДОУ№ 17 детский сад "Золотой петушок"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96,3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53,0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99,6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98,9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89,6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extLst>
                  <a:ext uri="{0D108BD9-81ED-4DB2-BD59-A6C34878D82A}">
                    <a16:rowId xmlns:a16="http://schemas.microsoft.com/office/drawing/2014/main" val="4100405980"/>
                  </a:ext>
                </a:extLst>
              </a:tr>
              <a:tr h="493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МБДОУ№ 40 детский сад "Золотой ключик"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91,1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98,6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80,0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86,1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88,7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88,9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extLst>
                  <a:ext uri="{0D108BD9-81ED-4DB2-BD59-A6C34878D82A}">
                    <a16:rowId xmlns:a16="http://schemas.microsoft.com/office/drawing/2014/main" val="3291163754"/>
                  </a:ext>
                </a:extLst>
              </a:tr>
              <a:tr h="157344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Усть-Камчатскому муниципальному району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87,0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751" marR="59751" marT="0" marB="0" anchor="ctr"/>
                </a:tc>
                <a:extLst>
                  <a:ext uri="{0D108BD9-81ED-4DB2-BD59-A6C34878D82A}">
                    <a16:rowId xmlns:a16="http://schemas.microsoft.com/office/drawing/2014/main" val="871013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0963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573" y="231775"/>
            <a:ext cx="11916426" cy="107576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образовательных организаций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Усть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-Камчатского муниципального района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6">
            <a:extLst>
              <a:ext uri="{FF2B5EF4-FFF2-40B4-BE49-F238E27FC236}">
                <a16:creationId xmlns:a16="http://schemas.microsoft.com/office/drawing/2014/main" id="{23FC8806-30A2-46B1-BE76-E170E52D77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234105"/>
              </p:ext>
            </p:extLst>
          </p:nvPr>
        </p:nvGraphicFramePr>
        <p:xfrm>
          <a:off x="761674" y="1307540"/>
          <a:ext cx="10944225" cy="5318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53214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026" y="275580"/>
            <a:ext cx="12039600" cy="87218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Итоговые баллы по муниципалитетам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34E5AEE-6C10-474F-A577-55F089495D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959652"/>
              </p:ext>
            </p:extLst>
          </p:nvPr>
        </p:nvGraphicFramePr>
        <p:xfrm>
          <a:off x="493923" y="1291161"/>
          <a:ext cx="11204154" cy="5161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2218">
                  <a:extLst>
                    <a:ext uri="{9D8B030D-6E8A-4147-A177-3AD203B41FA5}">
                      <a16:colId xmlns:a16="http://schemas.microsoft.com/office/drawing/2014/main" val="3135176876"/>
                    </a:ext>
                  </a:extLst>
                </a:gridCol>
                <a:gridCol w="6314867">
                  <a:extLst>
                    <a:ext uri="{9D8B030D-6E8A-4147-A177-3AD203B41FA5}">
                      <a16:colId xmlns:a16="http://schemas.microsoft.com/office/drawing/2014/main" val="2005359875"/>
                    </a:ext>
                  </a:extLst>
                </a:gridCol>
                <a:gridCol w="3947069">
                  <a:extLst>
                    <a:ext uri="{9D8B030D-6E8A-4147-A177-3AD203B41FA5}">
                      <a16:colId xmlns:a16="http://schemas.microsoft.com/office/drawing/2014/main" val="21112922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  <a:r>
                        <a:rPr lang="ru-RU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п.п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МР, МО, ГО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муниципалитету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6729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Муниципальное образование Алеутский район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86,4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4723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Быстринский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муниципальный район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84,9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07996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Вилючинский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городской округ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85,6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1439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Елизовский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муниципальный район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86,9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70621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Карагинский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муниципальный район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83,6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1547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Мильковский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муниципальный район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87,6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7318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Олюторский муниципальный район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80,2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7718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городской округ Палана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86,0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5928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Пенжинский муниципальный район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81,2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98989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городской округ Петропавловск-Камчатский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88,5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04845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Соболевский муниципальный район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85,6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9358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Тигильский муниципальный район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86,9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3321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Усть-Большерецкий муниципальный район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87,4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71235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Усть-Камчатский муниципальный район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87,0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95080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0089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573" y="231775"/>
            <a:ext cx="11916426" cy="107576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Ранжированные итоговые баллы по муниципалитетам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6">
            <a:extLst>
              <a:ext uri="{FF2B5EF4-FFF2-40B4-BE49-F238E27FC236}">
                <a16:creationId xmlns:a16="http://schemas.microsoft.com/office/drawing/2014/main" id="{23FC8806-30A2-46B1-BE76-E170E52D77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39403"/>
              </p:ext>
            </p:extLst>
          </p:nvPr>
        </p:nvGraphicFramePr>
        <p:xfrm>
          <a:off x="761674" y="1307540"/>
          <a:ext cx="10944225" cy="5318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79715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9761D4-0127-4297-94B2-8659EDB3B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787" y="336568"/>
            <a:ext cx="10630017" cy="12808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выводы о деятельности образовательных организаций, проходящих независимую оценку качества в 2021 г., по созданию качественных условий оказания услуг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BA6807-811F-48FC-A894-988A9CDC3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119" y="2467627"/>
            <a:ext cx="11205881" cy="4791205"/>
          </a:xfrm>
        </p:spPr>
        <p:txBody>
          <a:bodyPr/>
          <a:lstStyle/>
          <a:p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Исходя из итоговых рейтингов качества условий оказания услуг образовательных организаций, расположенных на территории Камчатского края,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98 организациях выявлен высокий уровень качества условий оказания услуг, в 2 организациях – средний уровень качества условий оказания услуг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Итоговый балл образовательных организаций по результатам независимой оценки качества условий оказания услуг – 86,7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4112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36584-F78B-473C-8C39-71C638F40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163" y="36739"/>
            <a:ext cx="10377673" cy="128089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Обобщение недостатков в работе образовательных организаций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73B022-345E-4EEA-9456-954DBECEB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56" y="591138"/>
            <a:ext cx="10551844" cy="6087248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критерию «Открытость и доступность информации об организации»:</a:t>
            </a:r>
          </a:p>
          <a:p>
            <a:pPr marL="0" indent="0">
              <a:buNone/>
            </a:pP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были выявлены недостатки, по результатам обследования </a:t>
            </a: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информационных стендов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расположенных в помещении организаций.</a:t>
            </a:r>
          </a:p>
          <a:p>
            <a:pPr marL="0" indent="0">
              <a:buNone/>
            </a:pP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организаций 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выявлены недостатки, по результатам обследования раздела </a:t>
            </a: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«Документы» 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официальном сайте организаций.</a:t>
            </a:r>
          </a:p>
          <a:p>
            <a:pPr marL="0" indent="0">
              <a:buNone/>
            </a:pP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 организаций 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выявлены недостатки, по результатам обследования раздела </a:t>
            </a: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«Образование» 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официальном сайте организаций.</a:t>
            </a:r>
          </a:p>
          <a:p>
            <a:pPr marL="0" indent="0">
              <a:buNone/>
            </a:pP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организаций 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выявлены недостатки, по результатам обследования раздела «Образовательные стандарты» на официальном сайте организаций.</a:t>
            </a:r>
          </a:p>
          <a:p>
            <a:pPr marL="0" indent="0">
              <a:buNone/>
            </a:pP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организаций 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выявлены недостатки, по результатам обследования раздела </a:t>
            </a: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«Материально-техническое обеспечение и оснащенность образовательного процесса» 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официальном сайте организаций.</a:t>
            </a:r>
          </a:p>
          <a:p>
            <a:pPr marL="0" indent="0">
              <a:buNone/>
            </a:pP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9 организаций 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выявлены недостатки, по результатам обследования раздела </a:t>
            </a: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«Платные образовательные услуги» 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официальном сайте организаций.</a:t>
            </a:r>
          </a:p>
          <a:p>
            <a:pPr marL="0" indent="0">
              <a:buNone/>
            </a:pP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организаций 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выявлены недостатки, по результатам обследования раздела </a:t>
            </a: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«Финансово-хозяйственная деятельность» 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официальном сайте организаций.</a:t>
            </a:r>
          </a:p>
          <a:p>
            <a:pPr marL="0" indent="0">
              <a:buNone/>
            </a:pP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организации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выявлены недостатки, по результатам обследования раздела </a:t>
            </a: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«Вакантные места для приема (перевода) обучающихся»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официальном сайте организаций.</a:t>
            </a:r>
          </a:p>
          <a:p>
            <a:pPr marL="0" indent="0">
              <a:buNone/>
            </a:pP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организаций 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выявлены недостатки, по результатам обследования раздела </a:t>
            </a: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«Доступная среда» 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официальном сайте организаций.</a:t>
            </a:r>
          </a:p>
          <a:p>
            <a:pPr marL="0" indent="0">
              <a:buNone/>
            </a:pP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организаций 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отсутствуют </a:t>
            </a: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электронные сервисы 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(форма для подачи электронного обращения или получения консультации, раздел «Часто задаваемые вопросы»).</a:t>
            </a:r>
          </a:p>
          <a:p>
            <a:pPr marL="0" indent="0">
              <a:buNone/>
            </a:pP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организаций </a:t>
            </a:r>
            <a:r>
              <a:rPr lang="ru-RU" sz="6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обеспечение технической возможности выражения получателями услуг мнения о качестве оказания услуг </a:t>
            </a:r>
            <a:r>
              <a:rPr lang="ru-RU" sz="6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(отсутствует анкета или функционирующая ссылка на нее).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71206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36584-F78B-473C-8C39-71C638F40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8676" y="751114"/>
            <a:ext cx="10377673" cy="128089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Обобщение недостатков в работе образовательных организаций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73B022-345E-4EEA-9456-954DBECEB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992" y="1819863"/>
            <a:ext cx="10551844" cy="395228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критерию «Комфортность условий предоставления услуг»: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организаций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комфортная зона отдыха (ожидания)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оборудованная соответствующей мебелью.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организаций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навигация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внутри организации.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организации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высокий уровень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удовлетворенности комфортностью условий предоставления услуг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607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400175"/>
            <a:ext cx="12039600" cy="87218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Итоговые баллы образовательных организаций муниципального образования Алеутского района</a:t>
            </a: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729E9D76-3596-4CEF-8D35-01E377B123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987156"/>
              </p:ext>
            </p:extLst>
          </p:nvPr>
        </p:nvGraphicFramePr>
        <p:xfrm>
          <a:off x="838200" y="2762568"/>
          <a:ext cx="11144250" cy="203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457">
                  <a:extLst>
                    <a:ext uri="{9D8B030D-6E8A-4147-A177-3AD203B41FA5}">
                      <a16:colId xmlns:a16="http://schemas.microsoft.com/office/drawing/2014/main" val="2066016280"/>
                    </a:ext>
                  </a:extLst>
                </a:gridCol>
                <a:gridCol w="3229441">
                  <a:extLst>
                    <a:ext uri="{9D8B030D-6E8A-4147-A177-3AD203B41FA5}">
                      <a16:colId xmlns:a16="http://schemas.microsoft.com/office/drawing/2014/main" val="3425833737"/>
                    </a:ext>
                  </a:extLst>
                </a:gridCol>
                <a:gridCol w="1179966">
                  <a:extLst>
                    <a:ext uri="{9D8B030D-6E8A-4147-A177-3AD203B41FA5}">
                      <a16:colId xmlns:a16="http://schemas.microsoft.com/office/drawing/2014/main" val="1825326327"/>
                    </a:ext>
                  </a:extLst>
                </a:gridCol>
                <a:gridCol w="1179966">
                  <a:extLst>
                    <a:ext uri="{9D8B030D-6E8A-4147-A177-3AD203B41FA5}">
                      <a16:colId xmlns:a16="http://schemas.microsoft.com/office/drawing/2014/main" val="1578876740"/>
                    </a:ext>
                  </a:extLst>
                </a:gridCol>
                <a:gridCol w="1179966">
                  <a:extLst>
                    <a:ext uri="{9D8B030D-6E8A-4147-A177-3AD203B41FA5}">
                      <a16:colId xmlns:a16="http://schemas.microsoft.com/office/drawing/2014/main" val="3196731213"/>
                    </a:ext>
                  </a:extLst>
                </a:gridCol>
                <a:gridCol w="1181154">
                  <a:extLst>
                    <a:ext uri="{9D8B030D-6E8A-4147-A177-3AD203B41FA5}">
                      <a16:colId xmlns:a16="http://schemas.microsoft.com/office/drawing/2014/main" val="2313419289"/>
                    </a:ext>
                  </a:extLst>
                </a:gridCol>
                <a:gridCol w="1175207">
                  <a:extLst>
                    <a:ext uri="{9D8B030D-6E8A-4147-A177-3AD203B41FA5}">
                      <a16:colId xmlns:a16="http://schemas.microsoft.com/office/drawing/2014/main" val="3803014407"/>
                    </a:ext>
                  </a:extLst>
                </a:gridCol>
                <a:gridCol w="1369093">
                  <a:extLst>
                    <a:ext uri="{9D8B030D-6E8A-4147-A177-3AD203B41FA5}">
                      <a16:colId xmlns:a16="http://schemas.microsoft.com/office/drawing/2014/main" val="21746038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№ п/п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  <a:r>
                        <a:rPr lang="ru-RU" sz="2000" dirty="0">
                          <a:effectLst/>
                        </a:rPr>
                        <a:t> ОО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п. 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п. 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п. 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п. 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п. 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Итоговый балл по НОК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2363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МБДОУ "Никольский детский сад"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94,1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100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38,0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100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100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86,4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7890097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Итоговый балл по Алеутскому району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86,4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3803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723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36584-F78B-473C-8C39-71C638F40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051" y="108176"/>
            <a:ext cx="10377673" cy="128089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Обобщение недостатков в работе образовательных организаций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73B022-345E-4EEA-9456-954DBECEB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56" y="748621"/>
            <a:ext cx="10551844" cy="6001203"/>
          </a:xfrm>
        </p:spPr>
        <p:txBody>
          <a:bodyPr>
            <a:normAutofit fontScale="77500" lnSpcReduction="20000"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критерию «Доступность услуг для инвалидов»: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 организаций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оборудование входных групп пандусами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(подъемными платформами).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 организаций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отсутствуют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выделенные стоянки для автотранспортных средств инвалидов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 организаций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отсутствуют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адаптированные лифты, поручни, расширенные дверные проемы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 организаций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отсутствуют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сменные кресла-коляски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 организаций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отсутствуют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специальное оборудованные санитарно-гигиенические помещения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организаций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дублирование для инвалидов по слуху и зрению звуковой и зрительной информации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(аудио информаторы, видео информаторы, приборы для усиления звука, бегущие строки и т. п.).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 организаций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дублирование надписей, знаков и иной текстовой и графической информации знаками, выполненными рельефно-точечным шрифтом Брайля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всех организаций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предоставления инвалидам по слуху (слуху и зрению) услуг сурдопереводчика (</a:t>
            </a:r>
            <a:r>
              <a:rPr lang="ru-RU" sz="22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тифлосурдопереводчика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организаций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альтернативная версия сайта для инвалидов по зрению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 организаций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помощь, оказываемая работниками организации, прошедшими необходимое обучение (инструктирование) по сопровождению инвалидов в помещении организации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организации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предоставления образовательных услуг в дистанционном режиме или на дому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организаций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высокий уровень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удовлетворенности доступностью предоставления услуг для инвалидов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56487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36584-F78B-473C-8C39-71C638F40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65389"/>
            <a:ext cx="10377673" cy="128089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Обобщение недостатков в работе образовательных организаций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73B022-345E-4EEA-9456-954DBECEB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56" y="1705883"/>
            <a:ext cx="10551844" cy="480921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критерию «Доброжелательность, вежливость работников учреждения»: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организации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высокий уровень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удовлетворенности доброжелательностью и вежливостью работников при использовании дистанционных форм взаимодействия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критерию «Удовлетворенность условиями оказания услуг»: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организации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выявлена недостаточно высокая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получателей услуг, готовых рекомендовать организацию родственникам или знакомым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685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36584-F78B-473C-8C39-71C638F40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179614"/>
            <a:ext cx="10377673" cy="128089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рекомендации образовательным организациям Камчатского края, проходящим независимую оценку качества в 2021 г., по созданию качественных условий оказания услуг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73B022-345E-4EEA-9456-954DBECEB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870" y="1652627"/>
            <a:ext cx="10968959" cy="52053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200" dirty="0">
                <a:solidFill>
                  <a:srgbClr val="A5301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повышения уровня открытости и доступности информации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устранить недостатки, выявленные по результатам обследования информационных стендов, официальных сайтов.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200" dirty="0">
                <a:solidFill>
                  <a:srgbClr val="A5301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повышения уровня комфортности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устранить выявленные недостатки, продолжить совершенствовать материально-техническую базу организаций по обеспечению комфортности услуг.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200" dirty="0">
                <a:solidFill>
                  <a:srgbClr val="A5301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повышения уровня доступности услуг для инвалидов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устранить недостатки, выявленные по результатам обследования условий доступности и оборудования помещений и территорий, прилегающих к организациям.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2200" dirty="0">
                <a:solidFill>
                  <a:srgbClr val="A5301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повышения уровня доброжелательности, вежливости работников организации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устранить выявленные недостатки, проводить мероприятия, направленные на обеспечение и создание условий для психологической безопасности и комфортности в организации для получателей услуг; а также на повышение профессиональной, личностной и коммуникативной компетентности персонала организации. 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2200" dirty="0">
                <a:solidFill>
                  <a:srgbClr val="A5301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повышения уровня удовлетворенности условиями оказания услуг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устранить выявленные недостатки, проводить постоянный мониторинг, анализ и контроль за качеством предоставляемых услуг, а также рассмотреть рекомендации, недостатки, предложения получателей услуг.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7776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FC4794-51FE-4DA7-992A-8A1ED1ED1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1114" y="2721851"/>
            <a:ext cx="8911687" cy="128089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72224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224793"/>
            <a:ext cx="12039600" cy="87218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Итоговые баллы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Быстринского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муниципального района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A2C78424-97ED-40C1-A208-6F256A041F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17288"/>
              </p:ext>
            </p:extLst>
          </p:nvPr>
        </p:nvGraphicFramePr>
        <p:xfrm>
          <a:off x="795338" y="2704465"/>
          <a:ext cx="11172823" cy="2685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0288">
                  <a:extLst>
                    <a:ext uri="{9D8B030D-6E8A-4147-A177-3AD203B41FA5}">
                      <a16:colId xmlns:a16="http://schemas.microsoft.com/office/drawing/2014/main" val="2455903163"/>
                    </a:ext>
                  </a:extLst>
                </a:gridCol>
                <a:gridCol w="2447516">
                  <a:extLst>
                    <a:ext uri="{9D8B030D-6E8A-4147-A177-3AD203B41FA5}">
                      <a16:colId xmlns:a16="http://schemas.microsoft.com/office/drawing/2014/main" val="914081492"/>
                    </a:ext>
                  </a:extLst>
                </a:gridCol>
                <a:gridCol w="1281522">
                  <a:extLst>
                    <a:ext uri="{9D8B030D-6E8A-4147-A177-3AD203B41FA5}">
                      <a16:colId xmlns:a16="http://schemas.microsoft.com/office/drawing/2014/main" val="564219302"/>
                    </a:ext>
                  </a:extLst>
                </a:gridCol>
                <a:gridCol w="1357747">
                  <a:extLst>
                    <a:ext uri="{9D8B030D-6E8A-4147-A177-3AD203B41FA5}">
                      <a16:colId xmlns:a16="http://schemas.microsoft.com/office/drawing/2014/main" val="759781794"/>
                    </a:ext>
                  </a:extLst>
                </a:gridCol>
                <a:gridCol w="1519724">
                  <a:extLst>
                    <a:ext uri="{9D8B030D-6E8A-4147-A177-3AD203B41FA5}">
                      <a16:colId xmlns:a16="http://schemas.microsoft.com/office/drawing/2014/main" val="2956903079"/>
                    </a:ext>
                  </a:extLst>
                </a:gridCol>
                <a:gridCol w="1357747">
                  <a:extLst>
                    <a:ext uri="{9D8B030D-6E8A-4147-A177-3AD203B41FA5}">
                      <a16:colId xmlns:a16="http://schemas.microsoft.com/office/drawing/2014/main" val="231965568"/>
                    </a:ext>
                  </a:extLst>
                </a:gridCol>
                <a:gridCol w="1187432">
                  <a:extLst>
                    <a:ext uri="{9D8B030D-6E8A-4147-A177-3AD203B41FA5}">
                      <a16:colId xmlns:a16="http://schemas.microsoft.com/office/drawing/2014/main" val="758071677"/>
                    </a:ext>
                  </a:extLst>
                </a:gridCol>
                <a:gridCol w="1370847">
                  <a:extLst>
                    <a:ext uri="{9D8B030D-6E8A-4147-A177-3AD203B41FA5}">
                      <a16:colId xmlns:a16="http://schemas.microsoft.com/office/drawing/2014/main" val="40083504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ОО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1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2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3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4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5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НОК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83329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"Брусничка"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91,9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99,5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95,4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96,6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86,7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0809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"Родничок"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95,9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96,2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94,8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83,2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9018801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Быстринскому району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84,9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0601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992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900" y="1381403"/>
            <a:ext cx="11916426" cy="107576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образовательных организаций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Быстринского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муниципального района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86DEEE70-FAD5-43A7-8651-7FD1F6D16D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765657"/>
              </p:ext>
            </p:extLst>
          </p:nvPr>
        </p:nvGraphicFramePr>
        <p:xfrm>
          <a:off x="1903413" y="1919286"/>
          <a:ext cx="8915400" cy="4195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664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67530"/>
            <a:ext cx="12039600" cy="87218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Итоговые баллы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Вилючинского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городского округа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FC39375-14F4-4257-94D2-B7849A8D4D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881805"/>
              </p:ext>
            </p:extLst>
          </p:nvPr>
        </p:nvGraphicFramePr>
        <p:xfrm>
          <a:off x="409575" y="1139711"/>
          <a:ext cx="11372849" cy="5369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1930">
                  <a:extLst>
                    <a:ext uri="{9D8B030D-6E8A-4147-A177-3AD203B41FA5}">
                      <a16:colId xmlns:a16="http://schemas.microsoft.com/office/drawing/2014/main" val="2058527782"/>
                    </a:ext>
                  </a:extLst>
                </a:gridCol>
                <a:gridCol w="2491334">
                  <a:extLst>
                    <a:ext uri="{9D8B030D-6E8A-4147-A177-3AD203B41FA5}">
                      <a16:colId xmlns:a16="http://schemas.microsoft.com/office/drawing/2014/main" val="529055091"/>
                    </a:ext>
                  </a:extLst>
                </a:gridCol>
                <a:gridCol w="1304465">
                  <a:extLst>
                    <a:ext uri="{9D8B030D-6E8A-4147-A177-3AD203B41FA5}">
                      <a16:colId xmlns:a16="http://schemas.microsoft.com/office/drawing/2014/main" val="2576489750"/>
                    </a:ext>
                  </a:extLst>
                </a:gridCol>
                <a:gridCol w="1382054">
                  <a:extLst>
                    <a:ext uri="{9D8B030D-6E8A-4147-A177-3AD203B41FA5}">
                      <a16:colId xmlns:a16="http://schemas.microsoft.com/office/drawing/2014/main" val="2450589222"/>
                    </a:ext>
                  </a:extLst>
                </a:gridCol>
                <a:gridCol w="1546932">
                  <a:extLst>
                    <a:ext uri="{9D8B030D-6E8A-4147-A177-3AD203B41FA5}">
                      <a16:colId xmlns:a16="http://schemas.microsoft.com/office/drawing/2014/main" val="3042460478"/>
                    </a:ext>
                  </a:extLst>
                </a:gridCol>
                <a:gridCol w="1382054">
                  <a:extLst>
                    <a:ext uri="{9D8B030D-6E8A-4147-A177-3AD203B41FA5}">
                      <a16:colId xmlns:a16="http://schemas.microsoft.com/office/drawing/2014/main" val="3190566472"/>
                    </a:ext>
                  </a:extLst>
                </a:gridCol>
                <a:gridCol w="1208691">
                  <a:extLst>
                    <a:ext uri="{9D8B030D-6E8A-4147-A177-3AD203B41FA5}">
                      <a16:colId xmlns:a16="http://schemas.microsoft.com/office/drawing/2014/main" val="258073079"/>
                    </a:ext>
                  </a:extLst>
                </a:gridCol>
                <a:gridCol w="1395389">
                  <a:extLst>
                    <a:ext uri="{9D8B030D-6E8A-4147-A177-3AD203B41FA5}">
                      <a16:colId xmlns:a16="http://schemas.microsoft.com/office/drawing/2014/main" val="22653298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ОО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2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3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4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НОК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00522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1"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96,8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94,6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93,6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84,0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8120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3"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93,6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86,2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1115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4"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81,7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98,9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80,4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04788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5"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98,9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97,6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96,7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93,8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2077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6"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92,7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99,6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86,3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1787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7"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56,7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87,7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43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8"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91,7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81,0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1179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9"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90,9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90,3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85,3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5743376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Вилючинскому городскому округу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85,6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9923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583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900" y="205068"/>
            <a:ext cx="11916426" cy="107576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 образовательных организаций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Вилючинского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городского округа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86DEEE70-FAD5-43A7-8651-7FD1F6D16D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628951"/>
              </p:ext>
            </p:extLst>
          </p:nvPr>
        </p:nvGraphicFramePr>
        <p:xfrm>
          <a:off x="600074" y="1614488"/>
          <a:ext cx="11244263" cy="46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4464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73969"/>
            <a:ext cx="12039600" cy="87218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Итоговые баллы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Елизовского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муниципального района (ч.1)</a:t>
            </a:r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34645EC1-18A6-46E3-B68B-5E0E6AD784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528565"/>
              </p:ext>
            </p:extLst>
          </p:nvPr>
        </p:nvGraphicFramePr>
        <p:xfrm>
          <a:off x="433387" y="510059"/>
          <a:ext cx="11329988" cy="6163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9435">
                  <a:extLst>
                    <a:ext uri="{9D8B030D-6E8A-4147-A177-3AD203B41FA5}">
                      <a16:colId xmlns:a16="http://schemas.microsoft.com/office/drawing/2014/main" val="2469596829"/>
                    </a:ext>
                  </a:extLst>
                </a:gridCol>
                <a:gridCol w="2481947">
                  <a:extLst>
                    <a:ext uri="{9D8B030D-6E8A-4147-A177-3AD203B41FA5}">
                      <a16:colId xmlns:a16="http://schemas.microsoft.com/office/drawing/2014/main" val="3397898820"/>
                    </a:ext>
                  </a:extLst>
                </a:gridCol>
                <a:gridCol w="1299549">
                  <a:extLst>
                    <a:ext uri="{9D8B030D-6E8A-4147-A177-3AD203B41FA5}">
                      <a16:colId xmlns:a16="http://schemas.microsoft.com/office/drawing/2014/main" val="351658961"/>
                    </a:ext>
                  </a:extLst>
                </a:gridCol>
                <a:gridCol w="1376844">
                  <a:extLst>
                    <a:ext uri="{9D8B030D-6E8A-4147-A177-3AD203B41FA5}">
                      <a16:colId xmlns:a16="http://schemas.microsoft.com/office/drawing/2014/main" val="1251421212"/>
                    </a:ext>
                  </a:extLst>
                </a:gridCol>
                <a:gridCol w="1541103">
                  <a:extLst>
                    <a:ext uri="{9D8B030D-6E8A-4147-A177-3AD203B41FA5}">
                      <a16:colId xmlns:a16="http://schemas.microsoft.com/office/drawing/2014/main" val="4063387111"/>
                    </a:ext>
                  </a:extLst>
                </a:gridCol>
                <a:gridCol w="1376844">
                  <a:extLst>
                    <a:ext uri="{9D8B030D-6E8A-4147-A177-3AD203B41FA5}">
                      <a16:colId xmlns:a16="http://schemas.microsoft.com/office/drawing/2014/main" val="438493875"/>
                    </a:ext>
                  </a:extLst>
                </a:gridCol>
                <a:gridCol w="1204136">
                  <a:extLst>
                    <a:ext uri="{9D8B030D-6E8A-4147-A177-3AD203B41FA5}">
                      <a16:colId xmlns:a16="http://schemas.microsoft.com/office/drawing/2014/main" val="3130036895"/>
                    </a:ext>
                  </a:extLst>
                </a:gridCol>
                <a:gridCol w="1390130">
                  <a:extLst>
                    <a:ext uri="{9D8B030D-6E8A-4147-A177-3AD203B41FA5}">
                      <a16:colId xmlns:a16="http://schemas.microsoft.com/office/drawing/2014/main" val="1862742395"/>
                    </a:ext>
                  </a:extLst>
                </a:gridCol>
              </a:tblGrid>
              <a:tr h="407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ОО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1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2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3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4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Итоговый балл по НОК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extLst>
                  <a:ext uri="{0D108BD9-81ED-4DB2-BD59-A6C34878D82A}">
                    <a16:rowId xmlns:a16="http://schemas.microsoft.com/office/drawing/2014/main" val="3601640859"/>
                  </a:ext>
                </a:extLst>
              </a:tr>
              <a:tr h="407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МАДОУ "Детский сад № 1 "Ласточка"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99,7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96,2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extLst>
                  <a:ext uri="{0D108BD9-81ED-4DB2-BD59-A6C34878D82A}">
                    <a16:rowId xmlns:a16="http://schemas.microsoft.com/office/drawing/2014/main" val="242674022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4 "Малыш"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88,7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extLst>
                  <a:ext uri="{0D108BD9-81ED-4DB2-BD59-A6C34878D82A}">
                    <a16:rowId xmlns:a16="http://schemas.microsoft.com/office/drawing/2014/main" val="3766591196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5 "Ромашка"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99,1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88,2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extLst>
                  <a:ext uri="{0D108BD9-81ED-4DB2-BD59-A6C34878D82A}">
                    <a16:rowId xmlns:a16="http://schemas.microsoft.com/office/drawing/2014/main" val="1124277130"/>
                  </a:ext>
                </a:extLst>
              </a:tr>
              <a:tr h="407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8 "Алёнушка" 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99,1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94,6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extLst>
                  <a:ext uri="{0D108BD9-81ED-4DB2-BD59-A6C34878D82A}">
                    <a16:rowId xmlns:a16="http://schemas.microsoft.com/office/drawing/2014/main" val="3413080946"/>
                  </a:ext>
                </a:extLst>
              </a:tr>
              <a:tr h="407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9 "Звездочка" 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93,9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98,7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84,8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extLst>
                  <a:ext uri="{0D108BD9-81ED-4DB2-BD59-A6C34878D82A}">
                    <a16:rowId xmlns:a16="http://schemas.microsoft.com/office/drawing/2014/main" val="2642111814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10 "Радуга"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88,8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extLst>
                  <a:ext uri="{0D108BD9-81ED-4DB2-BD59-A6C34878D82A}">
                    <a16:rowId xmlns:a16="http://schemas.microsoft.com/office/drawing/2014/main" val="3068728559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11 "Умка" 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99,7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99,7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88,5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extLst>
                  <a:ext uri="{0D108BD9-81ED-4DB2-BD59-A6C34878D82A}">
                    <a16:rowId xmlns:a16="http://schemas.microsoft.com/office/drawing/2014/main" val="2117919894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12 "Улыбка" 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99,9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88,4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extLst>
                  <a:ext uri="{0D108BD9-81ED-4DB2-BD59-A6C34878D82A}">
                    <a16:rowId xmlns:a16="http://schemas.microsoft.com/office/drawing/2014/main" val="1473183701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14 "Сказка"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99,7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98,7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87,2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extLst>
                  <a:ext uri="{0D108BD9-81ED-4DB2-BD59-A6C34878D82A}">
                    <a16:rowId xmlns:a16="http://schemas.microsoft.com/office/drawing/2014/main" val="4134239338"/>
                  </a:ext>
                </a:extLst>
              </a:tr>
              <a:tr h="407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"Детский сад № 22 "Веселинка" 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94,6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89,5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extLst>
                  <a:ext uri="{0D108BD9-81ED-4DB2-BD59-A6C34878D82A}">
                    <a16:rowId xmlns:a16="http://schemas.microsoft.com/office/drawing/2014/main" val="190914154"/>
                  </a:ext>
                </a:extLst>
              </a:tr>
              <a:tr h="12992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Итоговые баллы </a:t>
                      </a: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Елизовского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муниципального района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86,9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39" marR="49339" marT="0" marB="0" anchor="ctr"/>
                </a:tc>
                <a:extLst>
                  <a:ext uri="{0D108BD9-81ED-4DB2-BD59-A6C34878D82A}">
                    <a16:rowId xmlns:a16="http://schemas.microsoft.com/office/drawing/2014/main" val="962562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02100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каймленный край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1471</TotalTime>
  <Words>3353</Words>
  <Application>Microsoft Office PowerPoint</Application>
  <PresentationFormat>Широкоэкранный</PresentationFormat>
  <Paragraphs>1235</Paragraphs>
  <Slides>43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9" baseType="lpstr">
      <vt:lpstr>Arial</vt:lpstr>
      <vt:lpstr>Calibri</vt:lpstr>
      <vt:lpstr>Century Gothic</vt:lpstr>
      <vt:lpstr>Times New Roman</vt:lpstr>
      <vt:lpstr>Wingdings 3</vt:lpstr>
      <vt:lpstr>Легкий дым</vt:lpstr>
      <vt:lpstr>Результаты сбора и обобщения информации о качестве условий осуществления образовательной деятельности организациями, осуществляющими образовательную деятельность на территории Камчатского края</vt:lpstr>
      <vt:lpstr>Сроки проведения</vt:lpstr>
      <vt:lpstr>Методология</vt:lpstr>
      <vt:lpstr>Итоговые баллы образовательных организаций муниципального образования Алеутского района</vt:lpstr>
      <vt:lpstr>Итоговые баллы Быстринского муниципального района</vt:lpstr>
      <vt:lpstr>Рейтинг образовательных организаций Быстринского муниципального района</vt:lpstr>
      <vt:lpstr>Итоговые баллы Вилючинского городского округа</vt:lpstr>
      <vt:lpstr>Рейтинг образовательных организаций Вилючинского городского округа</vt:lpstr>
      <vt:lpstr>Итоговые баллы Елизовского муниципального района (ч.1)</vt:lpstr>
      <vt:lpstr>Итоговые баллы Елизовского муниципального района (ч.2)</vt:lpstr>
      <vt:lpstr>Рейтинг образовательных организаций Елизовского муниципального района</vt:lpstr>
      <vt:lpstr>Итоговые баллы Карагинского муниципального района</vt:lpstr>
      <vt:lpstr>Рейтинг образовательных организаций Карагинского муниципального района</vt:lpstr>
      <vt:lpstr>Итоговые баллы Мильковского муниципального района</vt:lpstr>
      <vt:lpstr>Рейтинг образовательных организаций Мильковского муниципального района</vt:lpstr>
      <vt:lpstr>Итоговые баллы Олюторского муниципального района</vt:lpstr>
      <vt:lpstr>Рейтинг образовательных организаций Олюторского муниципального района</vt:lpstr>
      <vt:lpstr>Итоговые баллы городского округа Палана</vt:lpstr>
      <vt:lpstr>Рейтинг образовательных организаций городского округа Палана</vt:lpstr>
      <vt:lpstr>Итоговые баллы Пенжинского муниципального района</vt:lpstr>
      <vt:lpstr>Рейтинг образовательных организаций Пенжинского муниципального района</vt:lpstr>
      <vt:lpstr>Итоговые баллы городского округа Петропавловск-Камчатский (ч.1)</vt:lpstr>
      <vt:lpstr>Итоговые баллы городского округа Петропавловск-Камчатский (ч.2)</vt:lpstr>
      <vt:lpstr>Итоговые баллы городского округа Петропавловск-Камчатский (ч.3)</vt:lpstr>
      <vt:lpstr>Рейтинг образовательных организаций городского округа Петропавловск-Камчатский с наиболее высокими баллами</vt:lpstr>
      <vt:lpstr>Рейтинг образовательных организаций городского округа Петропавловск-Камчатский с наименее высокими баллами</vt:lpstr>
      <vt:lpstr>Итоговые баллы Соболевского муниципального района</vt:lpstr>
      <vt:lpstr>Рейтинг образовательных организаций Соболевского муниципального района</vt:lpstr>
      <vt:lpstr>Итоговые баллы Тигильского муниципального района</vt:lpstr>
      <vt:lpstr>Рейтинг образовательных организаций Тигильского муниципального района</vt:lpstr>
      <vt:lpstr>Итоговые баллы Усть-Большерецкого муниципального района</vt:lpstr>
      <vt:lpstr>Рейтинг образовательных организаций Усть-Большерецкого муниципального района</vt:lpstr>
      <vt:lpstr>Итоговые баллы Усть-Камчатского муниципального района</vt:lpstr>
      <vt:lpstr>Рейтинг образовательных организаций Усть-Камчатского муниципального района</vt:lpstr>
      <vt:lpstr>Итоговые баллы по муниципалитетам</vt:lpstr>
      <vt:lpstr>Ранжированные итоговые баллы по муниципалитетам</vt:lpstr>
      <vt:lpstr>Основные выводы о деятельности образовательных организаций, проходящих независимую оценку качества в 2021 г., по созданию качественных условий оказания услуг</vt:lpstr>
      <vt:lpstr>Обобщение недостатков в работе образовательных организаций</vt:lpstr>
      <vt:lpstr>Обобщение недостатков в работе образовательных организаций</vt:lpstr>
      <vt:lpstr>Обобщение недостатков в работе образовательных организаций</vt:lpstr>
      <vt:lpstr>Обобщение недостатков в работе образовательных организаций</vt:lpstr>
      <vt:lpstr>Основные рекомендации образовательным организациям Камчатского края, проходящим независимую оценку качества в 2021 г., по созданию качественных условий оказания услуг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независимой оценки качества условий оказания услуг учреждениями культуры Курганской области</dc:title>
  <dc:creator>user</dc:creator>
  <cp:lastModifiedBy>Павлентий Павлик</cp:lastModifiedBy>
  <cp:revision>488</cp:revision>
  <dcterms:created xsi:type="dcterms:W3CDTF">2019-09-01T07:07:43Z</dcterms:created>
  <dcterms:modified xsi:type="dcterms:W3CDTF">2021-08-15T17:53:43Z</dcterms:modified>
</cp:coreProperties>
</file>