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5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2AEF700-9B0B-4359-8356-DCE7EE4E41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9BF05B-06DB-4EC8-B476-CF95F9BD85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8C555D-D61D-4CCD-829C-8805F5E9C7DE}" type="datetime1">
              <a:rPr lang="ru-RU" smtClean="0"/>
              <a:t>15.06.2022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21952E-79CD-4E03-AAEB-C22680419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DCA65F-8548-4E36-8331-FD471638B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8CE0281-66A0-46B8-BDE2-AEF0C7453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735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3BF0EC-F003-46F1-9A17-601B51810292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EDED1C-4656-4CF8-AD34-DC4A65BB3913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95429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84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0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15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59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09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9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B06A3F-53F8-4B5C-9294-B390023373D2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8740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9FEC3C-665A-4DD7-8226-6EA04E55C0F9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769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8D2C58-00F6-4121-A5B7-CAB48E71F7D9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242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C34F91-A333-485D-9CA2-15B1210DFF68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Надпись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u-RU" sz="8000" noProof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«</a:t>
            </a:r>
          </a:p>
        </p:txBody>
      </p:sp>
      <p:sp>
        <p:nvSpPr>
          <p:cNvPr id="14" name="Надпись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161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8D600-2791-4A49-8C22-14F3AD94EEC0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921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7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5" hasCustomPrompt="1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16" hasCustomPrompt="1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7" hasCustomPrompt="1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2B2C81-98FF-4E9B-A69B-15FD8A8170A4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8839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0" name="Рисунок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1" name="Текст 3"/>
          <p:cNvSpPr>
            <a:spLocks noGrp="1"/>
          </p:cNvSpPr>
          <p:nvPr>
            <p:ph type="body" sz="half" idx="18" hasCustomPrompt="1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2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3" name="Рисунок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4" name="Текст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6" name="Рисунок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7" name="Текст 3"/>
          <p:cNvSpPr>
            <a:spLocks noGrp="1"/>
          </p:cNvSpPr>
          <p:nvPr>
            <p:ph type="body" sz="half" idx="20" hasCustomPrompt="1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CE79FB-ED8D-4530-AACC-8FA5857BFD2F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9741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1" name="Вертикальный текст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C9C97-D36A-4022-B5AE-3B26A54A8F6E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3966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8" name="Вертикальный текст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B51B99-2292-4206-B8F2-82B7DA748FD9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556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8FB68A-8D23-4657-9842-DB3C7014DB21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627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5E7467-7C29-4314-8BF9-47A49D53698D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753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4" hasCustomPrompt="1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01FEC0-DF9D-4588-A73C-5E92B0942689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516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3" hasCustomPrompt="1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3" name="Объект 5"/>
          <p:cNvSpPr>
            <a:spLocks noGrp="1"/>
          </p:cNvSpPr>
          <p:nvPr>
            <p:ph sz="quarter" idx="14" hasCustomPrompt="1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98C72B-C8C2-47E9-81E0-B0F4E8F89773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202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E4DCC9-9CB6-4072-B46D-05619032A79B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133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2968B2-08A3-4B88-968A-ACCFB114B261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53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quarter" idx="13" hasCustomPrompt="1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29B08C-C3CE-4C65-86C8-00FE401CB61A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851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68420-2D68-4B2D-8A2E-86629732A93B}" type="datetime1">
              <a:rPr lang="ru-RU" noProof="0" smtClean="0"/>
              <a:t>15.06.2022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824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0B2B38-6C10-4E55-8EB6-D1860FD9C735}" type="datetime1">
              <a:rPr lang="ru-RU" noProof="0" smtClean="0"/>
              <a:t>15.06.2022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6D22F896-40B5-4ADD-8801-0D06FADFA09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522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2" name="Рисунок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E7596B-F237-47DD-989E-9D8B0B49B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968" y="901148"/>
            <a:ext cx="5280026" cy="2199861"/>
          </a:xfrm>
        </p:spPr>
        <p:txBody>
          <a:bodyPr rtlCol="0">
            <a:noAutofit/>
          </a:bodyPr>
          <a:lstStyle/>
          <a:p>
            <a:pPr algn="l" rtl="0"/>
            <a:r>
              <a:rPr lang="ru-RU" sz="32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функциональной грамотности на уроках химии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1075" y="3299791"/>
            <a:ext cx="5280027" cy="2657061"/>
          </a:xfrm>
        </p:spPr>
        <p:txBody>
          <a:bodyPr rtlCol="0">
            <a:noAutofit/>
          </a:bodyPr>
          <a:lstStyle/>
          <a:p>
            <a:pPr algn="l" rtl="0"/>
            <a:r>
              <a:rPr lang="ru-RU" sz="28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</a:t>
            </a:r>
          </a:p>
          <a:p>
            <a:pPr algn="l" rtl="0"/>
            <a:r>
              <a:rPr lang="ru-RU" sz="28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Ⅴ</a:t>
            </a:r>
          </a:p>
          <a:p>
            <a:pPr algn="l" rtl="0"/>
            <a:r>
              <a:rPr lang="ru-RU" sz="28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«Азот и фосфор»</a:t>
            </a:r>
          </a:p>
        </p:txBody>
      </p:sp>
    </p:spTree>
    <p:extLst>
      <p:ext uri="{BB962C8B-B14F-4D97-AF65-F5344CB8AC3E}">
        <p14:creationId xmlns:p14="http://schemas.microsoft.com/office/powerpoint/2010/main" val="26420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2" name="Рисунок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0" y="795130"/>
            <a:ext cx="6904897" cy="5168348"/>
          </a:xfrm>
        </p:spPr>
        <p:txBody>
          <a:bodyPr rtlCol="0">
            <a:noAutofit/>
          </a:bodyPr>
          <a:lstStyle/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важнейших задач современной школы – формирование функционально грамотных людей.</a:t>
            </a:r>
          </a:p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– способность человека вступать в отношения с внешней средой, быстро адаптироваться и </a:t>
            </a:r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функционировать </a:t>
            </a: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ней.</a:t>
            </a:r>
          </a:p>
        </p:txBody>
      </p:sp>
    </p:spTree>
    <p:extLst>
      <p:ext uri="{BB962C8B-B14F-4D97-AF65-F5344CB8AC3E}">
        <p14:creationId xmlns:p14="http://schemas.microsoft.com/office/powerpoint/2010/main" val="216336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2" name="Рисунок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331" y="1139687"/>
            <a:ext cx="6347792" cy="4744277"/>
          </a:xfrm>
        </p:spPr>
        <p:txBody>
          <a:bodyPr rtlCol="0">
            <a:normAutofit lnSpcReduction="10000"/>
          </a:bodyPr>
          <a:lstStyle/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</a:t>
            </a:r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включает:</a:t>
            </a:r>
            <a:endParaRPr lang="ru-RU" sz="2400" b="1" noProof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Читательскую </a:t>
            </a: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</a:p>
          <a:p>
            <a:pPr algn="l" rtl="0"/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Естественнонаучную </a:t>
            </a: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</a:p>
          <a:p>
            <a:pPr algn="l" rtl="0"/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Математическую </a:t>
            </a: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</a:p>
          <a:p>
            <a:pPr algn="l" rtl="0"/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Креативное </a:t>
            </a: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</a:t>
            </a:r>
          </a:p>
          <a:p>
            <a:pPr algn="l" rtl="0"/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Финансовую </a:t>
            </a: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</a:p>
          <a:p>
            <a:pPr algn="l" rtl="0"/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Глобальные </a:t>
            </a: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</a:p>
        </p:txBody>
      </p:sp>
    </p:spTree>
    <p:extLst>
      <p:ext uri="{BB962C8B-B14F-4D97-AF65-F5344CB8AC3E}">
        <p14:creationId xmlns:p14="http://schemas.microsoft.com/office/powerpoint/2010/main" val="30008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609" y="1046921"/>
            <a:ext cx="6546574" cy="4969565"/>
          </a:xfrm>
        </p:spPr>
        <p:txBody>
          <a:bodyPr rtlCol="0">
            <a:normAutofit lnSpcReduction="10000"/>
          </a:bodyPr>
          <a:lstStyle/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</a:t>
            </a:r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 –базовый навык функциональной грамотности, </a:t>
            </a:r>
          </a:p>
          <a:p>
            <a:pPr algn="l" rtl="0"/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подробно, это</a:t>
            </a:r>
          </a:p>
          <a:p>
            <a:pPr algn="l" rtl="0"/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</a:t>
            </a: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понимать и использовать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114445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3" y="1391478"/>
            <a:ext cx="6559826" cy="3087757"/>
          </a:xfrm>
        </p:spPr>
        <p:txBody>
          <a:bodyPr rtlCol="0">
            <a:normAutofit/>
          </a:bodyPr>
          <a:lstStyle/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Естественнонаучная грамотность – это способность человека освоить естественнонаучные знания и уметь их применять в жизни</a:t>
            </a:r>
            <a:r>
              <a:rPr lang="ru-RU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512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891" y="230909"/>
            <a:ext cx="6322492" cy="6315665"/>
          </a:xfrm>
        </p:spPr>
        <p:txBody>
          <a:bodyPr rtlCol="0">
            <a:noAutofit/>
          </a:bodyPr>
          <a:lstStyle/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 – это способность учащегося формулировать, применять и интерпретировать математику в различных контекстах. </a:t>
            </a:r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</a:t>
            </a: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 и использование математических понятий, процедур, знаний и инструментов, которыми описываются, объясняются и предсказываются </a:t>
            </a:r>
            <a:r>
              <a:rPr lang="ru-RU" sz="24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 характеризуют сформированную грамотность выпускника</a:t>
            </a:r>
            <a:endParaRPr lang="ru-RU" sz="2400" b="1" noProof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1805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521891_TF33443810_Win32" id="{C77FFDF8-5092-4B7E-A06D-AE1B68F5D9C3}" vid="{0CA80A37-D93F-42F9-A862-B3B22ACE34D2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8E52988-C458-4121-9BF8-864CDB291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C9275B-1E7E-409A-9467-302622C468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BA7D41-7EBD-45D7-AFB8-22EF4BFA6BA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Лаборатория</Template>
  <TotalTime>0</TotalTime>
  <Words>174</Words>
  <Application>Microsoft Office PowerPoint</Application>
  <PresentationFormat>Широкоэкранный</PresentationFormat>
  <Paragraphs>24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Капля</vt:lpstr>
      <vt:lpstr>Формирование функциональной грамотности на уроках химии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2022-03-21T20:29:53Z</dcterms:created>
  <dcterms:modified xsi:type="dcterms:W3CDTF">2022-06-15T02:36:10Z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