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9"/>
  </p:notesMasterIdLst>
  <p:sldIdLst>
    <p:sldId id="281" r:id="rId2"/>
    <p:sldId id="321" r:id="rId3"/>
    <p:sldId id="420" r:id="rId4"/>
    <p:sldId id="300" r:id="rId5"/>
    <p:sldId id="294" r:id="rId6"/>
    <p:sldId id="286" r:id="rId7"/>
    <p:sldId id="289" r:id="rId8"/>
    <p:sldId id="325" r:id="rId9"/>
    <p:sldId id="330" r:id="rId10"/>
    <p:sldId id="446" r:id="rId11"/>
    <p:sldId id="332" r:id="rId12"/>
    <p:sldId id="334" r:id="rId13"/>
    <p:sldId id="335" r:id="rId14"/>
    <p:sldId id="461" r:id="rId15"/>
    <p:sldId id="462" r:id="rId16"/>
    <p:sldId id="402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45" r:id="rId25"/>
    <p:sldId id="449" r:id="rId26"/>
    <p:sldId id="451" r:id="rId27"/>
    <p:sldId id="456" r:id="rId28"/>
    <p:sldId id="457" r:id="rId29"/>
    <p:sldId id="458" r:id="rId30"/>
    <p:sldId id="459" r:id="rId31"/>
    <p:sldId id="460" r:id="rId32"/>
    <p:sldId id="452" r:id="rId33"/>
    <p:sldId id="453" r:id="rId34"/>
    <p:sldId id="454" r:id="rId35"/>
    <p:sldId id="463" r:id="rId36"/>
    <p:sldId id="464" r:id="rId37"/>
    <p:sldId id="41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48D4-C3CE-4561-954C-5CE02FCEF4F9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5C6DC-3D5A-4D41-BF14-EBB7DCF75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1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751D8-EE06-4104-85E2-85305E7A39E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5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5C6DC-3D5A-4D41-BF14-EBB7DCF7510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3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5C6DC-3D5A-4D41-BF14-EBB7DCF7510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8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BD4333-8765-4373-994B-B2C4CD30C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B0211F-5DAB-494F-AF3E-16B93A60A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BE4C-55DB-4E49-9931-2E8E9B3F217A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66ADD-824C-402B-80C4-48202512A6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dsoo.ru/constructor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sk.yandex.ru/i/cCrkrAWtQjToG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wz9fGWeOLktDjQ" TargetMode="External"/><Relationship Id="rId7" Type="http://schemas.openxmlformats.org/officeDocument/2006/relationships/hyperlink" Target="https://disk.yandex.ru/i/zmCRDqHxYti6iw" TargetMode="External"/><Relationship Id="rId2" Type="http://schemas.openxmlformats.org/officeDocument/2006/relationships/hyperlink" Target="&#1051;&#1072;&#1073;&#1086;&#1088;&#1072;&#1090;&#1086;&#1088;&#1085;&#1072;&#1103;%20&#1088;&#1072;&#1073;&#1086;&#1090;&#1072;%20&#8470;%201%20&#1058;&#1077;&#1084;&#1072;_%20&#171;&#1054;&#1079;&#1085;&#1072;&#1082;&#1086;&#1084;&#1083;&#1077;&#1085;&#1080;&#1077;%20&#1089;%20&#1083;&#1072;&#1073;&#1086;&#1088;&#1072;&#1090;&#1086;&#1088;&#1085;&#1099;&#1084;%20&#1086;&#1073;&#1086;&#1088;&#1091;&#1076;&#1086;&#1074;&#1072;&#1085;&#1080;&#1077;&#1084;%20&#1080;%20&#1087;&#1088;&#1072;&#1074;&#1080;&#1083;&#1072;&#1084;&#1080;%20&#1088;&#1072;&#1073;&#1086;&#1090;&#1099;%20&#1074;%20&#1083;&#1072;&#1073;&#1086;&#1088;&#1072;&#1090;&#1086;&#1088;&#1080;&#1080;&#187;%20(5%20&#1082;&#1083;&#1072;&#1089;&#1089;)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s5zhE-BzQsvSDA" TargetMode="External"/><Relationship Id="rId5" Type="http://schemas.openxmlformats.org/officeDocument/2006/relationships/hyperlink" Target="https://disk.yandex.ru/i/RXvlbZqiYcQ6TA" TargetMode="External"/><Relationship Id="rId4" Type="http://schemas.openxmlformats.org/officeDocument/2006/relationships/hyperlink" Target="https://disk.yandex.ru/i/0omkXt4GeNySc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210705002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zz8KXOtKx2B51Q" TargetMode="External"/><Relationship Id="rId2" Type="http://schemas.openxmlformats.org/officeDocument/2006/relationships/hyperlink" Target="https://disk.yandex.ru/i/ddbb__Yqh98m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62ug0a9r-rsw9Q" TargetMode="External"/><Relationship Id="rId4" Type="http://schemas.openxmlformats.org/officeDocument/2006/relationships/hyperlink" Target="https://disk.yandex.ru/i/8n2VttW0x2jCL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VpmeK312m1wQug" TargetMode="External"/><Relationship Id="rId2" Type="http://schemas.openxmlformats.org/officeDocument/2006/relationships/hyperlink" Target="https://disk.yandex.ru/i/LRd3Q03FfQrp4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wZ7R128DEpCDp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NHQp7BOXUDUr4A" TargetMode="External"/><Relationship Id="rId2" Type="http://schemas.openxmlformats.org/officeDocument/2006/relationships/hyperlink" Target="https://disk.yandex.ru/i/WxWKdLW4D3k4P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yHFVZXOgidz08A" TargetMode="External"/><Relationship Id="rId4" Type="http://schemas.openxmlformats.org/officeDocument/2006/relationships/hyperlink" Target="https://disk.yandex.ru/i/lgm7NFnxvjkssQ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0Gw4N9Y4mfhZO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DnjXR7K95k" TargetMode="External"/><Relationship Id="rId2" Type="http://schemas.openxmlformats.org/officeDocument/2006/relationships/hyperlink" Target="http://files.school-collection.edu.ru/dlrstore/78e74071-0a01-022a-0071-d29ad0e95d83/%5bEST5_02-07%5d_%5bID_02%5d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les.school-collection.edu.ru/dlrstore/606f3e7f-e0fe-11db-8314-0800200c9a66/04_02_02_02.swf" TargetMode="External"/><Relationship Id="rId4" Type="http://schemas.openxmlformats.org/officeDocument/2006/relationships/hyperlink" Target="http://files.school-collection.edu.ru/dlrstore/e98583d3-5845-11da-8cd6-0800200c9a66/index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DnjXR7K95k" TargetMode="External"/><Relationship Id="rId2" Type="http://schemas.openxmlformats.org/officeDocument/2006/relationships/hyperlink" Target="http://files.school-collection.edu.ru/dlrstore/78e74071-0a01-022a-0071-d29ad0e95d83/%5bEST5_02-07%5d_%5bID_02%5d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les.school-collection.edu.ru/dlrstore/606f3e7f-e0fe-11db-8314-0800200c9a66/04_02_02_02.swf" TargetMode="External"/><Relationship Id="rId4" Type="http://schemas.openxmlformats.org/officeDocument/2006/relationships/hyperlink" Target="http://files.school-collection.edu.ru/dlrstore/e98583d3-5845-11da-8cd6-0800200c9a66/index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2ddb6313-ccc7-45a1-86b5-1c8334141b5c/%5bBI6RA_3-01%5d_%5bIL_02%5d.html" TargetMode="External"/><Relationship Id="rId7" Type="http://schemas.openxmlformats.org/officeDocument/2006/relationships/hyperlink" Target="http://files.school-collection.edu.ru/dlrstore/000001fe-1000-4ddd-6a1d-260046b3269f/041.swf" TargetMode="External"/><Relationship Id="rId2" Type="http://schemas.openxmlformats.org/officeDocument/2006/relationships/hyperlink" Target="http://files.school-collection.edu.ru/dlrstore/37b10a47-ba51-4260-b1ba-e2321a67666c/%5bBI6RA_3-01%5d_%5bIL_03%5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00000207-1000-4ddd-7ca8-4d0046b3269f/062.swf" TargetMode="External"/><Relationship Id="rId5" Type="http://schemas.openxmlformats.org/officeDocument/2006/relationships/hyperlink" Target="http://files.school-collection.edu.ru/dlrstore/00000208-1000-4ddd-74dc-550046b3269f/064.swf" TargetMode="External"/><Relationship Id="rId4" Type="http://schemas.openxmlformats.org/officeDocument/2006/relationships/hyperlink" Target="http://school-collection.edu.ru/catalog/res/f8a6c64d-63e2-43e1-8b24-2f83f17c3e3a/view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school-collection.edu.ru/dlrstore/00000343-1000-4ddd-d6eb-2a0046bb2fd1/0046_1.swf" TargetMode="External"/><Relationship Id="rId3" Type="http://schemas.openxmlformats.org/officeDocument/2006/relationships/hyperlink" Target="http://files.school-collection.edu.ru/dlrstore/d7995287-0942-b22b-4993-11b2e5aa0c05/00120075919031763.htm" TargetMode="External"/><Relationship Id="rId7" Type="http://schemas.openxmlformats.org/officeDocument/2006/relationships/hyperlink" Target="http://files.school-collection.edu.ru/dlrstore/79491425-37e9-4496-8679-3b5e5bb52e4a/%5bNB6_1-1%5d_%5bPK_SL-L-17%5d.jpg" TargetMode="External"/><Relationship Id="rId2" Type="http://schemas.openxmlformats.org/officeDocument/2006/relationships/hyperlink" Target="http://files.school-collection.edu.ru/dlrstore/0116978d-fed2-454b-99c1-f69114c6e142/%5bBIO6_02-08%5d_%5bMA_02%5d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000004cb-1000-4ddd-4b74-200046bc432d/0019.jpg" TargetMode="External"/><Relationship Id="rId5" Type="http://schemas.openxmlformats.org/officeDocument/2006/relationships/hyperlink" Target="http://files.school-collection.edu.ru/dlrstore/00000449-1000-4ddd-9c0f-0b0046bc4311/007.swf" TargetMode="External"/><Relationship Id="rId4" Type="http://schemas.openxmlformats.org/officeDocument/2006/relationships/hyperlink" Target="http://files.school-collection.edu.ru/dlrstore/000001f1-1000-4ddd-c014-350046b3269e/003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4c959b9c-2306-473a-8517-b87bf7fd9b30/%5bBIO9_09-50%5d_%5bIM_01%5d.swf" TargetMode="External"/><Relationship Id="rId7" Type="http://schemas.openxmlformats.org/officeDocument/2006/relationships/hyperlink" Target="http://files.school-collection.edu.ru/dlrstore/f167ab57-0805-4740-8eb0-b743d2ff5d90/%5bBIO9_09-50%5d_%5bIM_01%5d.swf" TargetMode="External"/><Relationship Id="rId2" Type="http://schemas.openxmlformats.org/officeDocument/2006/relationships/hyperlink" Target="http://files.school-collection.edu.ru/dlrstore/8904cdd3-3c12-41e8-ba83-e72e0dd4bfd1/%5bBIO9_08-49%5d_%5bTI_02_3%5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00000757-1000-4ddd-54cd-0800475d430c/491.swf" TargetMode="External"/><Relationship Id="rId5" Type="http://schemas.openxmlformats.org/officeDocument/2006/relationships/hyperlink" Target="http://files.school-collection.edu.ru/dlrstore/00000756-1000-4ddd-f204-3a00475d430b/483.swf" TargetMode="External"/><Relationship Id="rId4" Type="http://schemas.openxmlformats.org/officeDocument/2006/relationships/hyperlink" Target="http://files.school-collection.edu.ru/dlrstore/00000755-1000-4ddd-1961-3600475d430b/482.sw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52a90754-c9ac-4c69-a1a0-1246cd1810d7/?interface=catalog&amp;class%5b%5d=48&amp;class%5b%5d=51&amp;subject=29" TargetMode="External"/><Relationship Id="rId7" Type="http://schemas.openxmlformats.org/officeDocument/2006/relationships/hyperlink" Target="http://files.school-collection.edu.ru/dlrstore/37b10a47-ba51-4260-b1ba-e2321a67666c/%5bBI6RA_3-01%5d_%5bIL_03%5d.html" TargetMode="External"/><Relationship Id="rId2" Type="http://schemas.openxmlformats.org/officeDocument/2006/relationships/hyperlink" Target="http://files.school-collection.edu.ru/dlrstore/3020b656-38f3-486c-8491-2c3c6eb4d981/%5bBIO11_03-35%5d_%5bIM_04%5d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0mWK-dhc7J4" TargetMode="External"/><Relationship Id="rId5" Type="http://schemas.openxmlformats.org/officeDocument/2006/relationships/hyperlink" Target="http://www.fcior.edu.ru/card/4199/rastitelnyy-i-zhivotnyy-mir-biologicheskie-resursy-rastitelnyy-i-zhivotnyy-mir-rossii-p1.html" TargetMode="External"/><Relationship Id="rId4" Type="http://schemas.openxmlformats.org/officeDocument/2006/relationships/hyperlink" Target="http://school-collection.edu.ru/catalog/res/000009f7-1000-4ddd-80bd-4e0047fe0b69/?interface=pupil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school-collection.edu.ru/dlrstore/d7995287-0942-b22b-4993-11b2e5aa0c05/00120075919031763.htm" TargetMode="External"/><Relationship Id="rId3" Type="http://schemas.openxmlformats.org/officeDocument/2006/relationships/hyperlink" Target="http://school-collection.edu.ru/catalog/res/f8a6c64d-63e2-43e1-8b24-2f83f17c3e3a/view/" TargetMode="External"/><Relationship Id="rId7" Type="http://schemas.openxmlformats.org/officeDocument/2006/relationships/hyperlink" Target="http://files.school-collection.edu.ru/dlrstore/0116978d-fed2-454b-99c1-f69114c6e142/%5bBIO6_02-08%5d_%5bMA_02%5d.swf" TargetMode="External"/><Relationship Id="rId2" Type="http://schemas.openxmlformats.org/officeDocument/2006/relationships/hyperlink" Target="http://files.school-collection.edu.ru/dlrstore/2ddb6313-ccc7-45a1-86b5-1c8334141b5c/%5bBI6RA_3-01%5d_%5bIL_02%5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000001fe-1000-4ddd-6a1d-260046b3269f/041.swf" TargetMode="External"/><Relationship Id="rId5" Type="http://schemas.openxmlformats.org/officeDocument/2006/relationships/hyperlink" Target="http://files.school-collection.edu.ru/dlrstore/00000207-1000-4ddd-7ca8-4d0046b3269f/062.swf" TargetMode="External"/><Relationship Id="rId4" Type="http://schemas.openxmlformats.org/officeDocument/2006/relationships/hyperlink" Target="http://files.school-collection.edu.ru/dlrstore/00000208-1000-4ddd-74dc-550046b3269f/064.sw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school-collection.edu.ru/dlrstore/4c959b9c-2306-473a-8517-b87bf7fd9b30/%5bBIO9_09-50%5d_%5bIM_01%5d.swf" TargetMode="External"/><Relationship Id="rId3" Type="http://schemas.openxmlformats.org/officeDocument/2006/relationships/hyperlink" Target="http://files.school-collection.edu.ru/dlrstore/00000449-1000-4ddd-9c0f-0b0046bc4311/007.swf" TargetMode="External"/><Relationship Id="rId7" Type="http://schemas.openxmlformats.org/officeDocument/2006/relationships/hyperlink" Target="http://files.school-collection.edu.ru/dlrstore/8904cdd3-3c12-41e8-ba83-e72e0dd4bfd1/%5bBIO9_08-49%5d_%5bTI_02_3%5d.html" TargetMode="External"/><Relationship Id="rId2" Type="http://schemas.openxmlformats.org/officeDocument/2006/relationships/hyperlink" Target="http://files.school-collection.edu.ru/dlrstore/000001f1-1000-4ddd-c014-350046b3269e/003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00000343-1000-4ddd-d6eb-2a0046bb2fd1/0046_1.swf" TargetMode="External"/><Relationship Id="rId5" Type="http://schemas.openxmlformats.org/officeDocument/2006/relationships/hyperlink" Target="http://files.school-collection.edu.ru/dlrstore/79491425-37e9-4496-8679-3b5e5bb52e4a/%5bNB6_1-1%5d_%5bPK_SL-L-17%5d.jpg" TargetMode="External"/><Relationship Id="rId4" Type="http://schemas.openxmlformats.org/officeDocument/2006/relationships/hyperlink" Target="http://files.school-collection.edu.ru/dlrstore/000004cb-1000-4ddd-4b74-200046bc432d/0019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-collection.edu.ru/catalog/res/000009f7-1000-4ddd-80bd-4e0047fe0b69/?interface=pupil" TargetMode="External"/><Relationship Id="rId3" Type="http://schemas.openxmlformats.org/officeDocument/2006/relationships/hyperlink" Target="http://files.school-collection.edu.ru/dlrstore/00000756-1000-4ddd-f204-3a00475d430b/483.swf" TargetMode="External"/><Relationship Id="rId7" Type="http://schemas.openxmlformats.org/officeDocument/2006/relationships/hyperlink" Target="http://school-collection.edu.ru/catalog/res/52a90754-c9ac-4c69-a1a0-1246cd1810d7/?interface=catalog&amp;class%5b%5d=48&amp;class%5b%5d=51&amp;subject=29" TargetMode="External"/><Relationship Id="rId2" Type="http://schemas.openxmlformats.org/officeDocument/2006/relationships/hyperlink" Target="http://files.school-collection.edu.ru/dlrstore/00000755-1000-4ddd-1961-3600475d430b/482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chool-collection.edu.ru/dlrstore/3020b656-38f3-486c-8491-2c3c6eb4d981/%5bBIO11_03-35%5d_%5bIM_04%5d.swf" TargetMode="External"/><Relationship Id="rId5" Type="http://schemas.openxmlformats.org/officeDocument/2006/relationships/hyperlink" Target="http://files.school-collection.edu.ru/dlrstore/f167ab57-0805-4740-8eb0-b743d2ff5d90/%5bBIO9_09-50%5d_%5bIM_01%5d.swf" TargetMode="External"/><Relationship Id="rId10" Type="http://schemas.openxmlformats.org/officeDocument/2006/relationships/hyperlink" Target="http://www.youtube.com/watch?v=0mWK-dhc7J4" TargetMode="External"/><Relationship Id="rId4" Type="http://schemas.openxmlformats.org/officeDocument/2006/relationships/hyperlink" Target="http://files.school-collection.edu.ru/dlrstore/00000757-1000-4ddd-54cd-0800475d430c/491.swf" TargetMode="External"/><Relationship Id="rId9" Type="http://schemas.openxmlformats.org/officeDocument/2006/relationships/hyperlink" Target="http://www.fcior.edu.ru/card/4199/rastitelnyy-i-zhivotnyy-mir-biologicheskie-resursy-rastitelnyy-i-zhivotnyy-mir-rossii-p1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io.1september.ru/urok/" TargetMode="External"/><Relationship Id="rId2" Type="http://schemas.openxmlformats.org/officeDocument/2006/relationships/hyperlink" Target="https://interneturo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logy-online.ru/" TargetMode="External"/><Relationship Id="rId5" Type="http://schemas.openxmlformats.org/officeDocument/2006/relationships/hyperlink" Target="http://www.ancientbeasts.ru/" TargetMode="External"/><Relationship Id="rId4" Type="http://schemas.openxmlformats.org/officeDocument/2006/relationships/hyperlink" Target="https://bio.1sept.r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metodicheskaya-kopilka/zadaniya-dlya-5-9-klassov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tes.google.com/site/fgosurok/home/prieemy-formy-i-metody-obucenia" TargetMode="External"/><Relationship Id="rId5" Type="http://schemas.openxmlformats.org/officeDocument/2006/relationships/hyperlink" Target="https://hw.lecta.ru/teacher/profile/homework/ruraxefape" TargetMode="External"/><Relationship Id="rId4" Type="http://schemas.openxmlformats.org/officeDocument/2006/relationships/hyperlink" Target="https://prosv.ru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DpGG5DASDOPHG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7488832" cy="2736304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en-US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72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введению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перехода на </a:t>
            </a:r>
            <a:b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стандарты </a:t>
            </a:r>
            <a:b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 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733256"/>
            <a:ext cx="864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 - Камчатский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0000" t="11111" r="8333" b="6667"/>
          <a:stretch>
            <a:fillRect/>
          </a:stretch>
        </p:blipFill>
        <p:spPr bwMode="auto">
          <a:xfrm>
            <a:off x="0" y="61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qrcoder.ru/code/?https%3A%2F%2Fedsoo.ru%2Fconstructor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19600" y="4419600"/>
            <a:ext cx="2829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4"/>
              </a:rPr>
              <a:t>https://edsoo.ru/constructor/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6397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ч, из них 1 ч — резервное время)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98268309"/>
              </p:ext>
            </p:extLst>
          </p:nvPr>
        </p:nvGraphicFramePr>
        <p:xfrm>
          <a:off x="755576" y="1988839"/>
          <a:ext cx="7560840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17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раздела, темы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4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Биология — наука о живой природе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 ч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4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/>
                        </a:rPr>
                        <a:t>Методы изучения живой </a:t>
                      </a:r>
                      <a:r>
                        <a:rPr lang="ru-RU" sz="2000" i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природы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 ч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6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</a:rPr>
                        <a:t>3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/>
                        </a:rPr>
                        <a:t>Организмы  — тела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/>
                        </a:rPr>
                        <a:t>живой природы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 ч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6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/>
                        </a:rPr>
                        <a:t>Организмы и среда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/>
                        </a:rPr>
                        <a:t>обитания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 ч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4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</a:rPr>
                        <a:t>5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/>
                        </a:rPr>
                        <a:t>Природные сообщества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 ч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4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/>
                        </a:rPr>
                        <a:t>6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2060"/>
                          </a:solidFill>
                          <a:latin typeface="Times New Roman"/>
                        </a:rPr>
                        <a:t>Живая природа и человек </a:t>
                      </a:r>
                      <a:endParaRPr lang="ru-RU" sz="2000" i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 ч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587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37777"/>
          <a:stretch>
            <a:fillRect/>
          </a:stretch>
        </p:blipFill>
        <p:spPr bwMode="auto">
          <a:xfrm>
            <a:off x="3657600" y="3657600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5029200" y="152400"/>
            <a:ext cx="1676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67000" y="3505200"/>
            <a:ext cx="990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62600" y="304800"/>
            <a:ext cx="68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1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5600" y="3581400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2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4290"/>
            <a:ext cx="6262710" cy="649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52400" y="1600200"/>
            <a:ext cx="1676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85800" y="1676400"/>
            <a:ext cx="30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3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0" y="1556905"/>
            <a:ext cx="4576157" cy="4192385"/>
            <a:chOff x="579119" y="1412239"/>
            <a:chExt cx="5669280" cy="5110480"/>
          </a:xfrm>
        </p:grpSpPr>
        <p:sp>
          <p:nvSpPr>
            <p:cNvPr id="3" name="object 3"/>
            <p:cNvSpPr/>
            <p:nvPr/>
          </p:nvSpPr>
          <p:spPr>
            <a:xfrm>
              <a:off x="2529840" y="2763519"/>
              <a:ext cx="3718560" cy="3759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599439" y="3942079"/>
              <a:ext cx="3779520" cy="2255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579119" y="1412239"/>
              <a:ext cx="3799840" cy="34239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6120" y="333608"/>
            <a:ext cx="7599045" cy="871392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lang="ru-RU" sz="2800" b="1" spc="-1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учебными изданиями </a:t>
            </a:r>
            <a:br>
              <a:rPr lang="ru-RU" sz="2800" b="1" spc="-1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1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– 2023 учебном году</a:t>
            </a:r>
            <a:endParaRPr sz="2800" b="1" spc="15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2880" y="1002029"/>
            <a:ext cx="944880" cy="190500"/>
            <a:chOff x="243840" y="193039"/>
            <a:chExt cx="1259840" cy="254000"/>
          </a:xfrm>
        </p:grpSpPr>
        <p:sp>
          <p:nvSpPr>
            <p:cNvPr id="8" name="object 8"/>
            <p:cNvSpPr/>
            <p:nvPr/>
          </p:nvSpPr>
          <p:spPr>
            <a:xfrm>
              <a:off x="243840" y="396239"/>
              <a:ext cx="1259840" cy="30480"/>
            </a:xfrm>
            <a:custGeom>
              <a:avLst/>
              <a:gdLst/>
              <a:ahLst/>
              <a:cxnLst/>
              <a:rect l="l" t="t" r="r" b="b"/>
              <a:pathLst>
                <a:path w="1259840" h="30479">
                  <a:moveTo>
                    <a:pt x="487680" y="30480"/>
                  </a:moveTo>
                  <a:lnTo>
                    <a:pt x="486384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487680" y="30480"/>
                  </a:lnTo>
                  <a:close/>
                </a:path>
                <a:path w="1259840" h="30479">
                  <a:moveTo>
                    <a:pt x="1259840" y="0"/>
                  </a:moveTo>
                  <a:lnTo>
                    <a:pt x="775068" y="0"/>
                  </a:lnTo>
                  <a:lnTo>
                    <a:pt x="772160" y="30480"/>
                  </a:lnTo>
                  <a:lnTo>
                    <a:pt x="1259840" y="30480"/>
                  </a:lnTo>
                  <a:lnTo>
                    <a:pt x="1259840" y="0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772159" y="193039"/>
              <a:ext cx="203200" cy="253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82880" y="1230630"/>
            <a:ext cx="952500" cy="99060"/>
            <a:chOff x="243840" y="497840"/>
            <a:chExt cx="1270000" cy="132080"/>
          </a:xfrm>
        </p:grpSpPr>
        <p:sp>
          <p:nvSpPr>
            <p:cNvPr id="11" name="object 11"/>
            <p:cNvSpPr/>
            <p:nvPr/>
          </p:nvSpPr>
          <p:spPr>
            <a:xfrm>
              <a:off x="243840" y="497840"/>
              <a:ext cx="203200" cy="101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360" y="497840"/>
              <a:ext cx="101600" cy="1117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89280" y="497840"/>
              <a:ext cx="91440" cy="1117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040" y="497840"/>
              <a:ext cx="81279" cy="1016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800" y="497840"/>
              <a:ext cx="71119" cy="1016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04240" y="497840"/>
              <a:ext cx="254000" cy="13208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8559" y="497840"/>
              <a:ext cx="233680" cy="1016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2559" y="497840"/>
              <a:ext cx="81280" cy="1016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9" name="object 19"/>
          <p:cNvSpPr/>
          <p:nvPr/>
        </p:nvSpPr>
        <p:spPr>
          <a:xfrm>
            <a:off x="1322070" y="861060"/>
            <a:ext cx="0" cy="453390"/>
          </a:xfrm>
          <a:custGeom>
            <a:avLst/>
            <a:gdLst/>
            <a:ahLst/>
            <a:cxnLst/>
            <a:rect l="l" t="t" r="r" b="b"/>
            <a:pathLst>
              <a:path h="604520">
                <a:moveTo>
                  <a:pt x="0" y="0"/>
                </a:moveTo>
                <a:lnTo>
                  <a:pt x="0" y="604266"/>
                </a:lnTo>
              </a:path>
            </a:pathLst>
          </a:custGeom>
          <a:ln w="10160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4987766" y="1810800"/>
            <a:ext cx="3630930" cy="298799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dirty="0">
                <a:latin typeface="Carlito"/>
                <a:cs typeface="Carlito"/>
              </a:rPr>
              <a:t>В </a:t>
            </a:r>
            <a:r>
              <a:rPr sz="1200" spc="-8" dirty="0">
                <a:latin typeface="Carlito"/>
                <a:cs typeface="Carlito"/>
              </a:rPr>
              <a:t>период </a:t>
            </a:r>
            <a:r>
              <a:rPr sz="1200" spc="-4" dirty="0">
                <a:latin typeface="Carlito"/>
                <a:cs typeface="Carlito"/>
              </a:rPr>
              <a:t>перехода </a:t>
            </a:r>
            <a:r>
              <a:rPr sz="1200" spc="8" dirty="0">
                <a:latin typeface="Carlito"/>
                <a:cs typeface="Carlito"/>
              </a:rPr>
              <a:t>на обновлённые</a:t>
            </a:r>
            <a:r>
              <a:rPr sz="1200" spc="-180" dirty="0">
                <a:latin typeface="Carlito"/>
                <a:cs typeface="Carlito"/>
              </a:rPr>
              <a:t> </a:t>
            </a:r>
            <a:r>
              <a:rPr sz="1200" spc="-8" dirty="0">
                <a:latin typeface="Carlito"/>
                <a:cs typeface="Carlito"/>
              </a:rPr>
              <a:t>ФГОС-2021*</a:t>
            </a:r>
            <a:endParaRPr sz="1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 dirty="0">
              <a:latin typeface="Carlito"/>
              <a:cs typeface="Carlito"/>
            </a:endParaRPr>
          </a:p>
          <a:p>
            <a:pPr>
              <a:spcBef>
                <a:spcPts val="19"/>
              </a:spcBef>
            </a:pPr>
            <a:endParaRPr sz="900" dirty="0">
              <a:latin typeface="Carlito"/>
              <a:cs typeface="Carlito"/>
            </a:endParaRPr>
          </a:p>
          <a:p>
            <a:pPr marL="184784" marR="152400" indent="-175736">
              <a:lnSpc>
                <a:spcPct val="104299"/>
              </a:lnSpc>
              <a:buFont typeface="Arial"/>
              <a:buChar char="•"/>
              <a:tabLst>
                <a:tab pos="184784" algn="l"/>
                <a:tab pos="185261" algn="l"/>
              </a:tabLst>
            </a:pPr>
            <a:r>
              <a:rPr sz="1200" spc="8" dirty="0">
                <a:latin typeface="Carlito"/>
                <a:cs typeface="Carlito"/>
              </a:rPr>
              <a:t>могут </a:t>
            </a:r>
            <a:r>
              <a:rPr sz="1200" dirty="0">
                <a:latin typeface="Carlito"/>
                <a:cs typeface="Carlito"/>
              </a:rPr>
              <a:t>быть </a:t>
            </a:r>
            <a:r>
              <a:rPr sz="1200" spc="-4" dirty="0">
                <a:latin typeface="Carlito"/>
                <a:cs typeface="Carlito"/>
              </a:rPr>
              <a:t>использованы </a:t>
            </a:r>
            <a:r>
              <a:rPr sz="1200" b="1" spc="4" dirty="0">
                <a:latin typeface="Carlito"/>
                <a:cs typeface="Carlito"/>
              </a:rPr>
              <a:t>любые </a:t>
            </a:r>
            <a:r>
              <a:rPr sz="1200" b="1" dirty="0">
                <a:latin typeface="Carlito"/>
                <a:cs typeface="Carlito"/>
              </a:rPr>
              <a:t>учебно-  </a:t>
            </a:r>
            <a:r>
              <a:rPr sz="1200" b="1" spc="-4" dirty="0">
                <a:latin typeface="Carlito"/>
                <a:cs typeface="Carlito"/>
              </a:rPr>
              <a:t>методические </a:t>
            </a:r>
            <a:r>
              <a:rPr sz="1200" b="1" dirty="0">
                <a:latin typeface="Carlito"/>
                <a:cs typeface="Carlito"/>
              </a:rPr>
              <a:t>комплекты, включённые в  </a:t>
            </a:r>
            <a:r>
              <a:rPr sz="1200" b="1" spc="-8" dirty="0">
                <a:latin typeface="Carlito"/>
                <a:cs typeface="Carlito"/>
              </a:rPr>
              <a:t>действующий </a:t>
            </a:r>
            <a:r>
              <a:rPr sz="1200" b="1" spc="4" dirty="0">
                <a:latin typeface="Carlito"/>
                <a:cs typeface="Carlito"/>
              </a:rPr>
              <a:t>федеральный </a:t>
            </a:r>
            <a:r>
              <a:rPr sz="1200" b="1" dirty="0">
                <a:latin typeface="Carlito"/>
                <a:cs typeface="Carlito"/>
              </a:rPr>
              <a:t>перечень</a:t>
            </a:r>
            <a:r>
              <a:rPr sz="1200" b="1" spc="-158" dirty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учебников</a:t>
            </a:r>
            <a:endParaRPr sz="1200" dirty="0">
              <a:latin typeface="Carlito"/>
              <a:cs typeface="Carlito"/>
            </a:endParaRPr>
          </a:p>
          <a:p>
            <a:pPr marL="184784" marR="3810" indent="-175736">
              <a:lnSpc>
                <a:spcPct val="104299"/>
              </a:lnSpc>
              <a:spcBef>
                <a:spcPts val="784"/>
              </a:spcBef>
              <a:buFont typeface="Arial"/>
              <a:buChar char="•"/>
              <a:tabLst>
                <a:tab pos="222885" algn="l"/>
                <a:tab pos="223361" algn="l"/>
              </a:tabLst>
            </a:pPr>
            <a:r>
              <a:rPr sz="1350" dirty="0"/>
              <a:t>	</a:t>
            </a:r>
            <a:r>
              <a:rPr sz="1200" spc="8" dirty="0">
                <a:latin typeface="Carlito"/>
                <a:cs typeface="Carlito"/>
              </a:rPr>
              <a:t>особое</a:t>
            </a:r>
            <a:r>
              <a:rPr sz="1200" spc="-98" dirty="0">
                <a:latin typeface="Carlito"/>
                <a:cs typeface="Carlito"/>
              </a:rPr>
              <a:t> </a:t>
            </a:r>
            <a:r>
              <a:rPr sz="1200" spc="15" dirty="0">
                <a:latin typeface="Carlito"/>
                <a:cs typeface="Carlito"/>
              </a:rPr>
              <a:t>внимание</a:t>
            </a:r>
            <a:r>
              <a:rPr sz="1200" spc="-94" dirty="0">
                <a:latin typeface="Carlito"/>
                <a:cs typeface="Carlito"/>
              </a:rPr>
              <a:t> </a:t>
            </a:r>
            <a:r>
              <a:rPr sz="1200" spc="4" dirty="0">
                <a:latin typeface="Carlito"/>
                <a:cs typeface="Carlito"/>
              </a:rPr>
              <a:t>должно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быть</a:t>
            </a:r>
            <a:r>
              <a:rPr sz="1200" spc="-120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уделено</a:t>
            </a:r>
            <a:r>
              <a:rPr sz="1200" spc="-15" dirty="0">
                <a:latin typeface="Carlito"/>
                <a:cs typeface="Carlito"/>
              </a:rPr>
              <a:t> </a:t>
            </a:r>
            <a:r>
              <a:rPr sz="1200" spc="4" dirty="0">
                <a:latin typeface="Carlito"/>
                <a:cs typeface="Carlito"/>
              </a:rPr>
              <a:t>изменению  </a:t>
            </a:r>
            <a:r>
              <a:rPr sz="1200" spc="-4" dirty="0">
                <a:latin typeface="Carlito"/>
                <a:cs typeface="Carlito"/>
              </a:rPr>
              <a:t>методики </a:t>
            </a:r>
            <a:r>
              <a:rPr sz="1200" dirty="0">
                <a:latin typeface="Carlito"/>
                <a:cs typeface="Carlito"/>
              </a:rPr>
              <a:t>преподавания </a:t>
            </a:r>
            <a:r>
              <a:rPr sz="1200" spc="-4" dirty="0">
                <a:latin typeface="Carlito"/>
                <a:cs typeface="Carlito"/>
              </a:rPr>
              <a:t>учебных </a:t>
            </a:r>
            <a:r>
              <a:rPr sz="1200" spc="4" dirty="0">
                <a:latin typeface="Carlito"/>
                <a:cs typeface="Carlito"/>
              </a:rPr>
              <a:t>предметов </a:t>
            </a:r>
            <a:r>
              <a:rPr sz="1200" b="1" spc="8" dirty="0">
                <a:latin typeface="Carlito"/>
                <a:cs typeface="Carlito"/>
              </a:rPr>
              <a:t>при  </a:t>
            </a:r>
            <a:r>
              <a:rPr sz="1200" b="1" dirty="0">
                <a:latin typeface="Carlito"/>
                <a:cs typeface="Carlito"/>
              </a:rPr>
              <a:t>одновременном </a:t>
            </a:r>
            <a:r>
              <a:rPr sz="1200" b="1" spc="4" dirty="0">
                <a:latin typeface="Carlito"/>
                <a:cs typeface="Carlito"/>
              </a:rPr>
              <a:t>использовании </a:t>
            </a:r>
            <a:r>
              <a:rPr sz="1200" b="1" dirty="0">
                <a:latin typeface="Carlito"/>
                <a:cs typeface="Carlito"/>
              </a:rPr>
              <a:t>дополнительных  </a:t>
            </a:r>
            <a:r>
              <a:rPr sz="1200" b="1" spc="-8" dirty="0">
                <a:latin typeface="Carlito"/>
                <a:cs typeface="Carlito"/>
              </a:rPr>
              <a:t>учебных, </a:t>
            </a:r>
            <a:r>
              <a:rPr sz="1200" b="1" dirty="0">
                <a:latin typeface="Carlito"/>
                <a:cs typeface="Carlito"/>
              </a:rPr>
              <a:t>дидактических</a:t>
            </a:r>
            <a:r>
              <a:rPr sz="1200" b="1" spc="-23" dirty="0">
                <a:latin typeface="Carlito"/>
                <a:cs typeface="Carlito"/>
              </a:rPr>
              <a:t> </a:t>
            </a:r>
            <a:r>
              <a:rPr sz="1200" b="1" spc="4" dirty="0">
                <a:latin typeface="Carlito"/>
                <a:cs typeface="Carlito"/>
              </a:rPr>
              <a:t>материалов</a:t>
            </a:r>
            <a:r>
              <a:rPr sz="1200" spc="4" dirty="0">
                <a:latin typeface="Carlito"/>
                <a:cs typeface="Carlito"/>
              </a:rPr>
              <a:t>,</a:t>
            </a:r>
            <a:endParaRPr sz="1200" dirty="0">
              <a:latin typeface="Carlito"/>
              <a:cs typeface="Carlito"/>
            </a:endParaRPr>
          </a:p>
          <a:p>
            <a:pPr marL="184784" marR="152400">
              <a:lnSpc>
                <a:spcPts val="1560"/>
              </a:lnSpc>
              <a:spcBef>
                <a:spcPts val="15"/>
              </a:spcBef>
            </a:pPr>
            <a:r>
              <a:rPr sz="1200" spc="8" dirty="0">
                <a:latin typeface="Carlito"/>
                <a:cs typeface="Carlito"/>
              </a:rPr>
              <a:t>ориентированных</a:t>
            </a:r>
            <a:r>
              <a:rPr sz="1200" spc="-83" dirty="0">
                <a:latin typeface="Carlito"/>
                <a:cs typeface="Carlito"/>
              </a:rPr>
              <a:t> </a:t>
            </a:r>
            <a:r>
              <a:rPr sz="1200" spc="8" dirty="0">
                <a:latin typeface="Carlito"/>
                <a:cs typeface="Carlito"/>
              </a:rPr>
              <a:t>на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spc="8" dirty="0">
                <a:latin typeface="Carlito"/>
                <a:cs typeface="Carlito"/>
              </a:rPr>
              <a:t>формирование</a:t>
            </a:r>
            <a:r>
              <a:rPr sz="1200" spc="-94" dirty="0">
                <a:latin typeface="Carlito"/>
                <a:cs typeface="Carlito"/>
              </a:rPr>
              <a:t> </a:t>
            </a:r>
            <a:r>
              <a:rPr sz="1200" spc="4" dirty="0">
                <a:latin typeface="Carlito"/>
                <a:cs typeface="Carlito"/>
              </a:rPr>
              <a:t>предметных,  метапредметных </a:t>
            </a:r>
            <a:r>
              <a:rPr sz="1200" dirty="0">
                <a:latin typeface="Carlito"/>
                <a:cs typeface="Carlito"/>
              </a:rPr>
              <a:t>и </a:t>
            </a:r>
            <a:r>
              <a:rPr sz="1200" spc="-4" dirty="0">
                <a:latin typeface="Carlito"/>
                <a:cs typeface="Carlito"/>
              </a:rPr>
              <a:t>личностных</a:t>
            </a:r>
            <a:r>
              <a:rPr sz="1200" spc="-131" dirty="0">
                <a:latin typeface="Carlito"/>
                <a:cs typeface="Carlito"/>
              </a:rPr>
              <a:t> </a:t>
            </a:r>
            <a:r>
              <a:rPr sz="1200" spc="-11" dirty="0">
                <a:latin typeface="Carlito"/>
                <a:cs typeface="Carlito"/>
              </a:rPr>
              <a:t>результатов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4294967295"/>
          </p:nvPr>
        </p:nvSpPr>
        <p:spPr>
          <a:xfrm>
            <a:off x="1787237" y="5769034"/>
            <a:ext cx="7848600" cy="1025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lnSpc>
                <a:spcPts val="818"/>
              </a:lnSpc>
            </a:pPr>
            <a:r>
              <a:rPr sz="900" spc="-8" dirty="0"/>
              <a:t>©</a:t>
            </a:r>
            <a:r>
              <a:rPr sz="900" spc="-49" dirty="0"/>
              <a:t> </a:t>
            </a:r>
            <a:r>
              <a:rPr sz="900" spc="-23" dirty="0"/>
              <a:t>АО</a:t>
            </a:r>
            <a:r>
              <a:rPr sz="900" spc="-38" dirty="0"/>
              <a:t> </a:t>
            </a:r>
            <a:r>
              <a:rPr sz="900" spc="-8" dirty="0"/>
              <a:t>«</a:t>
            </a:r>
            <a:r>
              <a:rPr sz="900" spc="-8" dirty="0" err="1"/>
              <a:t>Издательство</a:t>
            </a:r>
            <a:r>
              <a:rPr sz="900" spc="-49" dirty="0"/>
              <a:t> </a:t>
            </a:r>
            <a:r>
              <a:rPr sz="900" spc="-19" dirty="0"/>
              <a:t>«</a:t>
            </a:r>
            <a:r>
              <a:rPr sz="900" spc="-19" dirty="0" err="1"/>
              <a:t>Просвещение</a:t>
            </a:r>
            <a:r>
              <a:rPr sz="900" spc="-19" dirty="0"/>
              <a:t>»,</a:t>
            </a:r>
            <a:r>
              <a:rPr sz="900" spc="-75" dirty="0"/>
              <a:t> </a:t>
            </a:r>
            <a:r>
              <a:rPr sz="900" spc="-19" dirty="0"/>
              <a:t>2022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987767" y="5068207"/>
            <a:ext cx="3571399" cy="495328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>
              <a:lnSpc>
                <a:spcPct val="105000"/>
              </a:lnSpc>
              <a:spcBef>
                <a:spcPts val="83"/>
              </a:spcBef>
            </a:pPr>
            <a:r>
              <a:rPr sz="1200" spc="-8" dirty="0">
                <a:latin typeface="Carlito"/>
                <a:cs typeface="Carlito"/>
              </a:rPr>
              <a:t>*</a:t>
            </a:r>
            <a:r>
              <a:rPr sz="900" i="1" spc="-8" dirty="0">
                <a:latin typeface="Carlito"/>
                <a:cs typeface="Carlito"/>
              </a:rPr>
              <a:t>Письмо </a:t>
            </a:r>
            <a:r>
              <a:rPr sz="900" i="1" dirty="0">
                <a:latin typeface="Carlito"/>
                <a:cs typeface="Carlito"/>
              </a:rPr>
              <a:t>Министерства просвещения </a:t>
            </a:r>
            <a:r>
              <a:rPr sz="900" i="1" spc="8" dirty="0">
                <a:latin typeface="Carlito"/>
                <a:cs typeface="Carlito"/>
              </a:rPr>
              <a:t>от </a:t>
            </a:r>
            <a:r>
              <a:rPr sz="900" i="1" spc="-26" dirty="0">
                <a:latin typeface="Carlito"/>
                <a:cs typeface="Carlito"/>
              </a:rPr>
              <a:t>11.11.2021 </a:t>
            </a:r>
            <a:r>
              <a:rPr sz="900" i="1" dirty="0">
                <a:latin typeface="Carlito"/>
                <a:cs typeface="Carlito"/>
              </a:rPr>
              <a:t>№ </a:t>
            </a:r>
            <a:r>
              <a:rPr sz="900" i="1" spc="-23" dirty="0">
                <a:latin typeface="Carlito"/>
                <a:cs typeface="Carlito"/>
              </a:rPr>
              <a:t>03-1899 </a:t>
            </a:r>
            <a:r>
              <a:rPr sz="900" i="1" spc="8" dirty="0">
                <a:latin typeface="Carlito"/>
                <a:cs typeface="Carlito"/>
              </a:rPr>
              <a:t>«Об  </a:t>
            </a:r>
            <a:r>
              <a:rPr sz="900" i="1" spc="-4" dirty="0">
                <a:latin typeface="Carlito"/>
                <a:cs typeface="Carlito"/>
              </a:rPr>
              <a:t>обеспечении учебными </a:t>
            </a:r>
            <a:r>
              <a:rPr sz="900" i="1" dirty="0">
                <a:latin typeface="Carlito"/>
                <a:cs typeface="Carlito"/>
              </a:rPr>
              <a:t>изданиями </a:t>
            </a:r>
            <a:r>
              <a:rPr sz="900" i="1" spc="4" dirty="0">
                <a:latin typeface="Carlito"/>
                <a:cs typeface="Carlito"/>
              </a:rPr>
              <a:t>(учебниками </a:t>
            </a:r>
            <a:r>
              <a:rPr sz="900" i="1" dirty="0">
                <a:latin typeface="Carlito"/>
                <a:cs typeface="Carlito"/>
              </a:rPr>
              <a:t>и </a:t>
            </a:r>
            <a:r>
              <a:rPr sz="900" i="1" spc="-4" dirty="0">
                <a:latin typeface="Carlito"/>
                <a:cs typeface="Carlito"/>
              </a:rPr>
              <a:t>учебными </a:t>
            </a:r>
            <a:r>
              <a:rPr sz="900" i="1" dirty="0">
                <a:latin typeface="Carlito"/>
                <a:cs typeface="Carlito"/>
              </a:rPr>
              <a:t>пособиями)  </a:t>
            </a:r>
            <a:r>
              <a:rPr sz="900" i="1" spc="4" dirty="0">
                <a:latin typeface="Carlito"/>
                <a:cs typeface="Carlito"/>
              </a:rPr>
              <a:t>обучающихся </a:t>
            </a:r>
            <a:r>
              <a:rPr sz="900" i="1" dirty="0">
                <a:latin typeface="Carlito"/>
                <a:cs typeface="Carlito"/>
              </a:rPr>
              <a:t>в </a:t>
            </a:r>
            <a:r>
              <a:rPr sz="900" i="1" spc="-26" dirty="0">
                <a:latin typeface="Carlito"/>
                <a:cs typeface="Carlito"/>
              </a:rPr>
              <a:t>2022/23 </a:t>
            </a:r>
            <a:r>
              <a:rPr sz="900" i="1" dirty="0">
                <a:latin typeface="Carlito"/>
                <a:cs typeface="Carlito"/>
              </a:rPr>
              <a:t>учебном</a:t>
            </a:r>
            <a:r>
              <a:rPr sz="900" i="1" spc="-143" dirty="0">
                <a:latin typeface="Carlito"/>
                <a:cs typeface="Carlito"/>
              </a:rPr>
              <a:t> </a:t>
            </a:r>
            <a:r>
              <a:rPr sz="900" i="1" dirty="0">
                <a:latin typeface="Carlito"/>
                <a:cs typeface="Carlito"/>
              </a:rPr>
              <a:t>году</a:t>
            </a:r>
            <a:endParaRPr sz="9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363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85135"/>
            <a:ext cx="8280920" cy="52320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5712542"/>
            <a:ext cx="7417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Использование различных УМК для обучения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учащихся 5-х классов в 2022-2023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 подготовили И.А.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Ананина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 Аксютина)  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0"/>
            <a:ext cx="9036496" cy="228599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ООО-2021</a:t>
            </a:r>
            <a:br>
              <a:rPr lang="ru-RU" sz="54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060848"/>
            <a:ext cx="6408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 практические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5 классе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82973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правило, начинается с постановки познавательной задачи, определении темы и содержания работы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внимание на характер практической деятельности обучающихся, раскрывается последовательность работы, которая обеспечивает целенаправленность наблюдений.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со способами оформления работы, указывается на необходимость фиксации результатов и записи выводов, особенно при работе с электронными тетрадями.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правилами по технике безопасности при проведении лабораторных и практических работ в кабинете биологии.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41848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урока с использованием лабораторного практикума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1844824"/>
            <a:ext cx="756084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примерной рабочей программе  в содержании учебного предмета в 5 классе предлагается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лабораторных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(практических работ) и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экскурсии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живой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природы»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412776"/>
            <a:ext cx="8856984" cy="44108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i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 практические </a:t>
            </a:r>
            <a:r>
              <a:rPr lang="ru-RU" sz="2400" b="1" i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. </a:t>
            </a:r>
            <a:r>
              <a:rPr lang="ru-RU" sz="2400" u="sng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Изучение лабораторного оборудования: термометры, весы, чашки Петри, пробирки, мензурки. Пра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вила работы с оборудованием в школьном кабинете</a:t>
            </a: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endParaRPr lang="ru-RU" sz="2400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Ознакомление с устройством лупы, светового микроскопа, правила работы с ними</a:t>
            </a: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endParaRPr lang="ru-RU" sz="2400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 Ознакомление с растительными и животными клетками: томата и арбуза (натуральные препараты), инфузории туфельки и гидры (готовые микропрепараты) с помощью лупы и светового микроскопа. </a:t>
            </a:r>
            <a:endParaRPr lang="ru-RU" sz="2400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sz="2400" b="1" i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i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видеоэкскурсии</a:t>
            </a:r>
            <a:r>
              <a:rPr lang="ru-RU" sz="2400" b="1" i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Овладение 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методами изучения живой природы — наблюдением и экспериментом.</a:t>
            </a:r>
            <a:endParaRPr lang="ru-RU" sz="2400" dirty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Нормативно-правовые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51914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31.05.2021 N 287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"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образовательного стандарта основного общего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</a:p>
          <a:p>
            <a:pPr marL="109728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publication.pravo.gov.ru/Document/View/0001202107050027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9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«Организмы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тела живой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природы»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57224" y="2000240"/>
            <a:ext cx="7891240" cy="347472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 практические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marL="45720" indent="0"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Изучение клеток кожицы чешуи лука под лупой и микроскопом (на примере самостоятельно приготовленного микропрепарата). </a:t>
            </a:r>
            <a:endParaRPr lang="ru-RU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Ознакомление с принципами систематики организмов. </a:t>
            </a: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Наблюдение</a:t>
            </a: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потреблением </a:t>
            </a: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воды растением.</a:t>
            </a:r>
            <a:endParaRPr lang="ru-RU" dirty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602068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«Организмы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среда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обитания»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14348" y="2420888"/>
            <a:ext cx="7602068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 практические работы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Выявление </a:t>
            </a: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приспособлений организмов к среде обитания (на конкретных примерах). </a:t>
            </a:r>
            <a:endParaRPr lang="ru-RU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b="1" i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i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видеоэкскурсии </a:t>
            </a:r>
            <a:endParaRPr lang="ru-RU" b="1" i="1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Растительный </a:t>
            </a: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 животный мир родного края </a:t>
            </a: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(краеведение).</a:t>
            </a:r>
          </a:p>
        </p:txBody>
      </p:sp>
    </p:spTree>
    <p:extLst>
      <p:ext uri="{BB962C8B-B14F-4D97-AF65-F5344CB8AC3E}">
        <p14:creationId xmlns:p14="http://schemas.microsoft.com/office/powerpoint/2010/main" val="35308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46084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b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«Природные сообщества»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14348" y="2132856"/>
            <a:ext cx="7890100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i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sz="2400" b="1" i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практические работы </a:t>
            </a:r>
            <a:endParaRPr lang="ru-RU" sz="2400" b="1" i="1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Изучение искусственных 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сообществ и их обитателей (на примере </a:t>
            </a: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аквариума и др.). </a:t>
            </a:r>
            <a:endParaRPr lang="ru-RU" sz="2400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b="1" i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или </a:t>
            </a:r>
            <a:r>
              <a:rPr lang="ru-RU" sz="2400" b="1" i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видеоэкскурсии </a:t>
            </a:r>
            <a:endParaRPr lang="ru-RU" sz="2400" b="1" i="1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3. Изучение 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природных сообществ 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леса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озера, пруда, луга и др.).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4. Изучение </a:t>
            </a:r>
            <a:r>
              <a:rPr lang="ru-RU" sz="2400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сезонных явлений в жизни природных сообществ</a:t>
            </a:r>
            <a:r>
              <a:rPr lang="ru-RU" sz="24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 </a:t>
            </a:r>
            <a:endParaRPr lang="ru-RU" sz="2400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32656"/>
            <a:ext cx="7459192" cy="129614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«Живая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2492896"/>
            <a:ext cx="7920880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i="1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 практические работы </a:t>
            </a:r>
            <a:endParaRPr lang="ru-RU" b="1" i="1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1400" b="1" i="1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Проведение </a:t>
            </a:r>
            <a:r>
              <a:rPr lang="ru-RU" dirty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акции по уборке мусора в ближайшем лесу, парке, сквере или на </a:t>
            </a:r>
            <a:r>
              <a:rPr lang="ru-RU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пришкольной территории</a:t>
            </a:r>
            <a:endParaRPr lang="ru-RU" dirty="0" smtClean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цифровые атласы определители животных и растений России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859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16142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анероидов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2678" y="437380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</a:t>
            </a:r>
            <a:r>
              <a:rPr lang="ru-RU" dirty="0" err="1" smtClean="0"/>
              <a:t>айфонов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62866" y="6124654"/>
            <a:ext cx="683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Красная книга Камчатского края</a:t>
            </a:r>
            <a:endParaRPr lang="ru-RU" dirty="0"/>
          </a:p>
        </p:txBody>
      </p:sp>
      <p:pic>
        <p:nvPicPr>
          <p:cNvPr id="4" name="Picture 2" descr="C:\Users\Серёга\Downloads\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25998"/>
            <a:ext cx="13811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211" y="-747464"/>
            <a:ext cx="9036496" cy="285754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ООО-2021</a:t>
            </a:r>
            <a:br>
              <a:rPr lang="ru-RU" sz="54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276872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4"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</a:t>
            </a:r>
            <a:endPara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учителю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48" y="857251"/>
            <a:ext cx="9015852" cy="782052"/>
          </a:xfrm>
        </p:spPr>
        <p:txBody>
          <a:bodyPr>
            <a:normAutofit/>
          </a:bodyPr>
          <a:lstStyle/>
          <a:p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635744"/>
              </p:ext>
            </p:extLst>
          </p:nvPr>
        </p:nvGraphicFramePr>
        <p:xfrm>
          <a:off x="179512" y="548680"/>
          <a:ext cx="8532439" cy="6153901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245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90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 о живой природе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://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files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school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collection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edu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dlrstore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/78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74071-0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01-022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-0071-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29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0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95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83/%5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BEST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5_02-07%5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_%5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BID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_02%5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swf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на определение специальностей ученых, изучающих живую природу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http://www.youtube.com/watch?v=BDnjXR7K95k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Видео-презентация «Значение биологии»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143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изучения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://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files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school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-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collection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edu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ru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dlrstore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98583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3-5845-11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da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-8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6-0800200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9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a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66/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index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htm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Измерительные приборы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9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://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files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school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-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collection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edu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ru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/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dlrstore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/606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f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3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e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7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f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-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e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0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fe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-11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db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-8314-0800200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9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a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66/04_02_02_02.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swf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Интерактивное задание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прорастанием фасоли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48" y="857251"/>
            <a:ext cx="9015852" cy="782052"/>
          </a:xfrm>
        </p:spPr>
        <p:txBody>
          <a:bodyPr>
            <a:normAutofit/>
          </a:bodyPr>
          <a:lstStyle/>
          <a:p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964481"/>
              </p:ext>
            </p:extLst>
          </p:nvPr>
        </p:nvGraphicFramePr>
        <p:xfrm>
          <a:off x="251520" y="404664"/>
          <a:ext cx="8712968" cy="6209316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2457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47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 о живой природе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://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files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school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collection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edu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dlrstore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/78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74071-0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01-022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-0071-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29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0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95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83/%5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BEST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5_02-07%5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_%5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BID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_02%5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swf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на определение специальностей ученых, изучающих живую природу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http://www.youtube.com/watch?v=BDnjXR7K95k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Видео-презентация «Значение биологии»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793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изучения природы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://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files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school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-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collection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edu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ru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dlrstore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98583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3-5845-11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da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-8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cd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6-0800200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9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a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66/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index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htm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Измерительные приборы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7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://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files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school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-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collection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edu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ru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/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dlrstore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/606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f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3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7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f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-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0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fe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-11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db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-8314-0800200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9</a:t>
                      </a: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a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66/04_02_02_02.</a:t>
                      </a:r>
                      <a:r>
                        <a:rPr lang="en-US" sz="18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swf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Интерактивное задание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прорастанием фасоли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600916"/>
              </p:ext>
            </p:extLst>
          </p:nvPr>
        </p:nvGraphicFramePr>
        <p:xfrm>
          <a:off x="179513" y="476672"/>
          <a:ext cx="8808077" cy="6120680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201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94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Увеличительные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приборы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://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files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school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collection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edu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dlrstore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/37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10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47-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ba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51-4260-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1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ba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2321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a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67666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c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BBI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6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RA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_3-01%5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BIL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_03%5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html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u="sng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микроскопа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80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клетки.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http://files.school-collection.edu.ru/dlrstore/2ddb6313-ccc7-45a1-86b5-1c8334141b5c/%5BBI6RA_3-01%5D_%5BIL_02%5D.html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Слайд.Строение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растительной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http://school-collection.edu.ru/catalog/res/f8a6c64d-63e2-43e1-8b24-2f83f17c3e3a/view/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Тестовое задание для самостоятельной работы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http://files.school-collection.edu.ru/dlrstore/00000208-1000-4ddd-74dc-550046b3269f/064.swf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 животных организмов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http://files.school-collection.edu.ru/dlrstore/00000207-1000-4ddd-7ca8-4d0046b3269f/062.swf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 растений.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2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 состав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http://files.school-collection.edu.ru/dlrstore/000001fe-1000-4ddd-6a1d-260046b3269f/041.swf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и минеральные соли в жизни клетки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8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028487"/>
              </p:ext>
            </p:extLst>
          </p:nvPr>
        </p:nvGraphicFramePr>
        <p:xfrm>
          <a:off x="179512" y="116633"/>
          <a:ext cx="8820472" cy="6848707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2049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01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Процессы жизнедеятельности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http://files.school-collection.edu.ru/dlrstore/0116978d-fed2-454b-99c1-f69114c6e142/%5BBIO6_02-08%5D_%5BMA_02%5D.swf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Деление клетки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http://files.school-collection.edu.ru/dlrstore/d7995287-0942-b22b-4993-11b2e5aa0c05/00120075919031763.htm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Жизнедеятельность растительной клетки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Интерактивное задание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4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Царства живой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http://files.school-collection.edu.ru/dlrstore/000001f1-1000-4ddd-c014-350046b3269e/003.swf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Царства живой природы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http://files.school-collection.edu.ru/dlrstore/00000449-1000-4ddd-9c0f-0b0046bc4311/007.swf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Царства живой природы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Интерактивное задание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147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Бактерии: строение 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жизнедеятельность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http://files.school-collection.edu.ru/dlrstore/000004cb-1000-4ddd-4b74-200046bc432d/0019.jpg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Разнообразие бактерий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http://files.school-collection.edu.ru/dlrstore/79491425-37e9-4496-8679-3b5e5bb52e4a/%5BNB6_1-1%5D_%5BPK_SL-L-17%5D.jpg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 "Культура бактерий"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http://files.school-collection.edu.ru/dlrstore/00000343-1000-4ddd-d6eb-2a0046bb2fd1/0046_1.swf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 карты "Бактерии"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Интерактивное задание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3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4572638" cy="34294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52150" y="1338397"/>
            <a:ext cx="4752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Отличия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стандартах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трёх поколений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140968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111019"/>
              </p:ext>
            </p:extLst>
          </p:nvPr>
        </p:nvGraphicFramePr>
        <p:xfrm>
          <a:off x="179512" y="692696"/>
          <a:ext cx="8748462" cy="6112590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77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 жизни на планете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2"/>
                        </a:rPr>
                        <a:t>http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://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files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school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-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collection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2"/>
                        </a:rPr>
                        <a:t>edu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2"/>
                        </a:rPr>
                        <a:t>ru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hlinkClick r:id="rId2"/>
                        </a:rPr>
                        <a:t>dlrstore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/8904</a:t>
                      </a:r>
                      <a:r>
                        <a:rPr lang="en-US" sz="1600" u="sng" dirty="0" err="1">
                          <a:effectLst/>
                          <a:hlinkClick r:id="rId2"/>
                        </a:rPr>
                        <a:t>cdd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3-3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c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12-41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e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8-</a:t>
                      </a:r>
                      <a:r>
                        <a:rPr lang="en-US" sz="1600" u="sng" dirty="0" err="1">
                          <a:effectLst/>
                          <a:hlinkClick r:id="rId2"/>
                        </a:rPr>
                        <a:t>ba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83-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e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72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e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0</a:t>
                      </a:r>
                      <a:r>
                        <a:rPr lang="en-US" sz="1600" u="sng" dirty="0" err="1">
                          <a:effectLst/>
                          <a:hlinkClick r:id="rId2"/>
                        </a:rPr>
                        <a:t>dd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4</a:t>
                      </a:r>
                      <a:r>
                        <a:rPr lang="en-US" sz="1600" u="sng" dirty="0" err="1">
                          <a:effectLst/>
                          <a:hlinkClick r:id="rId2"/>
                        </a:rPr>
                        <a:t>bfd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1/[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BIO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9_08-49]_[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TI</a:t>
                      </a:r>
                      <a:r>
                        <a:rPr lang="ru-RU" sz="1600" u="sng" dirty="0">
                          <a:effectLst/>
                          <a:hlinkClick r:id="rId2"/>
                        </a:rPr>
                        <a:t>_02_3].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html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 жизни/Интерактивная таблица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3"/>
                        </a:rPr>
                        <a:t>http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://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files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school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-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collection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3"/>
                        </a:rPr>
                        <a:t>edu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3"/>
                        </a:rPr>
                        <a:t>ru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hlinkClick r:id="rId3"/>
                        </a:rPr>
                        <a:t>dlrstore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/4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c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959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b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9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c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-2306-473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a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-8517-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b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87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bf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7</a:t>
                      </a:r>
                      <a:r>
                        <a:rPr lang="en-US" sz="1600" u="sng" dirty="0" err="1">
                          <a:effectLst/>
                          <a:hlinkClick r:id="rId3"/>
                        </a:rPr>
                        <a:t>fd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9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b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30/%5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BBIO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9_09-50%5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D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_%5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BIM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_01%5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D</a:t>
                      </a:r>
                      <a:r>
                        <a:rPr lang="ru-RU" sz="16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3"/>
                        </a:rPr>
                        <a:t>swf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организменной среды обитания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схема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7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 факторы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4"/>
                        </a:rPr>
                        <a:t>http</a:t>
                      </a:r>
                      <a:r>
                        <a:rPr lang="ru-RU" sz="1600" u="sng" dirty="0">
                          <a:effectLst/>
                          <a:hlinkClick r:id="rId4"/>
                        </a:rPr>
                        <a:t>://</a:t>
                      </a:r>
                      <a:r>
                        <a:rPr lang="en-US" sz="1600" u="sng" dirty="0">
                          <a:effectLst/>
                          <a:hlinkClick r:id="rId4"/>
                        </a:rPr>
                        <a:t>files</a:t>
                      </a:r>
                      <a:r>
                        <a:rPr lang="ru-RU" sz="1600" u="sng" dirty="0">
                          <a:effectLst/>
                          <a:hlinkClick r:id="rId4"/>
                        </a:rPr>
                        <a:t>.</a:t>
                      </a:r>
                      <a:r>
                        <a:rPr lang="en-US" sz="1600" u="sng" dirty="0">
                          <a:effectLst/>
                          <a:hlinkClick r:id="rId4"/>
                        </a:rPr>
                        <a:t>school</a:t>
                      </a:r>
                      <a:r>
                        <a:rPr lang="ru-RU" sz="1600" u="sng" dirty="0">
                          <a:effectLst/>
                          <a:hlinkClick r:id="rId4"/>
                        </a:rPr>
                        <a:t>-</a:t>
                      </a:r>
                      <a:r>
                        <a:rPr lang="en-US" sz="1600" u="sng" dirty="0">
                          <a:effectLst/>
                          <a:hlinkClick r:id="rId4"/>
                        </a:rPr>
                        <a:t>collection</a:t>
                      </a:r>
                      <a:r>
                        <a:rPr lang="ru-RU" sz="1600" u="sng" dirty="0">
                          <a:effectLst/>
                          <a:hlinkClick r:id="rId4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4"/>
                        </a:rPr>
                        <a:t>edu</a:t>
                      </a:r>
                      <a:r>
                        <a:rPr lang="ru-RU" sz="1600" u="sng" dirty="0">
                          <a:effectLst/>
                          <a:hlinkClick r:id="rId4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4"/>
                        </a:rPr>
                        <a:t>ru</a:t>
                      </a:r>
                      <a:r>
                        <a:rPr lang="ru-RU" sz="1600" u="sng" dirty="0">
                          <a:effectLst/>
                          <a:hlinkClick r:id="rId4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hlinkClick r:id="rId4"/>
                        </a:rPr>
                        <a:t>dlrstore</a:t>
                      </a:r>
                      <a:r>
                        <a:rPr lang="ru-RU" sz="1600" u="sng" dirty="0">
                          <a:effectLst/>
                          <a:hlinkClick r:id="rId4"/>
                        </a:rPr>
                        <a:t>/00000755-1000-4</a:t>
                      </a:r>
                      <a:r>
                        <a:rPr lang="en-US" sz="1600" u="sng" dirty="0" err="1">
                          <a:effectLst/>
                          <a:hlinkClick r:id="rId4"/>
                        </a:rPr>
                        <a:t>ddd</a:t>
                      </a:r>
                      <a:r>
                        <a:rPr lang="ru-RU" sz="1600" u="sng" dirty="0">
                          <a:effectLst/>
                          <a:hlinkClick r:id="rId4"/>
                        </a:rPr>
                        <a:t>-1961-3600475</a:t>
                      </a:r>
                      <a:r>
                        <a:rPr lang="en-US" sz="1600" u="sng" dirty="0">
                          <a:effectLst/>
                          <a:hlinkClick r:id="rId4"/>
                        </a:rPr>
                        <a:t>d</a:t>
                      </a:r>
                      <a:r>
                        <a:rPr lang="ru-RU" sz="1600" u="sng" dirty="0">
                          <a:effectLst/>
                          <a:hlinkClick r:id="rId4"/>
                        </a:rPr>
                        <a:t>430</a:t>
                      </a:r>
                      <a:r>
                        <a:rPr lang="en-US" sz="1600" u="sng" dirty="0">
                          <a:effectLst/>
                          <a:hlinkClick r:id="rId4"/>
                        </a:rPr>
                        <a:t>b</a:t>
                      </a:r>
                      <a:r>
                        <a:rPr lang="ru-RU" sz="1600" u="sng" dirty="0">
                          <a:effectLst/>
                          <a:hlinkClick r:id="rId4"/>
                        </a:rPr>
                        <a:t>/482.</a:t>
                      </a:r>
                      <a:r>
                        <a:rPr lang="en-US" sz="1600" u="sng" dirty="0" err="1">
                          <a:effectLst/>
                          <a:hlinkClick r:id="rId4"/>
                        </a:rPr>
                        <a:t>swf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 факторы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5"/>
                        </a:rPr>
                        <a:t>http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://</a:t>
                      </a:r>
                      <a:r>
                        <a:rPr lang="en-US" sz="1600" u="sng" dirty="0">
                          <a:effectLst/>
                          <a:hlinkClick r:id="rId5"/>
                        </a:rPr>
                        <a:t>files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600" u="sng" dirty="0">
                          <a:effectLst/>
                          <a:hlinkClick r:id="rId5"/>
                        </a:rPr>
                        <a:t>school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-</a:t>
                      </a:r>
                      <a:r>
                        <a:rPr lang="en-US" sz="1600" u="sng" dirty="0">
                          <a:effectLst/>
                          <a:hlinkClick r:id="rId5"/>
                        </a:rPr>
                        <a:t>collection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5"/>
                        </a:rPr>
                        <a:t>edu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5"/>
                        </a:rPr>
                        <a:t>ru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hlinkClick r:id="rId5"/>
                        </a:rPr>
                        <a:t>dlrstore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/00000756-1000-4</a:t>
                      </a:r>
                      <a:r>
                        <a:rPr lang="en-US" sz="1600" u="sng" dirty="0" err="1">
                          <a:effectLst/>
                          <a:hlinkClick r:id="rId5"/>
                        </a:rPr>
                        <a:t>ddd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-</a:t>
                      </a:r>
                      <a:r>
                        <a:rPr lang="en-US" sz="1600" u="sng" dirty="0">
                          <a:effectLst/>
                          <a:hlinkClick r:id="rId5"/>
                        </a:rPr>
                        <a:t>f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204-3</a:t>
                      </a:r>
                      <a:r>
                        <a:rPr lang="en-US" sz="1600" u="sng" dirty="0">
                          <a:effectLst/>
                          <a:hlinkClick r:id="rId5"/>
                        </a:rPr>
                        <a:t>a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00475</a:t>
                      </a:r>
                      <a:r>
                        <a:rPr lang="en-US" sz="1600" u="sng" dirty="0">
                          <a:effectLst/>
                          <a:hlinkClick r:id="rId5"/>
                        </a:rPr>
                        <a:t>d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430</a:t>
                      </a:r>
                      <a:r>
                        <a:rPr lang="en-US" sz="1600" u="sng" dirty="0">
                          <a:effectLst/>
                          <a:hlinkClick r:id="rId5"/>
                        </a:rPr>
                        <a:t>b</a:t>
                      </a:r>
                      <a:r>
                        <a:rPr lang="ru-RU" sz="1600" u="sng" dirty="0">
                          <a:effectLst/>
                          <a:hlinkClick r:id="rId5"/>
                        </a:rPr>
                        <a:t>/483.</a:t>
                      </a:r>
                      <a:r>
                        <a:rPr lang="en-US" sz="1600" u="sng" dirty="0" err="1">
                          <a:effectLst/>
                          <a:hlinkClick r:id="rId5"/>
                        </a:rPr>
                        <a:t>swf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экологических факторов/ 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6"/>
                        </a:rPr>
                        <a:t>http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://</a:t>
                      </a:r>
                      <a:r>
                        <a:rPr lang="en-US" sz="1600" u="sng" dirty="0">
                          <a:effectLst/>
                          <a:hlinkClick r:id="rId6"/>
                        </a:rPr>
                        <a:t>files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1600" u="sng" dirty="0">
                          <a:effectLst/>
                          <a:hlinkClick r:id="rId6"/>
                        </a:rPr>
                        <a:t>school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-</a:t>
                      </a:r>
                      <a:r>
                        <a:rPr lang="en-US" sz="1600" u="sng" dirty="0">
                          <a:effectLst/>
                          <a:hlinkClick r:id="rId6"/>
                        </a:rPr>
                        <a:t>collection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6"/>
                        </a:rPr>
                        <a:t>edu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6"/>
                        </a:rPr>
                        <a:t>ru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hlinkClick r:id="rId6"/>
                        </a:rPr>
                        <a:t>dlrstore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/00000757-1000-4</a:t>
                      </a:r>
                      <a:r>
                        <a:rPr lang="en-US" sz="1600" u="sng" dirty="0" err="1">
                          <a:effectLst/>
                          <a:hlinkClick r:id="rId6"/>
                        </a:rPr>
                        <a:t>ddd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-54</a:t>
                      </a:r>
                      <a:r>
                        <a:rPr lang="en-US" sz="1600" u="sng" dirty="0">
                          <a:effectLst/>
                          <a:hlinkClick r:id="rId6"/>
                        </a:rPr>
                        <a:t>cd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-0800475</a:t>
                      </a:r>
                      <a:r>
                        <a:rPr lang="en-US" sz="1600" u="sng" dirty="0">
                          <a:effectLst/>
                          <a:hlinkClick r:id="rId6"/>
                        </a:rPr>
                        <a:t>d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430</a:t>
                      </a:r>
                      <a:r>
                        <a:rPr lang="en-US" sz="1600" u="sng" dirty="0">
                          <a:effectLst/>
                          <a:hlinkClick r:id="rId6"/>
                        </a:rPr>
                        <a:t>c</a:t>
                      </a:r>
                      <a:r>
                        <a:rPr lang="ru-RU" sz="1600" u="sng" dirty="0">
                          <a:effectLst/>
                          <a:hlinkClick r:id="rId6"/>
                        </a:rPr>
                        <a:t>/491.</a:t>
                      </a:r>
                      <a:r>
                        <a:rPr lang="en-US" sz="1600" u="sng" dirty="0" err="1">
                          <a:effectLst/>
                          <a:hlinkClick r:id="rId6"/>
                        </a:rPr>
                        <a:t>swf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живой природы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3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риспособления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организмов к жизни 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7"/>
                        </a:rPr>
                        <a:t>http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://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files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.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school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-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collection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7"/>
                        </a:rPr>
                        <a:t>edu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7"/>
                        </a:rPr>
                        <a:t>ru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hlinkClick r:id="rId7"/>
                        </a:rPr>
                        <a:t>dlrstore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/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f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167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ab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57-0805-4740-8</a:t>
                      </a:r>
                      <a:r>
                        <a:rPr lang="en-US" sz="1600" u="sng" dirty="0" err="1">
                          <a:effectLst/>
                          <a:hlinkClick r:id="rId7"/>
                        </a:rPr>
                        <a:t>eb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0-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b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743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d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2</a:t>
                      </a:r>
                      <a:r>
                        <a:rPr lang="en-US" sz="1600" u="sng" dirty="0" err="1">
                          <a:effectLst/>
                          <a:hlinkClick r:id="rId7"/>
                        </a:rPr>
                        <a:t>ff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5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d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90/%5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BBIO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9_09-50%5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D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_%5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BIM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_01%5</a:t>
                      </a:r>
                      <a:r>
                        <a:rPr lang="en-US" sz="1600" u="sng" dirty="0">
                          <a:effectLst/>
                          <a:hlinkClick r:id="rId7"/>
                        </a:rPr>
                        <a:t>D</a:t>
                      </a:r>
                      <a:r>
                        <a:rPr lang="ru-RU" sz="1600" u="sng" dirty="0">
                          <a:effectLst/>
                          <a:hlinkClick r:id="rId7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hlinkClick r:id="rId7"/>
                        </a:rPr>
                        <a:t>swf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Приспособления животных к водной среде обитания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7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294851"/>
              </p:ext>
            </p:extLst>
          </p:nvPr>
        </p:nvGraphicFramePr>
        <p:xfrm>
          <a:off x="179512" y="404664"/>
          <a:ext cx="8712968" cy="6657012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227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6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94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Природные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зоны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http://files.school-collection.edu.ru/dlrstore/3020b656-38f3-486c-8491-2c3c6eb4d981/%5BBIO11_03-35%5D_%5BIM_04%5D.swf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карта природных зон России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http://school-collection.edu.ru/catalog/res/52a90754-c9ac-4c69-a1a0-1246cd1810d7/?interface=catalog&amp;class[]=48&amp;class[]=51&amp;subject=29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Животный мир России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Жизнь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организмов на разных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материках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http://school-collection.edu.ru/catalog/res/000009f7-1000-4ddd-80bd-4e0047fe0b69/?interface=pupil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http://www.fcior.edu.ru/card/4199/rastitelnyy-i-zhivotnyy-mir-biologicheskie-resursy-rastitelnyy-i-zhivotnyy-mir-rossii-p1.html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Зависимость природы материков от географического положения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карта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Жизнь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организмов в морях и океанах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http://www.youtube.com/watch?v=0mWK-dhc7J4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в/фильм «Мир океанов»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приборы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://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files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school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-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collection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edu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ru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dlrstore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/37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10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a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47-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ba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51-4260-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1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ba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-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e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2321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a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67666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c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/%5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BBI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6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RA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_3-01%5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D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_%5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BIL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_03%5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D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en-US" sz="16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html</a:t>
                      </a:r>
                      <a:endParaRPr lang="ru-RU" sz="1600" u="sng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u="sng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u="sng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микроскопа.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3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653466"/>
              </p:ext>
            </p:extLst>
          </p:nvPr>
        </p:nvGraphicFramePr>
        <p:xfrm>
          <a:off x="179512" y="476673"/>
          <a:ext cx="8784976" cy="6267265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1849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3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468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клетки.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http://files.school-collection.edu.ru/dlrstore/2ddb6313-ccc7-45a1-86b5-1c8334141b5c/%5BBI6RA_3-01%5D_%5BIL_02%5D.html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Слайд.Строение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растительной клетки.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http://school-collection.edu.ru/catalog/res/f8a6c64d-63e2-43e1-8b24-2f83f17c3e3a/view/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Тестовое задание для самостоятельной работы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http://files.school-collection.edu.ru/dlrstore/00000208-1000-4ddd-74dc-550046b3269f/064.swf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 животных организмов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http://files.school-collection.edu.ru/dlrstore/00000207-1000-4ddd-7ca8-4d0046b3269f/062.swf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 растений.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 состав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http://files.school-collection.edu.ru/dlrstore/000001fe-1000-4ddd-6a1d-260046b3269f/041.swf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 и минеральные соли в жизни клетки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074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Процессы жизнедеятельности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http://files.school-collection.edu.ru/dlrstore/0116978d-fed2-454b-99c1-f69114c6e142/%5BBIO6_02-08%5D_%5BMA_02%5D.swf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Деление клетки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8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http://files.school-collection.edu.ru/dlrstore/d7995287-0942-b22b-4993-11b2e5aa0c05/00120075919031763.htm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Жизнедеятельность растительной клетки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Интерактивное задание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2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558471"/>
              </p:ext>
            </p:extLst>
          </p:nvPr>
        </p:nvGraphicFramePr>
        <p:xfrm>
          <a:off x="179512" y="188639"/>
          <a:ext cx="8784977" cy="7139812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67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Царства живой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http://files.school-collection.edu.ru/dlrstore/000001f1-1000-4ddd-c014-350046b3269e/003.swf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Царства живой природы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http://files.school-collection.edu.ru/dlrstore/00000449-1000-4ddd-9c0f-0b0046bc4311/007.swf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Царства живой природы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Интерактивное задание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64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Бактерии: строение 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жизнедеятельность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http://files.school-collection.edu.ru/dlrstore/000004cb-1000-4ddd-4b74-200046bc432d/0019.jpg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Разнообразие бактерий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http://files.school-collection.edu.ru/dlrstore/79491425-37e9-4496-8679-3b5e5bb52e4a/%5BNB6_1-1%5D_%5BPK_SL-L-17%5D.jpg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 "Культура бактерий"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7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http://files.school-collection.edu.ru/dlrstore/00000343-1000-4ddd-d6eb-2a0046bb2fd1/0046_1.swf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 карты "Бактерии"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Интерактивное задание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777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 жизни на планете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://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files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school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-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collection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edu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ru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/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dlrstore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/8904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cdd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3-3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c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12-41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e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8-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ba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83-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e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72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e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0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dd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4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bfd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1/[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BIO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9_08-49]_[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TI</a:t>
                      </a:r>
                      <a:r>
                        <a:rPr lang="ru-RU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_02_3].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html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 жизни/Интерактивная таблица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7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://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files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school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-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collection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edu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ru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/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dlrstore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/4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c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959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b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9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c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-2306-473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a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-8517-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b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87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bf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7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fd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9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b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30/%5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BBIO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9_09-50%5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D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_%5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BIM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_01%5</a:t>
                      </a: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D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swf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организменной среды обитания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схема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5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214053"/>
              </p:ext>
            </p:extLst>
          </p:nvPr>
        </p:nvGraphicFramePr>
        <p:xfrm>
          <a:off x="251520" y="261963"/>
          <a:ext cx="8712968" cy="6971249"/>
        </p:xfrm>
        <a:graphic>
          <a:graphicData uri="http://schemas.openxmlformats.org/drawingml/2006/table">
            <a:tbl>
              <a:tblPr firstRow="1" firstCol="1" bandRow="1" bandCol="1">
                <a:tableStyleId>{17292A2E-F333-43FB-9621-5CBBE7FDCDCB}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ресурсы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4" marR="446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46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 факторы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files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school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-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collection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edu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dlrstore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/00000755-1000-4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ddd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-1961-3600475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430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/482.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swf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Экологические факторы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files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school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-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collection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edu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dlrstore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/00000756-1000-4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ddd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-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f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204-3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a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00475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d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430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b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/483.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swf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экологических факторов/ Анимация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files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school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-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collection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edu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ru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dlrstore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/00000757-1000-4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ddd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-54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cd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-0800475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430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/491.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swf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живой природы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Анимация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Приспособления организмов к жизни 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files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school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-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collection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edu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ru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dlrstore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f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167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ab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57-0805-4740-8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eb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0-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b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743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2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ff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5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90/%5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BBIO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9_09-50%5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_%5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BIM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_01%5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swf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Приспособления животных к водной среде обитания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2" marR="3492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14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Природные зоны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http://files.school-collection.edu.ru/dlrstore/3020b656-38f3-486c-8491-2c3c6eb4d981/%5BBIO11_03-35%5D_%5BIM_04%5D.swf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карта природных зон России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7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http://school-collection.edu.ru/catalog/res/52a90754-c9ac-4c69-a1a0-1246cd1810d7/?interface=catalog&amp;class[]=48&amp;class[]=51&amp;subject=29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Животный мир России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7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Жизнь организмов на разных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материках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http://school-collection.edu.ru/catalog/res/000009f7-1000-4ddd-80bd-4e0047fe0b69/?interface=pupil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http://www.fcior.edu.ru/card/4199/rastitelnyy-i-zhivotnyy-mir-biologicheskie-resursy-rastitelnyy-i-zhivotnyy-mir-rossii-p1.html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Зависимость природы материков от географического положения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карта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05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Жизнь организмов в морях и океанах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http://www.youtube.com/watch?v=0mWK-dhc7J4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в/фильм «Мир океанов»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45" marR="3294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1913"/>
            <a:ext cx="6400800" cy="75498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322773"/>
                </a:solidFill>
                <a:latin typeface="Times New Roman" pitchFamily="18" charset="0"/>
                <a:cs typeface="Times New Roman" pitchFamily="18" charset="0"/>
              </a:rPr>
              <a:t>Учебные платформы</a:t>
            </a:r>
            <a:endParaRPr lang="ru-RU" sz="4000" b="1" i="1" dirty="0">
              <a:solidFill>
                <a:srgbClr val="3227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692696"/>
            <a:ext cx="8424936" cy="42484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i="1" dirty="0" smtClean="0">
                <a:solidFill>
                  <a:srgbClr val="322773"/>
                </a:solidFill>
                <a:latin typeface="Times New Roman" pitchFamily="18" charset="0"/>
                <a:cs typeface="Times New Roman" pitchFamily="18" charset="0"/>
              </a:rPr>
              <a:t>1.Интернет урок</a:t>
            </a:r>
            <a:endParaRPr lang="ru-RU" sz="7200" i="1" dirty="0">
              <a:solidFill>
                <a:srgbClr val="32277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 основным предметам школьной программы. Представлены материалы по всем разделам биологии: запись урока, файл урока, тренажеры,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он-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-тесты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u="sng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7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     </a:t>
            </a:r>
            <a:r>
              <a:rPr lang="ru-RU" sz="72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https://interneturok.ru/</a:t>
            </a:r>
            <a:endParaRPr lang="ru-RU" sz="72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i="1" dirty="0">
                <a:solidFill>
                  <a:srgbClr val="322773"/>
                </a:solidFill>
                <a:latin typeface="Times New Roman" pitchFamily="18" charset="0"/>
                <a:cs typeface="Times New Roman" pitchFamily="18" charset="0"/>
              </a:rPr>
              <a:t>2. Я иду на урок биологии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Все материалы, на основе которых создан сайт, были опубликованы в журнале "Биология". Вы можете подписаться на бумажную или электронную версии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журнала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    http</a:t>
            </a:r>
            <a:r>
              <a:rPr lang="ru-RU" sz="7200" u="sng" dirty="0">
                <a:latin typeface="Times New Roman" pitchFamily="18" charset="0"/>
                <a:cs typeface="Times New Roman" pitchFamily="18" charset="0"/>
                <a:hlinkClick r:id="rId3"/>
              </a:rPr>
              <a:t>://bio.1september.ru/urok</a:t>
            </a:r>
            <a:r>
              <a:rPr lang="ru-RU" sz="7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i="1" dirty="0">
                <a:solidFill>
                  <a:srgbClr val="322773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7200" b="1" i="1" dirty="0" smtClean="0">
                <a:solidFill>
                  <a:srgbClr val="322773"/>
                </a:solidFill>
                <a:latin typeface="Times New Roman" pitchFamily="18" charset="0"/>
                <a:cs typeface="Times New Roman" pitchFamily="18" charset="0"/>
              </a:rPr>
              <a:t>Методический </a:t>
            </a:r>
            <a:r>
              <a:rPr lang="ru-RU" sz="7200" b="1" i="1" dirty="0">
                <a:solidFill>
                  <a:srgbClr val="322773"/>
                </a:solidFill>
                <a:latin typeface="Times New Roman" pitchFamily="18" charset="0"/>
                <a:cs typeface="Times New Roman" pitchFamily="18" charset="0"/>
              </a:rPr>
              <a:t>журнал для учителей биологии, экологии и </a:t>
            </a:r>
            <a:r>
              <a:rPr lang="ru-RU" sz="7200" b="1" i="1" dirty="0" smtClean="0">
                <a:solidFill>
                  <a:srgbClr val="322773"/>
                </a:solidFill>
                <a:latin typeface="Times New Roman" pitchFamily="18" charset="0"/>
                <a:cs typeface="Times New Roman" pitchFamily="18" charset="0"/>
              </a:rPr>
              <a:t>естествознания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татьи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размещаются на сайте спустя несколько месяцев после выхода из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печати</a:t>
            </a:r>
          </a:p>
          <a:p>
            <a:pPr marL="0" indent="0">
              <a:buNone/>
            </a:pPr>
            <a:r>
              <a:rPr lang="ru-RU" sz="7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     https</a:t>
            </a:r>
            <a:r>
              <a:rPr lang="ru-RU" sz="7200" u="sng" dirty="0">
                <a:latin typeface="Times New Roman" pitchFamily="18" charset="0"/>
                <a:cs typeface="Times New Roman" pitchFamily="18" charset="0"/>
                <a:hlinkClick r:id="rId4"/>
              </a:rPr>
              <a:t>://bio.1sept.ru/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i="1" dirty="0" smtClean="0">
                <a:solidFill>
                  <a:srgbClr val="322773"/>
                </a:solidFill>
                <a:latin typeface="Times New Roman" pitchFamily="18" charset="0"/>
                <a:cs typeface="Times New Roman" pitchFamily="18" charset="0"/>
              </a:rPr>
              <a:t>4. Биологический </a:t>
            </a:r>
            <a:r>
              <a:rPr lang="ru-RU" sz="7200" b="1" i="1" dirty="0">
                <a:solidFill>
                  <a:srgbClr val="322773"/>
                </a:solidFill>
                <a:latin typeface="Times New Roman" pitchFamily="18" charset="0"/>
                <a:cs typeface="Times New Roman" pitchFamily="18" charset="0"/>
              </a:rPr>
              <a:t>каталог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Биологический каталог - все биологические ресурсы Интернета. Всё для биологов: каталог лучших биологических сайтов, книги по биологии, доска объявлений, статьи и обзоры, тесты.</a:t>
            </a:r>
          </a:p>
          <a:p>
            <a:pPr marL="0" indent="0">
              <a:buNone/>
            </a:pPr>
            <a:r>
              <a:rPr lang="ru-RU" sz="7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     http</a:t>
            </a:r>
            <a:r>
              <a:rPr lang="ru-RU" sz="7200" u="sng" dirty="0">
                <a:latin typeface="Times New Roman" pitchFamily="18" charset="0"/>
                <a:cs typeface="Times New Roman" pitchFamily="18" charset="0"/>
                <a:hlinkClick r:id="rId5"/>
              </a:rPr>
              <a:t>://www.ancientbeasts.ru/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b="1" i="1" dirty="0">
                <a:solidFill>
                  <a:srgbClr val="322773"/>
                </a:solidFill>
                <a:latin typeface="Times New Roman" pitchFamily="18" charset="0"/>
                <a:cs typeface="Times New Roman" pitchFamily="18" charset="0"/>
              </a:rPr>
              <a:t>5.Современные уроки биологии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 Современные уроки биологии. Сайт - сообщество учителей биологии, которые делятся своими разработками к урокам биологии. Уроки в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он-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фильмы для уроков.</a:t>
            </a:r>
          </a:p>
          <a:p>
            <a:pPr marL="0" indent="0">
              <a:buNone/>
            </a:pPr>
            <a:r>
              <a:rPr lang="ru-RU" sz="7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      http</a:t>
            </a:r>
            <a:r>
              <a:rPr lang="ru-RU" sz="7200" u="sng" dirty="0">
                <a:latin typeface="Times New Roman" pitchFamily="18" charset="0"/>
                <a:cs typeface="Times New Roman" pitchFamily="18" charset="0"/>
                <a:hlinkClick r:id="rId6"/>
              </a:rPr>
              <a:t>://biology-online.ru/</a:t>
            </a:r>
            <a:endParaRPr lang="ru-RU" sz="7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/>
          </a:p>
          <a:p>
            <a:endParaRPr lang="ru-RU" sz="3225" dirty="0"/>
          </a:p>
          <a:p>
            <a:endParaRPr lang="ru-RU" sz="3225" dirty="0"/>
          </a:p>
          <a:p>
            <a:endParaRPr lang="ru-RU" sz="3000" dirty="0"/>
          </a:p>
          <a:p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7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28283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Российская электронная школа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hlinkClick r:id="rId2"/>
              </a:rPr>
              <a:t>https</a:t>
            </a:r>
            <a:r>
              <a:rPr lang="en-US" sz="2400" dirty="0">
                <a:solidFill>
                  <a:prstClr val="black"/>
                </a:solidFill>
                <a:latin typeface="Times New Roman"/>
                <a:hlinkClick r:id="rId2"/>
              </a:rPr>
              <a:t>://resh.edu.ru/</a:t>
            </a:r>
            <a:r>
              <a:rPr lang="en-US" sz="2400" dirty="0">
                <a:solidFill>
                  <a:prstClr val="black"/>
                </a:solidFill>
                <a:latin typeface="Times New Roman"/>
              </a:rPr>
              <a:t> </a:t>
            </a:r>
            <a:endParaRPr lang="ru-RU" sz="2400" dirty="0" smtClean="0">
              <a:solidFill>
                <a:prstClr val="black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322773"/>
                </a:solidFill>
                <a:latin typeface="Times New Roman"/>
              </a:rPr>
              <a:t>7. Методические рекомендации для учителей</a:t>
            </a:r>
          </a:p>
          <a:p>
            <a:pPr marL="0" lvl="0" indent="0">
              <a:buNone/>
            </a:pPr>
            <a:r>
              <a:rPr lang="en-US" sz="2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://fipi.ru/metodicheskaya-kopilka/zadaniya-dlya-5-9-klassov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prosv.ru</a:t>
            </a:r>
            <a:endParaRPr lang="ru-RU" sz="2400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hlinkClick r:id="rId5"/>
              </a:rPr>
              <a:t>https</a:t>
            </a:r>
            <a:r>
              <a:rPr lang="en-US" sz="2400" dirty="0">
                <a:solidFill>
                  <a:prstClr val="black"/>
                </a:solidFill>
                <a:latin typeface="Times New Roman"/>
                <a:hlinkClick r:id="rId5"/>
              </a:rPr>
              <a:t>://hw.lecta.ru/teacher/profile/homework/ruraxefape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 </a:t>
            </a:r>
            <a:endParaRPr lang="ru-RU" sz="2400" dirty="0" smtClean="0">
              <a:solidFill>
                <a:prstClr val="black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322773"/>
                </a:solidFill>
                <a:latin typeface="Times New Roman"/>
              </a:rPr>
              <a:t>8. Конструктор урока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https://www.sites.google.com/site/fgosurok/home/prieemy-formy-i-metody-obucenia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0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1429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36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презентацией </a:t>
            </a:r>
            <a:r>
              <a:rPr lang="ru-RU" sz="3600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работали:</a:t>
            </a:r>
            <a:endParaRPr lang="ru-RU" sz="3600" dirty="0">
              <a:solidFill>
                <a:srgbClr val="32277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Пронина Н.Р.,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учитель биологии 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МАОУ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«Средняя школа № 1» 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Ананина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И.А.,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учитель биологии МБОУ «Основная школа № 5»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Бохан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В.В.,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МБОУ «Средняя школа  № 10»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Балалаева С.В.,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учитель биологии МБОУ «Средняя школа № 11»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Хасьянова С.М.,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учитель биологии МАОУ Средняя школа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№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36»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Катрич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Т.А.,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учитель биологии МАОУ </a:t>
            </a: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Гимн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азия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№ 39»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Аксютина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Н.В.,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МБОУ «Средняя школа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40»</a:t>
            </a:r>
            <a:endParaRPr lang="ru-RU" sz="22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5725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класс: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биологию как науку о живой природе; называть признаки живого, сравнивать объекты живой и неживой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класс: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ботанику как биологическую науку, её разделы и связи с другими науками 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класс: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принципы классификации растений, основные систематические группы растений (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водоросли, мхи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плауны, хвощи, папоротники, голосеменные, покрытосеменные или цветковые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класс: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зоологию как биологическую науку, её разделы и связь с другими науками 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класс: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науки о человеке (антропологию, анатомию,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физиологию и др.) 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их связи с другими науками 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14290"/>
            <a:ext cx="71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ПО БИОЛОГИИ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7166"/>
            <a:ext cx="9217024" cy="158417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Рабочая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структуру рабочей программы воспитания.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структуре рабочей программы воспитания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2114243"/>
              </p:ext>
            </p:extLst>
          </p:nvPr>
        </p:nvGraphicFramePr>
        <p:xfrm>
          <a:off x="683568" y="1556792"/>
          <a:ext cx="7868074" cy="519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053">
                  <a:extLst>
                    <a:ext uri="{9D8B030D-6E8A-4147-A177-3AD203B41FA5}">
                      <a16:colId xmlns:a16="http://schemas.microsoft.com/office/drawing/2014/main" val="3451121164"/>
                    </a:ext>
                  </a:extLst>
                </a:gridCol>
                <a:gridCol w="3219924">
                  <a:extLst>
                    <a:ext uri="{9D8B030D-6E8A-4147-A177-3AD203B41FA5}">
                      <a16:colId xmlns:a16="http://schemas.microsoft.com/office/drawing/2014/main" val="3823123904"/>
                    </a:ext>
                  </a:extLst>
                </a:gridCol>
                <a:gridCol w="3744097">
                  <a:extLst>
                    <a:ext uri="{9D8B030D-6E8A-4147-A177-3AD203B41FA5}">
                      <a16:colId xmlns:a16="http://schemas.microsoft.com/office/drawing/2014/main" val="3087017075"/>
                    </a:ext>
                  </a:extLst>
                </a:gridCol>
              </a:tblGrid>
              <a:tr h="376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раздела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раздела рабочей программы воспитания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42670"/>
                  </a:ext>
                </a:extLst>
              </a:tr>
              <a:tr h="552461"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Прежний ФГОС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Обновлённый ФГОС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73203"/>
                  </a:ext>
                </a:extLst>
              </a:tr>
              <a:tr h="7552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особенностей воспитательного процесса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воспитательного процесса в организации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2860"/>
                  </a:ext>
                </a:extLst>
              </a:tr>
              <a:tr h="7552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воспитания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811593"/>
                  </a:ext>
                </a:extLst>
              </a:tr>
              <a:tr h="12471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Виды, формы и содержание совместной деятельности педагогических работников, обучающихся и социальных партнеров организации, осуществляющей образовательную деятельность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Виды, формы и содержание воспитательной деятельности </a:t>
                      </a:r>
                      <a:r>
                        <a:rPr lang="ru-RU" sz="1400" b="1" u="sng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специфики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 интересов субъекта воспитания, тематики учебных модулей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298870"/>
                  </a:ext>
                </a:extLst>
              </a:tr>
              <a:tr h="8634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самоанализа воспитательной работы в организации, осуществляющей образовательную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поощрения социальной успешности и проявлений активной жизненной позиции обучающихся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26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4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404664"/>
            <a:ext cx="8568952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электронных средств обучения, дистанционных технологий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650" y="1412776"/>
            <a:ext cx="8507189" cy="4023359"/>
          </a:xfrm>
        </p:spPr>
        <p:txBody>
          <a:bodyPr>
            <a:noAutofit/>
          </a:bodyPr>
          <a:lstStyle/>
          <a:p>
            <a:endParaRPr lang="ru-RU" sz="2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- 2021 фиксирует право школы применять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технологии. 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нововведение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поможет школе обосновать перед родителями использование, например, электронного обучения и дистанционных образовательных технологий. 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если школьники учатся с использованием дистанционных технологий, школа должна обеспечить их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авторизованным доступом ко всем ресурсам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доступ должен быть как на территории школы, так и за ее пределами.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1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543800" cy="5501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кабинетов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2668920" cy="40233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предъявляли общие требования к оснащению кабинетов.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845736"/>
            <a:ext cx="4320480" cy="402335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- 2021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установили требования к оснащению кабинетов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отдельным предметным областям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кабинетах естественно-научного цикла должны быть комплекты специального лабораторного оборудования.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48143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hlinkClick r:id="rId2"/>
              </a:rPr>
              <a:t> </a:t>
            </a:r>
            <a:r>
              <a:rPr lang="ru-RU" dirty="0" smtClean="0">
                <a:solidFill>
                  <a:srgbClr val="FF0000"/>
                </a:solidFill>
                <a:hlinkClick r:id="rId2"/>
              </a:rPr>
              <a:t>     </a:t>
            </a:r>
            <a:r>
              <a:rPr lang="ru-RU" dirty="0" smtClean="0">
                <a:hlinkClick r:id="rId2"/>
              </a:rPr>
              <a:t>Приказ Министерства образования и науки РФ от 30.03.2016г. № 336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05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40302"/>
            <a:ext cx="7200800" cy="164062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УМК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рабочая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14686"/>
            <a:ext cx="4286280" cy="31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28572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3227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- 2021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250680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1825625"/>
            <a:ext cx="4663430" cy="435133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учебного предмета «Биология»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изучения учебного предмета «Биология» 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учебного предмета «Биология» в учебном плане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предмета «Биология» 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учебного предмета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690689"/>
            <a:ext cx="3043063" cy="417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w927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</TotalTime>
  <Words>2412</Words>
  <Application>Microsoft Office PowerPoint</Application>
  <PresentationFormat>Экран (4:3)</PresentationFormat>
  <Paragraphs>383</Paragraphs>
  <Slides>37</Slides>
  <Notes>3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Carlito</vt:lpstr>
      <vt:lpstr>Times New Roman</vt:lpstr>
      <vt:lpstr>Wingdings</vt:lpstr>
      <vt:lpstr>powerpointbase.com-w927</vt:lpstr>
      <vt:lpstr>                                  ФГОС ООО – 2021:   материалы по введению  и обеспечению перехода на  обновлённые стандарты  по биологии </vt:lpstr>
      <vt:lpstr>1. Нормативно-правовые документы</vt:lpstr>
      <vt:lpstr>Презентация PowerPoint</vt:lpstr>
      <vt:lpstr>Презентация PowerPoint</vt:lpstr>
      <vt:lpstr>                                   Рабочая программа воспитания    Внесены изменения в структуру рабочей программы воспитания.              Требования к структуре рабочей программы воспитания  </vt:lpstr>
      <vt:lpstr>Использование электронных средств обучения, дистанционных технологий</vt:lpstr>
      <vt:lpstr>Оснащение кабинетов</vt:lpstr>
      <vt:lpstr>2.  УМК   и рабочая программа  </vt:lpstr>
      <vt:lpstr>Структура  примерной рабочей программы</vt:lpstr>
      <vt:lpstr>Презентация PowerPoint</vt:lpstr>
      <vt:lpstr>ТЕМАТИЧЕСКОЕ ПЛАНИРОВАНИЕ 5 класс  (34 ч, из них 1 ч — резервное время)</vt:lpstr>
      <vt:lpstr>Презентация PowerPoint</vt:lpstr>
      <vt:lpstr>Презентация PowerPoint</vt:lpstr>
      <vt:lpstr>Обеспечение учебными изданиями  в 2022 – 2023 учебном году</vt:lpstr>
      <vt:lpstr>Презентация PowerPoint</vt:lpstr>
      <vt:lpstr>ФГОС ООО-2021 </vt:lpstr>
      <vt:lpstr>Особенности урока с использованием лабораторного практикума</vt:lpstr>
      <vt:lpstr> </vt:lpstr>
      <vt:lpstr>Тема  «Методы изучения живой природы»</vt:lpstr>
      <vt:lpstr>Тема  «Организмы — тела живой природы»</vt:lpstr>
      <vt:lpstr>Тема  «Организмы и среда обитания»</vt:lpstr>
      <vt:lpstr>Тема  «Природные сообщества»</vt:lpstr>
      <vt:lpstr>Тема  «Живая природа и человек»</vt:lpstr>
      <vt:lpstr>Компьютерные цифровые атласы определители животных и растений России </vt:lpstr>
      <vt:lpstr>ФГОС ООО-2021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Учебные платформы</vt:lpstr>
      <vt:lpstr>Презентация PowerPoint</vt:lpstr>
      <vt:lpstr>Над презентацией работали: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Шохина Алла Владимировна</cp:lastModifiedBy>
  <cp:revision>195</cp:revision>
  <dcterms:created xsi:type="dcterms:W3CDTF">2021-08-16T01:00:00Z</dcterms:created>
  <dcterms:modified xsi:type="dcterms:W3CDTF">2022-06-22T01:18:24Z</dcterms:modified>
  <cp:contentStatus/>
</cp:coreProperties>
</file>