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0" r:id="rId4"/>
    <p:sldId id="274" r:id="rId5"/>
    <p:sldId id="277" r:id="rId6"/>
    <p:sldId id="278" r:id="rId7"/>
    <p:sldId id="259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60" r:id="rId26"/>
    <p:sldId id="303" r:id="rId27"/>
    <p:sldId id="304" r:id="rId28"/>
    <p:sldId id="306" r:id="rId29"/>
    <p:sldId id="310" r:id="rId30"/>
    <p:sldId id="309" r:id="rId31"/>
    <p:sldId id="307" r:id="rId32"/>
    <p:sldId id="308" r:id="rId33"/>
    <p:sldId id="311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402B2-67B6-4E77-B207-CEE161FA7D9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F2C50-22C5-42E6-A308-695E1D66A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5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2C50-22C5-42E6-A308-695E1D66AE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7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1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78F1-262D-4A4B-A7FD-C51A4081DA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0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45C-1DD3-4669-97E5-7BF4803C819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3524-4539-4F0F-82B7-69DB4065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6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45C-1DD3-4669-97E5-7BF4803C819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3524-4539-4F0F-82B7-69DB4065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45C-1DD3-4669-97E5-7BF4803C819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3524-4539-4F0F-82B7-69DB4065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45C-1DD3-4669-97E5-7BF4803C819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3524-4539-4F0F-82B7-69DB4065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2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45C-1DD3-4669-97E5-7BF4803C819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3524-4539-4F0F-82B7-69DB4065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4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45C-1DD3-4669-97E5-7BF4803C819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3524-4539-4F0F-82B7-69DB4065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5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45C-1DD3-4669-97E5-7BF4803C819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3524-4539-4F0F-82B7-69DB4065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0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45C-1DD3-4669-97E5-7BF4803C819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3524-4539-4F0F-82B7-69DB4065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3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45C-1DD3-4669-97E5-7BF4803C819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3524-4539-4F0F-82B7-69DB4065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45C-1DD3-4669-97E5-7BF4803C819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3524-4539-4F0F-82B7-69DB4065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2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45C-1DD3-4669-97E5-7BF4803C819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3524-4539-4F0F-82B7-69DB4065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9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7945C-1DD3-4669-97E5-7BF4803C819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3524-4539-4F0F-82B7-69DB4065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soo.ru/constructo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soo.ru/constructo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soo.ru/constructo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soo.ru/constructo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soo.ru/constructo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pedsovet.su/publ/164-1-0-4062" TargetMode="External"/><Relationship Id="rId3" Type="http://schemas.openxmlformats.org/officeDocument/2006/relationships/hyperlink" Target="https://pedsovet.su/publ/47-1-0-5770" TargetMode="External"/><Relationship Id="rId7" Type="http://schemas.openxmlformats.org/officeDocument/2006/relationships/hyperlink" Target="https://pedsovet.su/metodika/6072_urok_systematizacii_znaniy_fgo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edsovet.su/metodika/5734_samokontrol" TargetMode="External"/><Relationship Id="rId5" Type="http://schemas.openxmlformats.org/officeDocument/2006/relationships/hyperlink" Target="https://pedsovet.su/publ/205-1-0-1133" TargetMode="External"/><Relationship Id="rId10" Type="http://schemas.openxmlformats.org/officeDocument/2006/relationships/hyperlink" Target="https://pedsovet.su/metodika/refleksiya/5665_refleksiya_kak_etap_uroka_fgos" TargetMode="External"/><Relationship Id="rId4" Type="http://schemas.openxmlformats.org/officeDocument/2006/relationships/hyperlink" Target="https://pedsovet.su/metodika/5652_vzaimokontol_i_vzaimoproverka" TargetMode="External"/><Relationship Id="rId9" Type="http://schemas.openxmlformats.org/officeDocument/2006/relationships/hyperlink" Target="https://pedsovet.su/metodika/5973_differencirovannye_zadaniya_na_uroke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m-school.ru/" TargetMode="External"/><Relationship Id="rId13" Type="http://schemas.openxmlformats.org/officeDocument/2006/relationships/hyperlink" Target="http://www.mnr.gov.ru/multimedia/photogallery/?PAGE_NAME=section&amp;SECTION_ID=239&amp;spetial=Y" TargetMode="External"/><Relationship Id="rId3" Type="http://schemas.openxmlformats.org/officeDocument/2006/relationships/hyperlink" Target="http://zapoved.ru/" TargetMode="External"/><Relationship Id="rId7" Type="http://schemas.openxmlformats.org/officeDocument/2006/relationships/hyperlink" Target="https://www.lektorium.tv/course/23023?id=23023" TargetMode="External"/><Relationship Id="rId12" Type="http://schemas.openxmlformats.org/officeDocument/2006/relationships/hyperlink" Target="http://school-collection.edu.ru/catalog/search/?text=%E3%E5%EE%E3%F0%E0%F4%E8%FF&amp;submit=%CD%E0%E9%F2%E8&amp;interface=teacher" TargetMode="External"/><Relationship Id="rId2" Type="http://schemas.openxmlformats.org/officeDocument/2006/relationships/hyperlink" Target="http://geo.1september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ege.ru/trening-geographiya/2831-razbor-probnoy-raboty-mioo-po-geografii.html" TargetMode="External"/><Relationship Id="rId11" Type="http://schemas.openxmlformats.org/officeDocument/2006/relationships/hyperlink" Target="http://school-collection.edu.ru/" TargetMode="External"/><Relationship Id="rId5" Type="http://schemas.openxmlformats.org/officeDocument/2006/relationships/hyperlink" Target="http://ru.arctic.ru/" TargetMode="External"/><Relationship Id="rId10" Type="http://schemas.openxmlformats.org/officeDocument/2006/relationships/hyperlink" Target="http://www.world-gazetteer.com/" TargetMode="External"/><Relationship Id="rId4" Type="http://schemas.openxmlformats.org/officeDocument/2006/relationships/hyperlink" Target="http://rui-tur.ru/azimut.html" TargetMode="External"/><Relationship Id="rId9" Type="http://schemas.openxmlformats.org/officeDocument/2006/relationships/hyperlink" Target="http://www.geoglobus.ru/" TargetMode="External"/><Relationship Id="rId14" Type="http://schemas.openxmlformats.org/officeDocument/2006/relationships/hyperlink" Target="http://www.ict.edu.ru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jgorod.ru/" TargetMode="External"/><Relationship Id="rId13" Type="http://schemas.openxmlformats.org/officeDocument/2006/relationships/hyperlink" Target="http://www.gismeteo.ru/" TargetMode="External"/><Relationship Id="rId3" Type="http://schemas.openxmlformats.org/officeDocument/2006/relationships/hyperlink" Target="http://www.katalog.iot.ru/" TargetMode="External"/><Relationship Id="rId7" Type="http://schemas.openxmlformats.org/officeDocument/2006/relationships/hyperlink" Target="http://www.uchportal.ru/load/64" TargetMode="External"/><Relationship Id="rId12" Type="http://schemas.openxmlformats.org/officeDocument/2006/relationships/hyperlink" Target="http://www.edu.ru/maps/" TargetMode="External"/><Relationship Id="rId2" Type="http://schemas.openxmlformats.org/officeDocument/2006/relationships/hyperlink" Target="http://www.grafika.ru/cat/81" TargetMode="External"/><Relationship Id="rId16" Type="http://schemas.openxmlformats.org/officeDocument/2006/relationships/hyperlink" Target="http://www.school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ps.google.com/" TargetMode="External"/><Relationship Id="rId11" Type="http://schemas.openxmlformats.org/officeDocument/2006/relationships/hyperlink" Target="http://www.webgeo.ru/" TargetMode="External"/><Relationship Id="rId5" Type="http://schemas.openxmlformats.org/officeDocument/2006/relationships/hyperlink" Target="https://www.culture.ru/" TargetMode="External"/><Relationship Id="rId15" Type="http://schemas.openxmlformats.org/officeDocument/2006/relationships/hyperlink" Target="http://www.gks.ru/bgd/regl/b11_14p/Main.htm" TargetMode="External"/><Relationship Id="rId10" Type="http://schemas.openxmlformats.org/officeDocument/2006/relationships/hyperlink" Target="http://www.ege.edu.ru/" TargetMode="External"/><Relationship Id="rId4" Type="http://schemas.openxmlformats.org/officeDocument/2006/relationships/hyperlink" Target="http://www.klimadiagramme.de/" TargetMode="External"/><Relationship Id="rId9" Type="http://schemas.openxmlformats.org/officeDocument/2006/relationships/hyperlink" Target="http://oopt.spb.ru/" TargetMode="External"/><Relationship Id="rId14" Type="http://schemas.openxmlformats.org/officeDocument/2006/relationships/hyperlink" Target="http://strana.ru/places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go.ru/ru/granty/mediaproekty" TargetMode="External"/><Relationship Id="rId13" Type="http://schemas.openxmlformats.org/officeDocument/2006/relationships/hyperlink" Target="http://vneuroka.ru/" TargetMode="External"/><Relationship Id="rId3" Type="http://schemas.openxmlformats.org/officeDocument/2006/relationships/hyperlink" Target="http://www.mediaeducation.ru/" TargetMode="External"/><Relationship Id="rId7" Type="http://schemas.openxmlformats.org/officeDocument/2006/relationships/hyperlink" Target="https://mosmetod.ru/metodicheskoe-prostranstvo/uchebni-den-v-muzee/metod-materialy/dist-ob-u-d-m.html?ysclid=l47n3awhn0102569381" TargetMode="External"/><Relationship Id="rId12" Type="http://schemas.openxmlformats.org/officeDocument/2006/relationships/hyperlink" Target="http://www.ecosystema.ru/" TargetMode="External"/><Relationship Id="rId2" Type="http://schemas.openxmlformats.org/officeDocument/2006/relationships/hyperlink" Target="http://www.kosmosnimki.ru/" TargetMode="External"/><Relationship Id="rId16" Type="http://schemas.openxmlformats.org/officeDocument/2006/relationships/hyperlink" Target="http://ilovearktik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pbstrategy2030.ru/" TargetMode="External"/><Relationship Id="rId11" Type="http://schemas.openxmlformats.org/officeDocument/2006/relationships/hyperlink" Target="http://fcior.edu.ru/" TargetMode="External"/><Relationship Id="rId5" Type="http://schemas.openxmlformats.org/officeDocument/2006/relationships/hyperlink" Target="http://www.openclass.ru/" TargetMode="External"/><Relationship Id="rId15" Type="http://schemas.openxmlformats.org/officeDocument/2006/relationships/hyperlink" Target="https://vk.com/geo_teacher" TargetMode="External"/><Relationship Id="rId10" Type="http://schemas.openxmlformats.org/officeDocument/2006/relationships/hyperlink" Target="http://local-atlas.ru/page4.html" TargetMode="External"/><Relationship Id="rId4" Type="http://schemas.openxmlformats.org/officeDocument/2006/relationships/hyperlink" Target="file:///F:\10.06.2022%20&#1043;&#1045;&#1054;&#1043;&#1056;&#1040;&#1060;&#1048;&#1071;\www.journal.edusite.ru" TargetMode="External"/><Relationship Id="rId9" Type="http://schemas.openxmlformats.org/officeDocument/2006/relationships/hyperlink" Target="http://geo.metodist.ru/" TargetMode="External"/><Relationship Id="rId14" Type="http://schemas.openxmlformats.org/officeDocument/2006/relationships/hyperlink" Target="http://geo.1september.ru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0645" y="235974"/>
            <a:ext cx="81794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методическое объединение учителей географии</a:t>
            </a:r>
          </a:p>
          <a:p>
            <a:pPr algn="ctr"/>
            <a:r>
              <a:rPr lang="ru-RU" sz="24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Петропавловск-Камчатского городского округа</a:t>
            </a:r>
            <a:endParaRPr lang="ru-RU" sz="2400" b="1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20283" y="2023493"/>
            <a:ext cx="1263256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и методика </a:t>
            </a:r>
            <a:endParaRPr lang="ru-RU" sz="6000" b="1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преподавания </a:t>
            </a:r>
            <a:r>
              <a:rPr lang="ru-RU" sz="6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географии </a:t>
            </a:r>
            <a:r>
              <a:rPr lang="ru-RU" sz="60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</a:t>
            </a:r>
          </a:p>
          <a:p>
            <a:pPr algn="ctr"/>
            <a:r>
              <a:rPr lang="ru-RU" sz="60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</a:t>
            </a:r>
            <a:r>
              <a:rPr lang="ru-RU" sz="6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60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ООО-2021</a:t>
            </a:r>
            <a:endParaRPr lang="ru-RU" sz="60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2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1005" y="0"/>
            <a:ext cx="3583172" cy="6849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90" t="1777" r="1136" b="5513"/>
          <a:stretch/>
        </p:blipFill>
        <p:spPr>
          <a:xfrm>
            <a:off x="0" y="0"/>
            <a:ext cx="5369442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628" t="2658" r="301" b="22510"/>
          <a:stretch/>
        </p:blipFill>
        <p:spPr>
          <a:xfrm>
            <a:off x="6209414" y="-1"/>
            <a:ext cx="5982587" cy="68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6875" y="230979"/>
            <a:ext cx="597086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002060"/>
                </a:solidFill>
              </a:rPr>
              <a:t>Тематическое планирование</a:t>
            </a:r>
            <a:endParaRPr lang="ru-RU" sz="3600" b="1" dirty="0">
              <a:ln/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0441" y="877310"/>
            <a:ext cx="56837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002060"/>
                </a:solidFill>
              </a:rPr>
              <a:t>5 класс (34 часа, резерв 3 часа)</a:t>
            </a:r>
            <a:endParaRPr lang="ru-RU" sz="3200" b="1" dirty="0">
              <a:ln/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27705"/>
              </p:ext>
            </p:extLst>
          </p:nvPr>
        </p:nvGraphicFramePr>
        <p:xfrm>
          <a:off x="757990" y="1707085"/>
          <a:ext cx="10757663" cy="47418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1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1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292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Раздел, тема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Кол-во часов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7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Географическое изучение Земли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7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Изображения земной поверхности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7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Земля – планета</a:t>
                      </a:r>
                      <a:r>
                        <a:rPr lang="ru-RU" sz="2800" baseline="0" dirty="0" smtClean="0"/>
                        <a:t> Солнечной системы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7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Оболочки</a:t>
                      </a:r>
                      <a:r>
                        <a:rPr lang="ru-RU" sz="2800" baseline="0" dirty="0" smtClean="0"/>
                        <a:t> Земли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7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Заключение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2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169" y="381378"/>
            <a:ext cx="66360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002060"/>
                </a:solidFill>
              </a:rPr>
              <a:t>Конструктор учебных программ</a:t>
            </a:r>
            <a:endParaRPr lang="ru-RU" sz="3600" b="1" dirty="0">
              <a:ln/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04437" y="1526563"/>
            <a:ext cx="84209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</a:rPr>
              <a:t>«Конструктор рабочих программ» – удобный бесплатный онлайн-сервис для быстрого создания рабочих программ по учебным предметам. «Конструктором рабочих программ» смогут пользоваться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</a:rPr>
              <a:t>учителя, работающие в  1-4 и 5-9 классах, заместители, руководители образовательных организаций, родители (законные представители) обучающихся.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</a:rPr>
              <a:t>	Примерные рабочие программы одобрены решением федерального учебно-методического объединения по общему образованию, протокол 3/21 от 27.09.2021 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9B59B6"/>
                </a:solidFill>
                <a:effectLst/>
              </a:rPr>
              <a:t>	В настоящее время Конструктор находится в режиме апробации.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7576" r="6169" b="4924"/>
          <a:stretch/>
        </p:blipFill>
        <p:spPr>
          <a:xfrm>
            <a:off x="301930" y="1389651"/>
            <a:ext cx="3164026" cy="3206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689" y="4752136"/>
            <a:ext cx="3302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hlinkClick r:id="rId4"/>
              </a:rPr>
              <a:t>https://edsoo.ru/constructor</a:t>
            </a:r>
            <a:r>
              <a:rPr lang="ru-RU" sz="2000" dirty="0" smtClean="0">
                <a:hlinkClick r:id="rId4"/>
              </a:rPr>
              <a:t>/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79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16545" b="11617"/>
          <a:stretch/>
        </p:blipFill>
        <p:spPr>
          <a:xfrm>
            <a:off x="507137" y="2603134"/>
            <a:ext cx="10984829" cy="1499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79645" y="227922"/>
            <a:ext cx="663604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002060"/>
                </a:solidFill>
              </a:rPr>
              <a:t>Конструктор учебных программ</a:t>
            </a:r>
            <a:endParaRPr lang="ru-RU" sz="3600" b="1" dirty="0">
              <a:ln/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6210" y="1147902"/>
            <a:ext cx="5262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hlinkClick r:id="rId4"/>
              </a:rPr>
              <a:t>https://edsoo.ru/constructor</a:t>
            </a:r>
            <a:r>
              <a:rPr lang="ru-RU" sz="3200" dirty="0" smtClean="0">
                <a:hlinkClick r:id="rId4"/>
              </a:rPr>
              <a:t>/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75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16" y="172484"/>
            <a:ext cx="6332432" cy="6553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40040" y="1383142"/>
            <a:ext cx="404309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002060"/>
                </a:solidFill>
              </a:rPr>
              <a:t>Конструктор</a:t>
            </a:r>
          </a:p>
          <a:p>
            <a:pPr algn="ctr"/>
            <a:r>
              <a:rPr lang="ru-RU" sz="3600" b="1" dirty="0" smtClean="0">
                <a:ln/>
                <a:solidFill>
                  <a:srgbClr val="002060"/>
                </a:solidFill>
              </a:rPr>
              <a:t>учебных программ</a:t>
            </a:r>
            <a:endParaRPr lang="ru-RU" sz="3600" b="1" dirty="0">
              <a:ln/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5857" y="3163394"/>
            <a:ext cx="4631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hlinkClick r:id="rId4"/>
              </a:rPr>
              <a:t>https://edsoo.ru/constructor</a:t>
            </a:r>
            <a:r>
              <a:rPr lang="ru-RU" sz="2800" dirty="0" smtClean="0">
                <a:hlinkClick r:id="rId4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33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67" y="2336573"/>
            <a:ext cx="11605009" cy="3715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88128" y="273997"/>
            <a:ext cx="663604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002060"/>
                </a:solidFill>
              </a:rPr>
              <a:t>Конструктор учебных программ</a:t>
            </a:r>
            <a:endParaRPr lang="ru-RU" sz="3600" b="1" dirty="0">
              <a:ln/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6256" y="920328"/>
            <a:ext cx="405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hlinkClick r:id="rId4"/>
              </a:rPr>
              <a:t>https://edsoo.ru/constructor</a:t>
            </a:r>
            <a:r>
              <a:rPr lang="ru-RU" sz="2400" dirty="0" smtClean="0">
                <a:hlinkClick r:id="rId4"/>
              </a:rPr>
              <a:t>/</a:t>
            </a:r>
            <a:r>
              <a:rPr lang="ru-RU" sz="2400" dirty="0" smtClean="0"/>
              <a:t>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14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184" t="28090" r="21184" b="27510"/>
          <a:stretch/>
        </p:blipFill>
        <p:spPr>
          <a:xfrm>
            <a:off x="790072" y="1756610"/>
            <a:ext cx="10754757" cy="4812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98196" y="278074"/>
            <a:ext cx="663604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002060"/>
                </a:solidFill>
              </a:rPr>
              <a:t>Конструктор учебных программ</a:t>
            </a:r>
            <a:endParaRPr lang="ru-RU" sz="3600" b="1" dirty="0">
              <a:ln/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4359" y="1027005"/>
            <a:ext cx="398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hlinkClick r:id="rId4"/>
              </a:rPr>
              <a:t>https://edsoo.ru/constructor</a:t>
            </a:r>
            <a:r>
              <a:rPr lang="ru-RU" sz="2400" dirty="0" smtClean="0">
                <a:hlinkClick r:id="rId4"/>
              </a:rPr>
              <a:t>/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18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14" t="12924" r="351" b="39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2768" r="790" b="3957"/>
          <a:stretch/>
        </p:blipFill>
        <p:spPr>
          <a:xfrm>
            <a:off x="0" y="0"/>
            <a:ext cx="12197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3547" b="36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8217" y="1725107"/>
            <a:ext cx="96033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особенности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перехода </a:t>
            </a:r>
            <a:r>
              <a:rPr lang="ru-RU" sz="54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ФГОС ООО – 2021</a:t>
            </a:r>
          </a:p>
          <a:p>
            <a:pPr algn="ctr"/>
            <a:r>
              <a:rPr lang="ru-RU" sz="54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2022-2023 учебном году </a:t>
            </a:r>
            <a:endParaRPr lang="ru-RU" sz="5400" b="1" cap="none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4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2923" r="263" b="38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2923" b="38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3080" b="3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88" t="13080" r="176" b="36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38" t="12923" r="-86" b="38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530" y="2086055"/>
            <a:ext cx="97724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 географии</a:t>
            </a:r>
          </a:p>
          <a:p>
            <a:pPr algn="ctr"/>
            <a:r>
              <a:rPr lang="ru-RU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соответствии с требованиями </a:t>
            </a:r>
          </a:p>
          <a:p>
            <a:pPr algn="ctr"/>
            <a:r>
              <a:rPr lang="ru-RU" sz="54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ООО - 2021</a:t>
            </a:r>
            <a:endParaRPr lang="ru-RU" sz="5400" b="1" cap="none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89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808" y="-74428"/>
            <a:ext cx="11677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ОСНОВНЫЕ ТРЕБОВАНИЯ К УРОКУ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37684"/>
            <a:ext cx="123231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36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Учебная деятельность учащихся, организованная на уроке, должна  обеспечить </a:t>
            </a:r>
            <a:r>
              <a:rPr lang="ru-RU" sz="2400" dirty="0">
                <a:solidFill>
                  <a:srgbClr val="000066"/>
                </a:solidFill>
              </a:rPr>
              <a:t>достижения новых образовательных </a:t>
            </a:r>
            <a:r>
              <a:rPr lang="ru-RU" sz="2400" dirty="0" smtClean="0">
                <a:solidFill>
                  <a:srgbClr val="000066"/>
                </a:solidFill>
              </a:rPr>
              <a:t>результатов и позволить </a:t>
            </a:r>
            <a:r>
              <a:rPr lang="ru-RU" sz="2400" dirty="0">
                <a:solidFill>
                  <a:srgbClr val="000066"/>
                </a:solidFill>
              </a:rPr>
              <a:t>обучающимся </a:t>
            </a:r>
            <a:r>
              <a:rPr lang="ru-RU" sz="2400" dirty="0" smtClean="0">
                <a:solidFill>
                  <a:srgbClr val="000066"/>
                </a:solidFill>
              </a:rPr>
              <a:t>развивать </a:t>
            </a:r>
            <a:r>
              <a:rPr lang="ru-RU" sz="2400" dirty="0">
                <a:solidFill>
                  <a:srgbClr val="000066"/>
                </a:solidFill>
              </a:rPr>
              <a:t>свои способности. </a:t>
            </a:r>
            <a:endParaRPr lang="ru-RU" sz="2400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ts val="336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При </a:t>
            </a:r>
            <a:r>
              <a:rPr lang="ru-RU" sz="2400" dirty="0">
                <a:solidFill>
                  <a:srgbClr val="000066"/>
                </a:solidFill>
              </a:rPr>
              <a:t>разработке каждой </a:t>
            </a:r>
            <a:r>
              <a:rPr lang="ru-RU" sz="2400" dirty="0" smtClean="0">
                <a:solidFill>
                  <a:srgbClr val="000066"/>
                </a:solidFill>
              </a:rPr>
              <a:t>темы учитель планирует </a:t>
            </a:r>
            <a:r>
              <a:rPr lang="ru-RU" sz="2400" dirty="0">
                <a:solidFill>
                  <a:srgbClr val="000066"/>
                </a:solidFill>
              </a:rPr>
              <a:t>деятельность обучающихся </a:t>
            </a:r>
            <a:r>
              <a:rPr lang="ru-RU" sz="2400" dirty="0" smtClean="0">
                <a:solidFill>
                  <a:srgbClr val="000066"/>
                </a:solidFill>
              </a:rPr>
              <a:t>и  </a:t>
            </a:r>
          </a:p>
          <a:p>
            <a:pPr>
              <a:lnSpc>
                <a:spcPts val="3360"/>
              </a:lnSpc>
            </a:pP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smtClean="0">
                <a:solidFill>
                  <a:srgbClr val="000066"/>
                </a:solidFill>
              </a:rPr>
              <a:t>    организует работу </a:t>
            </a:r>
            <a:r>
              <a:rPr lang="ru-RU" sz="2400" dirty="0">
                <a:solidFill>
                  <a:srgbClr val="000066"/>
                </a:solidFill>
              </a:rPr>
              <a:t>на </a:t>
            </a:r>
            <a:r>
              <a:rPr lang="ru-RU" sz="2400" dirty="0" smtClean="0">
                <a:solidFill>
                  <a:srgbClr val="000066"/>
                </a:solidFill>
              </a:rPr>
              <a:t>достижение </a:t>
            </a:r>
            <a:r>
              <a:rPr lang="ru-RU" sz="2400" dirty="0">
                <a:solidFill>
                  <a:srgbClr val="000066"/>
                </a:solidFill>
              </a:rPr>
              <a:t>результата</a:t>
            </a:r>
            <a:r>
              <a:rPr lang="ru-RU" sz="2400" dirty="0" smtClean="0">
                <a:solidFill>
                  <a:srgbClr val="000066"/>
                </a:solidFill>
              </a:rPr>
              <a:t>.</a:t>
            </a:r>
          </a:p>
          <a:p>
            <a:pPr marL="457200" indent="-457200">
              <a:lnSpc>
                <a:spcPts val="336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Активно использовать речевые средства </a:t>
            </a:r>
            <a:r>
              <a:rPr lang="ru-RU" sz="2400" dirty="0">
                <a:solidFill>
                  <a:srgbClr val="000066"/>
                </a:solidFill>
              </a:rPr>
              <a:t>и </a:t>
            </a:r>
            <a:r>
              <a:rPr lang="ru-RU" sz="2400" dirty="0" smtClean="0">
                <a:solidFill>
                  <a:srgbClr val="000066"/>
                </a:solidFill>
              </a:rPr>
              <a:t>средства </a:t>
            </a:r>
            <a:r>
              <a:rPr lang="ru-RU" sz="2400" dirty="0">
                <a:solidFill>
                  <a:srgbClr val="000066"/>
                </a:solidFill>
              </a:rPr>
              <a:t>информационных и</a:t>
            </a:r>
          </a:p>
          <a:p>
            <a:pPr>
              <a:lnSpc>
                <a:spcPts val="3360"/>
              </a:lnSpc>
            </a:pP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smtClean="0">
                <a:solidFill>
                  <a:srgbClr val="000066"/>
                </a:solidFill>
              </a:rPr>
              <a:t>      коммуникационных </a:t>
            </a:r>
            <a:r>
              <a:rPr lang="ru-RU" sz="2400" dirty="0">
                <a:solidFill>
                  <a:srgbClr val="000066"/>
                </a:solidFill>
              </a:rPr>
              <a:t>технологий для решения коммуникативных и </a:t>
            </a:r>
            <a:r>
              <a:rPr lang="ru-RU" sz="2400" dirty="0" smtClean="0">
                <a:solidFill>
                  <a:srgbClr val="000066"/>
                </a:solidFill>
              </a:rPr>
              <a:t>познавательных задач.</a:t>
            </a:r>
            <a:endParaRPr lang="ru-RU" sz="2400" dirty="0">
              <a:solidFill>
                <a:srgbClr val="000066"/>
              </a:solidFill>
            </a:endParaRPr>
          </a:p>
          <a:p>
            <a:pPr marL="342900" indent="-342900">
              <a:lnSpc>
                <a:spcPts val="336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Использовать различные способы </a:t>
            </a:r>
            <a:r>
              <a:rPr lang="ru-RU" sz="2400" dirty="0">
                <a:solidFill>
                  <a:srgbClr val="000066"/>
                </a:solidFill>
              </a:rPr>
              <a:t>поиска (в справочных источниках и </a:t>
            </a:r>
            <a:r>
              <a:rPr lang="ru-RU" sz="2400" dirty="0" smtClean="0">
                <a:solidFill>
                  <a:srgbClr val="000066"/>
                </a:solidFill>
              </a:rPr>
              <a:t>открытом учебном </a:t>
            </a:r>
            <a:r>
              <a:rPr lang="ru-RU" sz="2400" dirty="0">
                <a:solidFill>
                  <a:srgbClr val="000066"/>
                </a:solidFill>
              </a:rPr>
              <a:t>информационном пространстве сети Интернет), сбора, </a:t>
            </a:r>
            <a:r>
              <a:rPr lang="ru-RU" sz="2400" dirty="0" smtClean="0">
                <a:solidFill>
                  <a:srgbClr val="000066"/>
                </a:solidFill>
              </a:rPr>
              <a:t>обработки, анализа</a:t>
            </a:r>
            <a:r>
              <a:rPr lang="ru-RU" sz="2400" dirty="0">
                <a:solidFill>
                  <a:srgbClr val="000066"/>
                </a:solidFill>
              </a:rPr>
              <a:t>, организации, передачи и интерпретации информации в соответствии </a:t>
            </a:r>
            <a:r>
              <a:rPr lang="ru-RU" sz="2400" dirty="0" smtClean="0">
                <a:solidFill>
                  <a:srgbClr val="000066"/>
                </a:solidFill>
              </a:rPr>
              <a:t>с коммуникативными </a:t>
            </a:r>
            <a:r>
              <a:rPr lang="ru-RU" sz="2400" dirty="0">
                <a:solidFill>
                  <a:srgbClr val="000066"/>
                </a:solidFill>
              </a:rPr>
              <a:t>и познавательными задачами и технологиями </a:t>
            </a:r>
            <a:r>
              <a:rPr lang="ru-RU" sz="2400" dirty="0" smtClean="0">
                <a:solidFill>
                  <a:srgbClr val="000066"/>
                </a:solidFill>
              </a:rPr>
              <a:t>учебного предмета</a:t>
            </a:r>
            <a:r>
              <a:rPr lang="ru-RU" sz="2400" dirty="0">
                <a:solidFill>
                  <a:srgbClr val="000066"/>
                </a:solidFill>
              </a:rPr>
              <a:t>. </a:t>
            </a:r>
          </a:p>
          <a:p>
            <a:pPr marL="342900" indent="-342900">
              <a:lnSpc>
                <a:spcPts val="3360"/>
              </a:lnSpc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7808" y="5982279"/>
            <a:ext cx="115763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Таким образом, у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школьников </a:t>
            </a:r>
            <a:r>
              <a:rPr lang="ru-RU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формируются знания и умения </a:t>
            </a:r>
            <a:r>
              <a:rPr lang="ru-RU" sz="2400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необходимые для полноценного функционирования человека в современном </a:t>
            </a:r>
            <a:r>
              <a:rPr lang="ru-RU" sz="2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обществе</a:t>
            </a: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43012" y="1758146"/>
            <a:ext cx="1185110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сотрудничество </a:t>
            </a:r>
            <a:r>
              <a:rPr lang="ru-RU" sz="2800" dirty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учителя и учащихся </a:t>
            </a:r>
            <a:endParaRPr lang="ru-RU" sz="2800" dirty="0" smtClean="0">
              <a:solidFill>
                <a:srgbClr val="000066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помощь </a:t>
            </a:r>
            <a:r>
              <a:rPr lang="ru-RU" sz="2800" dirty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учителя в планировании самостоятельной деятельности учащихся, </a:t>
            </a: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освоение алгоритмов деятельности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деятельность </a:t>
            </a:r>
            <a:r>
              <a:rPr lang="ru-RU" sz="2800" dirty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ученика, его ценностные </a:t>
            </a: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ориентиры - основа </a:t>
            </a:r>
            <a:r>
              <a:rPr lang="ru-RU" sz="2800" dirty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структурирования и реализации </a:t>
            </a: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содержания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использование </a:t>
            </a:r>
            <a:r>
              <a:rPr lang="ru-RU" sz="2800" dirty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учебника на всех этапах </a:t>
            </a: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урока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ориентация </a:t>
            </a:r>
            <a:r>
              <a:rPr lang="ru-RU" sz="2800" dirty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на накопление учащимися личного географического </a:t>
            </a: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опыта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решение </a:t>
            </a:r>
            <a:r>
              <a:rPr lang="ru-RU" sz="2800" dirty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на уроке проблемных ситуаций, их связь с жизнедеятельностью </a:t>
            </a: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человека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развитие </a:t>
            </a:r>
            <a:r>
              <a:rPr lang="ru-RU" sz="2800" dirty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и продуктивная самореализация личности школьников средствами географического </a:t>
            </a:r>
            <a:r>
              <a:rPr lang="ru-RU" sz="2800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содержания</a:t>
            </a:r>
            <a:endParaRPr lang="ru-RU" sz="28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670" y="224735"/>
            <a:ext cx="10371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ГЛАВНЫЕ ОСОБЕННОСТИ </a:t>
            </a:r>
            <a:r>
              <a:rPr lang="ru-RU" sz="36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УРОКА </a:t>
            </a:r>
            <a:r>
              <a:rPr lang="ru-RU" sz="3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ГЕОГРАФИИ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5—6 </a:t>
            </a:r>
            <a:r>
              <a:rPr lang="ru-RU" sz="3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КЛАССАХ</a:t>
            </a:r>
            <a:endParaRPr lang="ru-RU" sz="3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47513"/>
              </p:ext>
            </p:extLst>
          </p:nvPr>
        </p:nvGraphicFramePr>
        <p:xfrm>
          <a:off x="0" y="-3"/>
          <a:ext cx="12192000" cy="6850142"/>
        </p:xfrm>
        <a:graphic>
          <a:graphicData uri="http://schemas.openxmlformats.org/drawingml/2006/table">
            <a:tbl>
              <a:tblPr/>
              <a:tblGrid>
                <a:gridCol w="216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3760"/>
                          </a:solidFill>
                          <a:latin typeface="+mn-lt"/>
                          <a:cs typeface="Times New Roman" pitchFamily="18" charset="0"/>
                        </a:rPr>
                        <a:t>Этапы урока</a:t>
                      </a:r>
                      <a:endParaRPr lang="ru-RU" sz="2400" dirty="0">
                        <a:solidFill>
                          <a:srgbClr val="0037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3760"/>
                          </a:solidFill>
                          <a:latin typeface="+mn-lt"/>
                          <a:cs typeface="Times New Roman" pitchFamily="18" charset="0"/>
                        </a:rPr>
                        <a:t>Действия учащихся</a:t>
                      </a:r>
                      <a:endParaRPr lang="ru-RU" sz="2400" dirty="0">
                        <a:solidFill>
                          <a:srgbClr val="0037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3760"/>
                          </a:solidFill>
                          <a:latin typeface="+mn-lt"/>
                          <a:cs typeface="Times New Roman" pitchFamily="18" charset="0"/>
                        </a:rPr>
                        <a:t>Действия учителя</a:t>
                      </a:r>
                      <a:endParaRPr lang="ru-RU" sz="2400" dirty="0">
                        <a:solidFill>
                          <a:srgbClr val="0037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37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Мотивирование на учебную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  <a:hlinkClick r:id="rId3"/>
                        </a:rPr>
                        <a:t>Создание благожелательной атмосферы урока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, нацеленности на 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работу.</a:t>
                      </a:r>
                      <a:endParaRPr lang="ru-RU" sz="1500" dirty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Настраивает учеников на успешную работу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10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Актуализация знаний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Повторение пройденного, выполнение заданий.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  <a:hlinkClick r:id="rId4"/>
                        </a:rPr>
                        <a:t>Взаимопроверка и взаимооценивание</a:t>
                      </a:r>
                      <a:endParaRPr lang="ru-RU" sz="1500" dirty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Учащимся предлагаются задания,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для решения 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которых недостаточно знаний.</a:t>
                      </a:r>
                      <a:endParaRPr lang="ru-RU" sz="1500" dirty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Консультирует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75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Целеполагание, </a:t>
                      </a:r>
                      <a:endParaRPr lang="ru-RU" sz="1500" dirty="0" smtClean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постановка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проблемы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В совместной работе выявляются причины затруднения, выясняется проблема. </a:t>
                      </a:r>
                      <a:endParaRPr lang="ru-RU" sz="1500" dirty="0" smtClean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Учащиеся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самостоятельно формулируют тему и 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цель.</a:t>
                      </a:r>
                      <a:endParaRPr lang="ru-RU" sz="1500" dirty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Подводит 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учащихся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к определению границ знания и незнания, осознанию темы, </a:t>
                      </a:r>
                      <a:endParaRPr lang="ru-RU" sz="1500" dirty="0" smtClean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целей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и задач урока.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2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Поиск путей решения проблемы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Планирование путей достижения намеченной цели. Осуществление учебных действий по плану. Индивидуальная или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  <a:hlinkClick r:id="rId5"/>
                        </a:rPr>
                        <a:t>групповая работа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 по решению практических 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задач.</a:t>
                      </a:r>
                      <a:endParaRPr lang="ru-RU" sz="1500" dirty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Консультирует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Решение проблемы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Выполняют задание, которое 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изначально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оказалось непосильным для 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решения.</a:t>
                      </a:r>
                      <a:endParaRPr lang="ru-RU" sz="1500" dirty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Консультирует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378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Коррекция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Проверяют решение, 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устанавливают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все ли справились с заданием, </a:t>
                      </a:r>
                      <a:endParaRPr lang="ru-RU" sz="1500" dirty="0" smtClean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формулируют затруднения.</a:t>
                      </a:r>
                      <a:endParaRPr lang="ru-RU" sz="1500" dirty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Помогает, советует, консультирует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56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Самостоятельная работа с использованием полученных знаний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Выполнение упражнений по новой теме,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  <a:hlinkClick r:id="rId6"/>
                        </a:rPr>
                        <a:t>самопроверка по 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  <a:hlinkClick r:id="rId6"/>
                        </a:rPr>
                        <a:t>эталону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Консультирует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378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  <a:hlinkClick r:id="rId7"/>
                        </a:rPr>
                        <a:t>Систематизация знаний</a:t>
                      </a:r>
                      <a:endParaRPr lang="ru-RU" sz="150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Структурирование информации,</a:t>
                      </a:r>
                      <a:r>
                        <a:rPr lang="ru-RU" sz="1500" baseline="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связь с ранее изученным материалом. 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Практическое применение.</a:t>
                      </a:r>
                      <a:endParaRPr lang="ru-RU" sz="1500" dirty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Консультирует, направляет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6830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  <a:hlinkClick r:id="rId8"/>
                        </a:rPr>
                        <a:t>Объяснение домашнего задания</a:t>
                      </a:r>
                      <a:endParaRPr lang="ru-RU" sz="150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Дифференцированное домашнее</a:t>
                      </a:r>
                      <a:r>
                        <a:rPr lang="ru-RU" sz="1500" baseline="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 задание (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  <a:hlinkClick r:id="rId9"/>
                        </a:rPr>
                        <a:t>наличие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  <a:hlinkClick r:id="rId9"/>
                        </a:rPr>
                        <a:t>заданий разного уровня 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  <a:hlinkClick r:id="rId9"/>
                        </a:rPr>
                        <a:t>сложности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).</a:t>
                      </a:r>
                      <a:endParaRPr lang="ru-RU" sz="1500" dirty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Разъясняет, предлагает задания </a:t>
                      </a:r>
                      <a:endParaRPr lang="ru-RU" sz="1500" dirty="0" smtClean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на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выбор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889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Оценивание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Учащиеся  самостоятельно оценивают работу </a:t>
                      </a:r>
                      <a:endParaRPr lang="ru-RU" sz="1500" dirty="0" smtClean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самооценка, </a:t>
                      </a:r>
                      <a:r>
                        <a:rPr lang="ru-RU" sz="1500" dirty="0" err="1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взаимооценка</a:t>
                      </a: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).</a:t>
                      </a:r>
                      <a:endParaRPr lang="ru-RU" sz="1500" dirty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Консультирует, </a:t>
                      </a:r>
                      <a:endParaRPr lang="ru-RU" sz="1500" dirty="0" smtClean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обосновывает </a:t>
                      </a:r>
                      <a:r>
                        <a:rPr lang="ru-RU" sz="1500" dirty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оценки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85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  <a:hlinkClick r:id="rId10"/>
                        </a:rPr>
                        <a:t>Рефлексия учебной деятельности</a:t>
                      </a:r>
                      <a:endParaRPr lang="ru-RU" sz="1500" dirty="0" smtClean="0">
                        <a:solidFill>
                          <a:srgbClr val="04374A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Учащиеся называют тему урока, его этапы, перечисляют виды деятельности на каждом этапе, определяют предметное содержание. Делятся мнением о своей работе на уроке.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4374A"/>
                          </a:solidFill>
                          <a:latin typeface="+mn-lt"/>
                          <a:cs typeface="Times New Roman" pitchFamily="18" charset="0"/>
                        </a:rPr>
                        <a:t>Благодарит учащихся за урок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91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7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5320" y="2086055"/>
            <a:ext cx="99648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ru-RU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учебные пособия, </a:t>
            </a:r>
            <a:endParaRPr lang="ru-RU" sz="5400" b="1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54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етодические материалы </a:t>
            </a:r>
          </a:p>
          <a:p>
            <a:pPr lvl="0" algn="ctr"/>
            <a:r>
              <a:rPr lang="ru-RU" sz="54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сети </a:t>
            </a:r>
            <a:r>
              <a:rPr lang="ru-RU" sz="54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  <a:endParaRPr kumimoji="0" lang="ru-RU" sz="5400" b="1" i="0" u="none" strike="noStrike" kern="1200" cap="none" spc="0" normalizeH="0" baseline="0" noProof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2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3927" y="188640"/>
            <a:ext cx="11081084" cy="12961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С сентября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2022 года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учащиеся 5 классов</a:t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переходят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на обновленные 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ФГОС ООО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06378"/>
            <a:ext cx="8943474" cy="5351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7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443" y="344672"/>
            <a:ext cx="10371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Электронные ресурсы для учителя географии</a:t>
            </a:r>
            <a:endParaRPr lang="ru-RU" sz="3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443" y="1141554"/>
            <a:ext cx="10847118" cy="621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u="sng" dirty="0">
                <a:hlinkClick r:id="rId2"/>
              </a:rPr>
              <a:t>В помощь учителю разработаны и размещены:</a:t>
            </a:r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2"/>
              </a:rPr>
              <a:t>- методические </a:t>
            </a:r>
            <a:r>
              <a:rPr lang="ru-RU" u="sng" dirty="0" err="1">
                <a:hlinkClick r:id="rId2"/>
              </a:rPr>
              <a:t>видеоуроки</a:t>
            </a:r>
            <a:r>
              <a:rPr lang="ru-RU" u="sng" dirty="0">
                <a:hlinkClick r:id="rId2"/>
              </a:rPr>
              <a:t>: https://</a:t>
            </a:r>
            <a:r>
              <a:rPr lang="ru-RU" u="sng" dirty="0" smtClean="0">
                <a:hlinkClick r:id="rId2"/>
              </a:rPr>
              <a:t>edsoo.ru/Metodicheskie_videouroki.htm</a:t>
            </a:r>
            <a:endParaRPr lang="ru-RU" u="sng" dirty="0">
              <a:hlinkClick r:id="rId2"/>
            </a:endParaRPr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2"/>
              </a:rPr>
              <a:t>- учебные пособия: https://</a:t>
            </a:r>
            <a:r>
              <a:rPr lang="ru-RU" u="sng" dirty="0" smtClean="0">
                <a:hlinkClick r:id="rId2"/>
              </a:rPr>
              <a:t>edsoo.ru/Metodicheskie_posobiya_i_v.htm</a:t>
            </a:r>
            <a:endParaRPr lang="ru-RU" u="sng" dirty="0">
              <a:hlinkClick r:id="rId2"/>
            </a:endParaRPr>
          </a:p>
          <a:p>
            <a:pPr algn="ctr">
              <a:lnSpc>
                <a:spcPct val="130000"/>
              </a:lnSpc>
            </a:pPr>
            <a:r>
              <a:rPr lang="ru-RU" u="sng" dirty="0" smtClean="0">
                <a:hlinkClick r:id="rId2"/>
              </a:rPr>
              <a:t>«</a:t>
            </a:r>
            <a:r>
              <a:rPr lang="ru-RU" u="sng" dirty="0">
                <a:hlinkClick r:id="rId2"/>
              </a:rPr>
              <a:t>География» Издательского дома «Первое сентября» 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dirty="0"/>
              <a:t> </a:t>
            </a:r>
            <a:r>
              <a:rPr lang="ru-RU" u="sng" dirty="0">
                <a:hlinkClick r:id="rId3"/>
              </a:rPr>
              <a:t>«Особо охраняемые природные территории Российской Федерации»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4"/>
              </a:rPr>
              <a:t>Азимут - географический справочник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5"/>
              </a:rPr>
              <a:t>Арктика. Портал Минприроды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6"/>
              </a:rPr>
              <a:t>Видео разбор тренировочной работы по географии, интервью с </a:t>
            </a:r>
            <a:r>
              <a:rPr lang="ru-RU" u="sng" dirty="0" err="1">
                <a:hlinkClick r:id="rId6"/>
              </a:rPr>
              <a:t>В.В.Барабановым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7"/>
              </a:rPr>
              <a:t>Видеолекции Многоликая Гео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8"/>
              </a:rPr>
              <a:t>Виртуальная школа «Кирилла и </a:t>
            </a:r>
            <a:r>
              <a:rPr lang="ru-RU" u="sng" dirty="0" err="1">
                <a:hlinkClick r:id="rId8"/>
              </a:rPr>
              <a:t>Мефодия</a:t>
            </a:r>
            <a:r>
              <a:rPr lang="ru-RU" u="sng" dirty="0">
                <a:hlinkClick r:id="rId8"/>
              </a:rPr>
              <a:t>»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9"/>
              </a:rPr>
              <a:t>Геоглобус.ру - геолого-географическое обозрение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0"/>
              </a:rPr>
              <a:t>Данные по численности населения городов, стран и территорий мира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1"/>
              </a:rPr>
              <a:t>Единая коллекция цифровых образовательных ресурсов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2"/>
              </a:rPr>
              <a:t>Единая коллекция цифровых образовательных ресурсов по географии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3"/>
              </a:rPr>
              <a:t>Заповедная Россия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 smtClean="0">
                <a:hlinkClick r:id="rId14"/>
              </a:rPr>
              <a:t>Информационно-коммуникационные </a:t>
            </a:r>
            <a:r>
              <a:rPr lang="ru-RU" u="sng" dirty="0">
                <a:hlinkClick r:id="rId14"/>
              </a:rPr>
              <a:t>технологии в образовании</a:t>
            </a:r>
            <a:endParaRPr lang="ru-RU" dirty="0"/>
          </a:p>
          <a:p>
            <a:pPr algn="ctr">
              <a:lnSpc>
                <a:spcPct val="13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4442" y="1142884"/>
            <a:ext cx="10709468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u="sng" dirty="0">
                <a:hlinkClick r:id="rId2"/>
              </a:rPr>
              <a:t>Интернет-портал «Лица России»</a:t>
            </a:r>
          </a:p>
          <a:p>
            <a:pPr algn="ctr">
              <a:lnSpc>
                <a:spcPct val="130000"/>
              </a:lnSpc>
            </a:pPr>
            <a:r>
              <a:rPr lang="ru-RU" u="sng" dirty="0" smtClean="0">
                <a:hlinkClick r:id="rId2"/>
              </a:rPr>
              <a:t>Карты</a:t>
            </a:r>
            <a:r>
              <a:rPr lang="ru-RU" u="sng" dirty="0">
                <a:hlinkClick r:id="rId2"/>
              </a:rPr>
              <a:t>, атласы, выставки, иллюстрации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3"/>
              </a:rPr>
              <a:t>Каталог образовательных ресурсов сети Интернет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 err="1">
                <a:hlinkClick r:id="rId4"/>
              </a:rPr>
              <a:t>Климатограммы</a:t>
            </a:r>
            <a:r>
              <a:rPr lang="ru-RU" u="sng" dirty="0">
                <a:hlinkClick r:id="rId4"/>
              </a:rPr>
              <a:t> по метеостанциям всех континентов мира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5"/>
              </a:rPr>
              <a:t>Культура РФ. Портал культурного наследия России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6"/>
              </a:rPr>
              <a:t>Масштабируемый космический снимок Земли с портала «Гугл»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7"/>
              </a:rPr>
              <a:t>Материалы сайта Учительский портал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8"/>
              </a:rPr>
              <a:t>Народная энциклопедия городов и регионов России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9"/>
              </a:rPr>
              <a:t>Особо охраняемые природные территории Санкт-Петербурга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0"/>
              </a:rPr>
              <a:t>Официальный информационный портал единого государственного экзамена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1"/>
              </a:rPr>
              <a:t>Портал "География" Электронная Земля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2"/>
              </a:rPr>
              <a:t>Портал "Российское образование", карты</a:t>
            </a:r>
            <a:r>
              <a:rPr lang="ru-RU" dirty="0"/>
              <a:t> </a:t>
            </a:r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3"/>
              </a:rPr>
              <a:t>Прогнозы погоды и синоптические карты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4"/>
              </a:rPr>
              <a:t>Регионы России. Путеводитель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5"/>
              </a:rPr>
              <a:t>Регионы России. Экономические показатели, 2011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6"/>
              </a:rPr>
              <a:t>Российский общеобразовательный </a:t>
            </a:r>
            <a:r>
              <a:rPr lang="ru-RU" u="sng" dirty="0" smtClean="0">
                <a:hlinkClick r:id="rId16"/>
              </a:rPr>
              <a:t>портал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4443" y="344672"/>
            <a:ext cx="10371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Электронные ресурсы для учителя географии</a:t>
            </a:r>
            <a:endParaRPr lang="ru-RU" sz="3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442" y="1110986"/>
            <a:ext cx="10660305" cy="546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u="sng" dirty="0" smtClean="0">
                <a:hlinkClick r:id="rId2"/>
              </a:rPr>
              <a:t>Сайт </a:t>
            </a:r>
            <a:r>
              <a:rPr lang="ru-RU" u="sng" dirty="0">
                <a:hlinkClick r:id="rId2"/>
              </a:rPr>
              <a:t>космических снимков территории России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3"/>
              </a:rPr>
              <a:t>Сервер лаборатории технических средств обучения и </a:t>
            </a:r>
            <a:r>
              <a:rPr lang="ru-RU" u="sng" dirty="0" err="1">
                <a:hlinkClick r:id="rId3"/>
              </a:rPr>
              <a:t>медиаобразования</a:t>
            </a:r>
            <a:r>
              <a:rPr lang="ru-RU" u="sng" dirty="0">
                <a:hlinkClick r:id="rId3"/>
              </a:rPr>
              <a:t> РАО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4"/>
              </a:rPr>
              <a:t>Сетевой образовательный журнал для учителей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5"/>
              </a:rPr>
              <a:t>Сетевые образовательные ресурсы "Открытый класс"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6"/>
              </a:rPr>
              <a:t>Стратегия экономического и социального развития СПб до 2030 года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7"/>
              </a:rPr>
              <a:t>Урок в музее</a:t>
            </a:r>
            <a:r>
              <a:rPr lang="ru-RU" dirty="0"/>
              <a:t> </a:t>
            </a:r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8"/>
              </a:rPr>
              <a:t>Уроки географии на сайте РГО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9"/>
              </a:rPr>
              <a:t>Учебно-методическая лаборатория географии Московского института открытого образования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0"/>
              </a:rPr>
              <a:t>Учебные географические атласы административных районов России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1"/>
              </a:rPr>
              <a:t>Федеральный центр информационно-образовательных ресурсов</a:t>
            </a:r>
            <a:r>
              <a:rPr lang="ru-RU" dirty="0"/>
              <a:t> </a:t>
            </a:r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2"/>
              </a:rPr>
              <a:t>Фотографии географических объектов Российской Федерации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3"/>
              </a:rPr>
              <a:t>Электронная библиотека обучающих материалов детям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4"/>
              </a:rPr>
              <a:t>Электронная версия журнала "География"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5"/>
              </a:rPr>
              <a:t>Я - учитель географии</a:t>
            </a:r>
            <a:endParaRPr lang="ru-RU" dirty="0"/>
          </a:p>
          <a:p>
            <a:pPr algn="ctr">
              <a:lnSpc>
                <a:spcPct val="130000"/>
              </a:lnSpc>
            </a:pPr>
            <a:r>
              <a:rPr lang="ru-RU" u="sng" dirty="0">
                <a:hlinkClick r:id="rId16"/>
              </a:rPr>
              <a:t>Я люблю Арктику</a:t>
            </a:r>
            <a:r>
              <a:rPr lang="ru-RU" u="sng" dirty="0" smtClean="0">
                <a:hlinkClick r:id="rId16"/>
              </a:rPr>
              <a:t>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4443" y="344672"/>
            <a:ext cx="10371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Электронные ресурсы для учителя географии</a:t>
            </a:r>
            <a:endParaRPr lang="ru-RU" sz="36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4387" y="226031"/>
            <a:ext cx="12883793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Над презентацией работали:</a:t>
            </a:r>
          </a:p>
          <a:p>
            <a:pPr lvl="0" algn="ctr"/>
            <a:r>
              <a:rPr lang="ru-RU" sz="2400" b="1" dirty="0" err="1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Батюк</a:t>
            </a:r>
            <a:r>
              <a:rPr lang="ru-RU" sz="24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Ольга Сергеевна, </a:t>
            </a:r>
          </a:p>
          <a:p>
            <a:pPr lvl="0" algn="ctr"/>
            <a:r>
              <a:rPr lang="ru-RU" sz="2400" dirty="0" smtClean="0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учитель географии МБОУ «Средняя школа № 11»</a:t>
            </a:r>
          </a:p>
          <a:p>
            <a:pPr lvl="0" algn="ctr"/>
            <a:r>
              <a:rPr lang="ru-RU" sz="24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Гавриленко Наталья Фёдоровна, </a:t>
            </a:r>
          </a:p>
          <a:p>
            <a:pPr lvl="0" algn="ctr"/>
            <a:r>
              <a:rPr lang="ru-RU" sz="2400" dirty="0" smtClean="0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учитель географии МАОУ «Средняя школа № 3»</a:t>
            </a:r>
          </a:p>
          <a:p>
            <a:pPr lvl="0" algn="ctr"/>
            <a:r>
              <a:rPr lang="ru-RU" sz="24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Журавлёва Юлия Анатольевна, </a:t>
            </a:r>
          </a:p>
          <a:p>
            <a:pPr lvl="0" algn="ctr"/>
            <a:r>
              <a:rPr lang="ru-RU" sz="2400" dirty="0" smtClean="0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учитель географии МАОУ «Средняя школа № 8»</a:t>
            </a:r>
          </a:p>
          <a:p>
            <a:pPr lvl="0" algn="ctr"/>
            <a:r>
              <a:rPr lang="ru-RU" sz="24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Окладникова </a:t>
            </a:r>
            <a:r>
              <a:rPr lang="ru-RU" sz="24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</a:t>
            </a:r>
            <a:r>
              <a:rPr lang="ru-RU" sz="24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идия Прокопьевна, </a:t>
            </a:r>
          </a:p>
          <a:p>
            <a:pPr lvl="0" algn="ctr"/>
            <a:r>
              <a:rPr lang="ru-RU" sz="2400" dirty="0" smtClean="0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учитель географии, биологии МБОУ «Средняя школа № 20»</a:t>
            </a:r>
          </a:p>
          <a:p>
            <a:pPr lvl="0" algn="ctr"/>
            <a:r>
              <a:rPr lang="ru-RU" sz="24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Сазонова Надежда Андреевна, </a:t>
            </a:r>
          </a:p>
          <a:p>
            <a:pPr lvl="0" algn="ctr"/>
            <a:r>
              <a:rPr lang="ru-RU" sz="2400" dirty="0" smtClean="0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учитель географии МБОУ «Основная школа № 32».</a:t>
            </a:r>
            <a:r>
              <a:rPr lang="ru-RU" sz="2400" dirty="0" smtClean="0">
                <a:ln/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lvl="0" algn="ctr"/>
            <a:endParaRPr kumimoji="0" lang="ru-RU" sz="1400" i="0" u="none" strike="noStrike" kern="1200" cap="none" spc="0" normalizeH="0" baseline="0" noProof="0" dirty="0" smtClean="0">
              <a:ln/>
              <a:solidFill>
                <a:schemeClr val="accent4">
                  <a:lumMod val="50000"/>
                </a:schemeClr>
              </a:solidFill>
              <a:uLnTx/>
              <a:uFillTx/>
              <a:latin typeface="Calibri" panose="020F0502020204030204"/>
            </a:endParaRPr>
          </a:p>
          <a:p>
            <a:pPr lvl="0" algn="ctr"/>
            <a:r>
              <a:rPr kumimoji="0" lang="ru-RU" sz="3200" i="0" u="none" strike="noStrike" kern="1200" cap="none" spc="0" normalizeH="0" baseline="0" noProof="0" dirty="0" smtClean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anose="020F0502020204030204"/>
              </a:rPr>
              <a:t>Группа</a:t>
            </a:r>
            <a:r>
              <a:rPr kumimoji="0" lang="ru-RU" sz="3200" i="0" u="none" strike="noStrike" kern="1200" cap="none" spc="0" normalizeH="0" noProof="0" dirty="0" smtClean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anose="020F0502020204030204"/>
              </a:rPr>
              <a:t> благодарит</a:t>
            </a:r>
          </a:p>
          <a:p>
            <a:pPr lvl="0" algn="ctr"/>
            <a:r>
              <a:rPr lang="ru-RU" sz="2400" baseline="0" dirty="0" smtClean="0">
                <a:ln/>
                <a:solidFill>
                  <a:schemeClr val="accent4">
                    <a:lumMod val="50000"/>
                  </a:schemeClr>
                </a:solidFill>
                <a:latin typeface="Calibri" panose="020F0502020204030204"/>
              </a:rPr>
              <a:t>Кожевникову Светлану Александровну,</a:t>
            </a:r>
            <a:r>
              <a:rPr lang="ru-RU" sz="2400" dirty="0" smtClean="0">
                <a:ln/>
                <a:solidFill>
                  <a:schemeClr val="accent4">
                    <a:lumMod val="50000"/>
                  </a:schemeClr>
                </a:solidFill>
                <a:latin typeface="Calibri" panose="020F0502020204030204"/>
              </a:rPr>
              <a:t> учителя географии МАОУ «Средняя школа № 30»</a:t>
            </a:r>
          </a:p>
          <a:p>
            <a:pPr lvl="0" algn="ctr"/>
            <a:r>
              <a:rPr lang="ru-RU" sz="2400" dirty="0" smtClean="0">
                <a:ln/>
                <a:solidFill>
                  <a:schemeClr val="accent4">
                    <a:lumMod val="50000"/>
                  </a:schemeClr>
                </a:solidFill>
                <a:latin typeface="Calibri" panose="020F0502020204030204"/>
              </a:rPr>
              <a:t>и </a:t>
            </a:r>
            <a:r>
              <a:rPr lang="ru-RU" sz="2400" dirty="0">
                <a:ln/>
                <a:solidFill>
                  <a:schemeClr val="accent4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kumimoji="0" lang="ru-RU" sz="2400" i="0" u="none" strike="noStrike" kern="1200" cap="none" spc="0" normalizeH="0" baseline="0" noProof="0" dirty="0" err="1" smtClean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anose="020F0502020204030204"/>
              </a:rPr>
              <a:t>Кузему</a:t>
            </a:r>
            <a:r>
              <a:rPr kumimoji="0" lang="ru-RU" sz="2400" i="0" u="none" strike="noStrike" kern="1200" cap="none" spc="0" normalizeH="0" baseline="0" noProof="0" dirty="0" smtClean="0">
                <a:ln/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anose="020F0502020204030204"/>
              </a:rPr>
              <a:t> Наталью Сергеевну, учителя географии МАОУ «Средняя школа № </a:t>
            </a:r>
            <a:r>
              <a:rPr lang="ru-RU" sz="2400" dirty="0">
                <a:ln/>
                <a:solidFill>
                  <a:schemeClr val="accent4">
                    <a:lumMod val="50000"/>
                  </a:schemeClr>
                </a:solidFill>
              </a:rPr>
              <a:t>28» </a:t>
            </a:r>
            <a:endParaRPr lang="ru-RU" sz="2400" dirty="0" smtClean="0">
              <a:ln/>
              <a:solidFill>
                <a:schemeClr val="accent4">
                  <a:lumMod val="50000"/>
                </a:schemeClr>
              </a:solidFill>
            </a:endParaRPr>
          </a:p>
          <a:p>
            <a:pPr lvl="0" algn="ctr"/>
            <a:r>
              <a:rPr lang="ru-RU" sz="2400" dirty="0" smtClean="0">
                <a:ln/>
                <a:solidFill>
                  <a:schemeClr val="accent4">
                    <a:lumMod val="50000"/>
                  </a:schemeClr>
                </a:solidFill>
              </a:rPr>
              <a:t>за </a:t>
            </a:r>
            <a:r>
              <a:rPr lang="ru-RU" sz="2400" dirty="0">
                <a:ln/>
                <a:solidFill>
                  <a:schemeClr val="accent4">
                    <a:lumMod val="50000"/>
                  </a:schemeClr>
                </a:solidFill>
              </a:rPr>
              <a:t>сотрудничество в подготовке материалов по введению ФГОС ООО – 2021 </a:t>
            </a:r>
            <a:endParaRPr kumimoji="0" lang="ru-RU" sz="2400" i="0" u="none" strike="noStrike" kern="1200" cap="none" spc="0" normalizeH="0" baseline="0" noProof="0" dirty="0">
              <a:ln/>
              <a:solidFill>
                <a:schemeClr val="accent4">
                  <a:lumMod val="50000"/>
                </a:schemeClr>
              </a:solidFill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6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8903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Отличия обновленных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ФГОС от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ФГОС второго поколения 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99880"/>
              </p:ext>
            </p:extLst>
          </p:nvPr>
        </p:nvGraphicFramePr>
        <p:xfrm>
          <a:off x="541422" y="1251284"/>
          <a:ext cx="11117178" cy="47520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557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9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2010</a:t>
                      </a:r>
                      <a:endParaRPr lang="ru-RU" sz="20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ru-RU" sz="20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</a:rPr>
                        <a:t>Акцент на личности ребенка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</a:rPr>
                        <a:t>Конкретизация требований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6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</a:rPr>
                        <a:t>Развитие универсальных умений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</a:rPr>
                        <a:t>Улучшение </a:t>
                      </a:r>
                      <a:r>
                        <a:rPr lang="ru-RU" sz="2800" dirty="0" smtClean="0">
                          <a:solidFill>
                            <a:srgbClr val="000066"/>
                          </a:solidFill>
                        </a:rPr>
                        <a:t>всей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66"/>
                          </a:solidFill>
                        </a:rPr>
                        <a:t>образовательной </a:t>
                      </a:r>
                      <a:r>
                        <a:rPr lang="ru-RU" sz="2800" dirty="0">
                          <a:solidFill>
                            <a:srgbClr val="000066"/>
                          </a:solidFill>
                        </a:rPr>
                        <a:t>системы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</a:rPr>
                        <a:t>Отсутствие четких требований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77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40459"/>
            <a:ext cx="12103768" cy="1080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Изменены требования к личностным образовательным результатам и увеличено количество направлений воспитательной работы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1532"/>
              </p:ext>
            </p:extLst>
          </p:nvPr>
        </p:nvGraphicFramePr>
        <p:xfrm>
          <a:off x="553452" y="1577171"/>
          <a:ext cx="11213432" cy="4937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06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Действующий ФГОС</a:t>
                      </a:r>
                      <a:endParaRPr lang="ru-RU" sz="2400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Обновленный ФГОС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  01.09.2022</a:t>
                      </a:r>
                      <a:endParaRPr lang="ru-RU" sz="2400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3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Духовно-нравственное</a:t>
                      </a:r>
                      <a:r>
                        <a:rPr lang="ru-RU" sz="2400" baseline="0" dirty="0" smtClean="0">
                          <a:solidFill>
                            <a:srgbClr val="000066"/>
                          </a:solidFill>
                        </a:rPr>
                        <a:t> развитие</a:t>
                      </a:r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Духовно-нравственное воспитание</a:t>
                      </a:r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3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Воспитание и социализация</a:t>
                      </a:r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Гражданское воспитание</a:t>
                      </a:r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3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Профессиональная ориентация</a:t>
                      </a:r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Трудовое воспитание</a:t>
                      </a:r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86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000066"/>
                          </a:solidFill>
                        </a:rPr>
                        <a:t>Здоровьесберегающая</a:t>
                      </a:r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 деятельность</a:t>
                      </a:r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Физическое</a:t>
                      </a:r>
                      <a:r>
                        <a:rPr lang="ru-RU" sz="2400" baseline="0" dirty="0" smtClean="0">
                          <a:solidFill>
                            <a:srgbClr val="000066"/>
                          </a:solidFill>
                        </a:rPr>
                        <a:t> воспитание,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rgbClr val="000066"/>
                          </a:solidFill>
                        </a:rPr>
                        <a:t>формирование культуры здоровья и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rgbClr val="000066"/>
                          </a:solidFill>
                        </a:rPr>
                        <a:t>эмоционального благополучия</a:t>
                      </a:r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13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Формирование экологической культуры</a:t>
                      </a:r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Экологическое воспитание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Патриотическое воспитание Эстетическое воспитание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66"/>
                          </a:solidFill>
                        </a:rPr>
                        <a:t>Ценность научного познания</a:t>
                      </a:r>
                      <a:endParaRPr lang="ru-RU" sz="24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1479884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ИЗМЕНЕНИЯ ВО ФГОС ООО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19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260648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ИЗМЕНЕНИЯ ВО ФГОС ООО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65292"/>
            <a:ext cx="7472517" cy="34712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000066"/>
                </a:solidFill>
              </a:rPr>
              <a:t>- </a:t>
            </a:r>
            <a:r>
              <a:rPr lang="ru-RU" dirty="0" err="1" smtClean="0">
                <a:solidFill>
                  <a:srgbClr val="000066"/>
                </a:solidFill>
              </a:rPr>
              <a:t>Устанавлены</a:t>
            </a:r>
            <a:r>
              <a:rPr lang="ru-RU" dirty="0" smtClean="0">
                <a:solidFill>
                  <a:srgbClr val="000066"/>
                </a:solidFill>
              </a:rPr>
              <a:t> требования к </a:t>
            </a:r>
            <a:r>
              <a:rPr lang="ru-RU" dirty="0">
                <a:solidFill>
                  <a:srgbClr val="000066"/>
                </a:solidFill>
              </a:rPr>
              <a:t>результатам </a:t>
            </a:r>
            <a:r>
              <a:rPr lang="ru-RU" dirty="0" smtClean="0">
                <a:solidFill>
                  <a:srgbClr val="000066"/>
                </a:solidFill>
              </a:rPr>
              <a:t>освоения программы основного </a:t>
            </a:r>
            <a:r>
              <a:rPr lang="ru-RU" dirty="0">
                <a:solidFill>
                  <a:srgbClr val="000066"/>
                </a:solidFill>
              </a:rPr>
              <a:t>общего </a:t>
            </a:r>
            <a:r>
              <a:rPr lang="ru-RU" dirty="0" smtClean="0">
                <a:solidFill>
                  <a:srgbClr val="000066"/>
                </a:solidFill>
              </a:rPr>
              <a:t>образования</a:t>
            </a:r>
            <a:endParaRPr lang="ru-RU" dirty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0066"/>
                </a:solidFill>
              </a:rPr>
              <a:t>	- Конкретизированы </a:t>
            </a:r>
            <a:r>
              <a:rPr lang="ru-RU" dirty="0" err="1">
                <a:solidFill>
                  <a:srgbClr val="000066"/>
                </a:solidFill>
              </a:rPr>
              <a:t>метапредметные</a:t>
            </a:r>
            <a:r>
              <a:rPr lang="ru-RU" dirty="0">
                <a:solidFill>
                  <a:srgbClr val="000066"/>
                </a:solidFill>
              </a:rPr>
              <a:t> </a:t>
            </a:r>
            <a:r>
              <a:rPr lang="ru-RU" dirty="0" smtClean="0">
                <a:solidFill>
                  <a:srgbClr val="000066"/>
                </a:solidFill>
              </a:rPr>
              <a:t>результаты обучения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0066"/>
                </a:solidFill>
              </a:rPr>
              <a:t>	- По </a:t>
            </a:r>
            <a:r>
              <a:rPr lang="ru-RU" dirty="0">
                <a:solidFill>
                  <a:srgbClr val="000066"/>
                </a:solidFill>
              </a:rPr>
              <a:t>новому </a:t>
            </a:r>
            <a:r>
              <a:rPr lang="ru-RU" dirty="0" smtClean="0">
                <a:solidFill>
                  <a:srgbClr val="000066"/>
                </a:solidFill>
              </a:rPr>
              <a:t>сформулированы предметные результаты с </a:t>
            </a:r>
            <a:r>
              <a:rPr lang="ru-RU" dirty="0">
                <a:solidFill>
                  <a:srgbClr val="000066"/>
                </a:solidFill>
              </a:rPr>
              <a:t>предметным </a:t>
            </a:r>
            <a:r>
              <a:rPr lang="ru-RU" dirty="0" smtClean="0">
                <a:solidFill>
                  <a:srgbClr val="000066"/>
                </a:solidFill>
              </a:rPr>
              <a:t>материалом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0066"/>
                </a:solidFill>
              </a:rPr>
              <a:t>	- Введено понятие «функциональная грамотность</a:t>
            </a:r>
            <a:r>
              <a:rPr lang="ru-RU" dirty="0" smtClean="0">
                <a:solidFill>
                  <a:srgbClr val="000066"/>
                </a:solidFill>
              </a:rPr>
              <a:t>». </a:t>
            </a:r>
            <a:r>
              <a:rPr lang="ru-RU" dirty="0">
                <a:solidFill>
                  <a:srgbClr val="000066"/>
                </a:solidFill>
              </a:rPr>
              <a:t>Функциональная грамотность обозначена как обязательный результат обучения.</a:t>
            </a:r>
            <a:endParaRPr lang="ru-RU" dirty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3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4464" y="1343950"/>
            <a:ext cx="3883741" cy="3601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08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09" y="2001834"/>
            <a:ext cx="98491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ООО - 2021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рабочая программа</a:t>
            </a:r>
          </a:p>
          <a:p>
            <a:pPr algn="ctr"/>
            <a:r>
              <a:rPr lang="ru-RU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географии 5 класс</a:t>
            </a:r>
          </a:p>
        </p:txBody>
      </p:sp>
    </p:spTree>
    <p:extLst>
      <p:ext uri="{BB962C8B-B14F-4D97-AF65-F5344CB8AC3E}">
        <p14:creationId xmlns:p14="http://schemas.microsoft.com/office/powerpoint/2010/main" val="40461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810" y="117693"/>
            <a:ext cx="752150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3600" dirty="0" smtClean="0">
                <a:solidFill>
                  <a:srgbClr val="000066"/>
                </a:solidFill>
              </a:rPr>
              <a:t>Институт </a:t>
            </a:r>
            <a:r>
              <a:rPr lang="ru-RU" sz="3600" dirty="0">
                <a:solidFill>
                  <a:srgbClr val="000066"/>
                </a:solidFill>
              </a:rPr>
              <a:t>стратегии развития образования РАО по заданию Минпросвещения России разработал проекты примерных основных образовательных программ начального общего и основного общего образования в соответствии с обновленными федеральными государственными образовательными стандартами начального общего и основного общего </a:t>
            </a:r>
            <a:r>
              <a:rPr lang="ru-RU" sz="3600" dirty="0" smtClean="0">
                <a:solidFill>
                  <a:srgbClr val="000066"/>
                </a:solidFill>
              </a:rPr>
              <a:t>образования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3553" y="4536939"/>
            <a:ext cx="35838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https://edsoo.ru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6" r="51013"/>
          <a:stretch/>
        </p:blipFill>
        <p:spPr bwMode="auto">
          <a:xfrm>
            <a:off x="231163" y="528700"/>
            <a:ext cx="4268647" cy="3823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0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648" y="86290"/>
            <a:ext cx="943405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002060"/>
                </a:solidFill>
              </a:rPr>
              <a:t>Примерная рабочая программа по географии</a:t>
            </a:r>
            <a:endParaRPr lang="ru-RU" sz="3600" b="1" dirty="0">
              <a:ln/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35" t="2811" b="3482"/>
          <a:stretch/>
        </p:blipFill>
        <p:spPr>
          <a:xfrm>
            <a:off x="7062537" y="950737"/>
            <a:ext cx="4124522" cy="5631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6695" y="942563"/>
            <a:ext cx="36547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rgbClr val="002060"/>
                </a:solidFill>
              </a:rPr>
              <a:t>Структура программы</a:t>
            </a:r>
            <a:endParaRPr lang="ru-RU" sz="2800" b="1" dirty="0">
              <a:ln/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695" y="1483396"/>
            <a:ext cx="63470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Пояснительная записка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Общая характеристика учебного предмета </a:t>
            </a:r>
            <a:r>
              <a:rPr lang="ru-RU" sz="28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«География»</a:t>
            </a:r>
            <a:endParaRPr lang="ru-RU" sz="2800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Цели изучения учебного предмета </a:t>
            </a:r>
            <a:r>
              <a:rPr lang="ru-RU" sz="28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«География»  </a:t>
            </a:r>
            <a:endParaRPr lang="ru-RU" sz="2800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Место учебного предмета </a:t>
            </a:r>
            <a:r>
              <a:rPr lang="ru-RU" sz="28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«География» </a:t>
            </a:r>
            <a:r>
              <a:rPr lang="ru-RU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в учебном плане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Содержание учебного предмета </a:t>
            </a:r>
            <a:r>
              <a:rPr lang="ru-RU" sz="28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«География»  </a:t>
            </a:r>
            <a:endParaRPr lang="ru-RU" sz="2800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Планируемые результаты освоения учебного предмета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Тематическое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2433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1079</Words>
  <Application>Microsoft Office PowerPoint</Application>
  <PresentationFormat>Широкоэкранный</PresentationFormat>
  <Paragraphs>232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С сентября 2022 года учащиеся 5 классов переходят на обновленные  ФГОС ООО</vt:lpstr>
      <vt:lpstr>Отличия обновленных ФГОС от ФГОС второго поколения </vt:lpstr>
      <vt:lpstr>Презентация PowerPoint</vt:lpstr>
      <vt:lpstr>ИЗМЕНЕНИЯ ВО ФГОС ООО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Шохина Алла Владимировна</cp:lastModifiedBy>
  <cp:revision>113</cp:revision>
  <dcterms:created xsi:type="dcterms:W3CDTF">2022-02-14T11:36:06Z</dcterms:created>
  <dcterms:modified xsi:type="dcterms:W3CDTF">2022-06-20T03:18:31Z</dcterms:modified>
</cp:coreProperties>
</file>