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60" r:id="rId3"/>
    <p:sldId id="323" r:id="rId4"/>
    <p:sldId id="284" r:id="rId5"/>
    <p:sldId id="285" r:id="rId6"/>
    <p:sldId id="286" r:id="rId7"/>
    <p:sldId id="288" r:id="rId8"/>
    <p:sldId id="289" r:id="rId9"/>
    <p:sldId id="291" r:id="rId10"/>
    <p:sldId id="292" r:id="rId11"/>
    <p:sldId id="293" r:id="rId12"/>
    <p:sldId id="295" r:id="rId13"/>
    <p:sldId id="296" r:id="rId14"/>
    <p:sldId id="327" r:id="rId15"/>
    <p:sldId id="328" r:id="rId16"/>
    <p:sldId id="329" r:id="rId17"/>
    <p:sldId id="361" r:id="rId18"/>
    <p:sldId id="371" r:id="rId19"/>
    <p:sldId id="363" r:id="rId20"/>
    <p:sldId id="362" r:id="rId21"/>
    <p:sldId id="372" r:id="rId22"/>
    <p:sldId id="364" r:id="rId23"/>
    <p:sldId id="365" r:id="rId24"/>
    <p:sldId id="368" r:id="rId25"/>
    <p:sldId id="370" r:id="rId26"/>
    <p:sldId id="256" r:id="rId27"/>
    <p:sldId id="282" r:id="rId28"/>
    <p:sldId id="341" r:id="rId29"/>
    <p:sldId id="342" r:id="rId30"/>
    <p:sldId id="345" r:id="rId31"/>
    <p:sldId id="348" r:id="rId32"/>
    <p:sldId id="349" r:id="rId33"/>
    <p:sldId id="350" r:id="rId34"/>
    <p:sldId id="351" r:id="rId35"/>
    <p:sldId id="356" r:id="rId36"/>
    <p:sldId id="357" r:id="rId37"/>
    <p:sldId id="346" r:id="rId38"/>
    <p:sldId id="258" r:id="rId39"/>
    <p:sldId id="264" r:id="rId40"/>
    <p:sldId id="267" r:id="rId41"/>
    <p:sldId id="266" r:id="rId42"/>
    <p:sldId id="275" r:id="rId43"/>
    <p:sldId id="268" r:id="rId44"/>
    <p:sldId id="276" r:id="rId45"/>
    <p:sldId id="354" r:id="rId46"/>
    <p:sldId id="355" r:id="rId47"/>
    <p:sldId id="352" r:id="rId48"/>
    <p:sldId id="269" r:id="rId49"/>
    <p:sldId id="270" r:id="rId50"/>
    <p:sldId id="277" r:id="rId51"/>
    <p:sldId id="278" r:id="rId52"/>
    <p:sldId id="279" r:id="rId53"/>
    <p:sldId id="280" r:id="rId54"/>
    <p:sldId id="353" r:id="rId55"/>
    <p:sldId id="358" r:id="rId56"/>
    <p:sldId id="343" r:id="rId57"/>
    <p:sldId id="344" r:id="rId58"/>
    <p:sldId id="373" r:id="rId59"/>
    <p:sldId id="339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69" autoAdjust="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constructor" TargetMode="External"/><Relationship Id="rId2" Type="http://schemas.openxmlformats.org/officeDocument/2006/relationships/hyperlink" Target="https://edsoo.ru/constructor/constructor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slide" Target="slide2.xml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fgosreestr.ru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ducont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g.resh.edu.ru/" TargetMode="External"/><Relationship Id="rId7" Type="http://schemas.openxmlformats.org/officeDocument/2006/relationships/slide" Target="slide2.xm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6.jpeg"/><Relationship Id="rId4" Type="http://schemas.openxmlformats.org/officeDocument/2006/relationships/hyperlink" Target="https://resh.edu.ru/collection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3.xml"/><Relationship Id="rId7" Type="http://schemas.openxmlformats.org/officeDocument/2006/relationships/slide" Target="slide28.xml"/><Relationship Id="rId12" Type="http://schemas.openxmlformats.org/officeDocument/2006/relationships/slide" Target="slide5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55.xml"/><Relationship Id="rId5" Type="http://schemas.openxmlformats.org/officeDocument/2006/relationships/slide" Target="slide17.xml"/><Relationship Id="rId10" Type="http://schemas.openxmlformats.org/officeDocument/2006/relationships/slide" Target="slide47.xml"/><Relationship Id="rId4" Type="http://schemas.openxmlformats.org/officeDocument/2006/relationships/slide" Target="slide9.xml"/><Relationship Id="rId9" Type="http://schemas.openxmlformats.org/officeDocument/2006/relationships/slide" Target="slide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aklass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education.yandex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du.skysmart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mos.ru/city/projects/mesh/" TargetMode="External"/><Relationship Id="rId7" Type="http://schemas.openxmlformats.org/officeDocument/2006/relationships/hyperlink" Target="https://school.mos.ru/help/stats/entrance/authorization-system" TargetMode="External"/><Relationship Id="rId2" Type="http://schemas.openxmlformats.org/officeDocument/2006/relationships/hyperlink" Target="https://school.mos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chebnik.mos.ru/catalogue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ob-edu.com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osmetod.ru/metodicheskoe-prostranstvo/srednyaya-i-starshaya-shkola/algebra-geometriya/metodicheskie-materialy/materialy-dlya-organizatsii-distantsionnogo-obucheniya-matematika-5-6-klassy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47.xml"/><Relationship Id="rId4" Type="http://schemas.openxmlformats.org/officeDocument/2006/relationships/slide" Target="slide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skiv.instrao.ru/bank-zadaniy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hyperlink" Target="https://rskrf.ru/" TargetMode="External"/><Relationship Id="rId7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27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7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7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3051720"/>
            <a:ext cx="8352928" cy="68926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 ООО - 2021: 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введению и обеспечению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перехода на 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обновлённые стандарты 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математике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Петропавловск-Камчатский</a:t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25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1844824"/>
            <a:ext cx="76328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программа </a:t>
            </a:r>
            <a:r>
              <a:rPr lang="ru-RU" altLang="ru-RU" sz="28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– нормативный документ, определяющий объем, порядок, содержание, </a:t>
            </a:r>
            <a:r>
              <a:rPr lang="ru-RU" altLang="ru-RU" sz="2800" u="sng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результаты изучения</a:t>
            </a:r>
            <a:r>
              <a:rPr lang="ru-RU" altLang="ru-RU" sz="28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 конкретного учебного предмета, входящего в учебный план образовательного учреждения, основанный на </a:t>
            </a:r>
            <a:r>
              <a:rPr lang="ru-RU" altLang="ru-RU" sz="28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ФГОС.</a:t>
            </a:r>
            <a:endParaRPr lang="fr-CA" altLang="ru-RU" sz="2800" dirty="0">
              <a:solidFill>
                <a:srgbClr val="40404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1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документы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составления программ учебных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курсов 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988840"/>
            <a:ext cx="871296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ts val="3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Федеральный закон от 29.12.2012 N 273-ФЗ (ред. от 30.12.2021) "Об образовании в Российской Федерации" (с изм. и доп., вступ. в силу с 01.01.2022)</a:t>
            </a:r>
          </a:p>
          <a:p>
            <a:pPr marL="342900" indent="-342900" algn="just">
              <a:lnSpc>
                <a:spcPts val="3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2200" dirty="0">
                <a:latin typeface="Arial" pitchFamily="34" charset="0"/>
                <a:cs typeface="Arial" pitchFamily="34" charset="0"/>
              </a:rPr>
              <a:t>Федеральный государственный образовательный стандарт</a:t>
            </a:r>
          </a:p>
          <a:p>
            <a:pPr marL="342900" indent="-342900" algn="just">
              <a:lnSpc>
                <a:spcPts val="3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2200" dirty="0">
                <a:latin typeface="Arial" pitchFamily="34" charset="0"/>
                <a:cs typeface="Arial" pitchFamily="34" charset="0"/>
              </a:rPr>
              <a:t>Базисный учебный план общеобразовательных учреждений</a:t>
            </a:r>
          </a:p>
          <a:p>
            <a:pPr marL="342900" indent="-342900" algn="just">
              <a:lnSpc>
                <a:spcPts val="3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2200" dirty="0">
                <a:latin typeface="Arial" pitchFamily="34" charset="0"/>
                <a:cs typeface="Arial" pitchFamily="34" charset="0"/>
              </a:rPr>
              <a:t>Федеральный перечень учебников, утверждённых, рекомендованных (допущенных) к использованию в образовательном процессе в образовательных учреждениях, реализующих программы общего образования</a:t>
            </a:r>
          </a:p>
          <a:p>
            <a:pPr marL="342900" indent="-342900" algn="just">
              <a:lnSpc>
                <a:spcPts val="3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2200" dirty="0">
                <a:latin typeface="Arial" pitchFamily="34" charset="0"/>
                <a:cs typeface="Arial" pitchFamily="34" charset="0"/>
              </a:rPr>
              <a:t>Примерные программы, созданные на основе федерального государственного образовательного стандарта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35686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6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2618"/>
            <a:ext cx="8301608" cy="99709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примерной рабочей программы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5" name="Содержимое 4" descr="Новый рисунок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44208" y="1979711"/>
            <a:ext cx="2520280" cy="3897562"/>
          </a:xfrm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0" y="1772816"/>
            <a:ext cx="6289391" cy="4968552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1900" b="1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Пояснительная записка</a:t>
            </a:r>
            <a:r>
              <a:rPr lang="ru-RU" sz="1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, включающая цели изучения учебного предмета, общую характеристику предмета, место предмета в учебном плане.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900" b="1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Содержание образования </a:t>
            </a:r>
            <a:r>
              <a:rPr lang="ru-RU" sz="1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(по годам обучения).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900" b="1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Планируемые результаты </a:t>
            </a:r>
            <a:r>
              <a:rPr lang="ru-RU" sz="1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освоения рабочей программы:</a:t>
            </a:r>
          </a:p>
          <a:p>
            <a:pPr marL="457200" lvl="1" indent="0" algn="just">
              <a:buNone/>
            </a:pPr>
            <a:r>
              <a:rPr lang="ru-RU" sz="1900" b="1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- личностные </a:t>
            </a:r>
            <a:r>
              <a:rPr lang="ru-RU" sz="1900" b="1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900" b="1" dirty="0" err="1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метапредметные</a:t>
            </a:r>
            <a:r>
              <a:rPr lang="ru-RU" sz="1900" b="1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1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(с </a:t>
            </a:r>
            <a:r>
              <a:rPr lang="ru-RU" sz="1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учетом специфики учебного предмета)</a:t>
            </a:r>
          </a:p>
          <a:p>
            <a:pPr marL="457200" lvl="1" indent="0" algn="just">
              <a:buNone/>
            </a:pPr>
            <a:r>
              <a:rPr lang="ru-RU" sz="1900" b="1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- предметны</a:t>
            </a:r>
            <a:r>
              <a:rPr lang="ru-RU" sz="1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е </a:t>
            </a:r>
            <a:r>
              <a:rPr lang="ru-RU" sz="1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(по годам обучения).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900" b="1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Тематическое </a:t>
            </a:r>
            <a:r>
              <a:rPr lang="ru-RU" sz="1900" b="1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планирование </a:t>
            </a:r>
            <a:r>
              <a:rPr lang="ru-RU" sz="1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(примерные темы и количество часов, отводимое на их изучение; основное программное содержание; основные виды деятельности обучающихся).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2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76470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рабочим программам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1967" y="1907704"/>
            <a:ext cx="8420066" cy="4751115"/>
          </a:xfrm>
        </p:spPr>
        <p:txBody>
          <a:bodyPr>
            <a:normAutofit fontScale="70000" lnSpcReduction="20000"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Рабочие программы учебных предметов, курсов и модулей необходимо формировать </a:t>
            </a:r>
            <a:r>
              <a:rPr lang="ru-RU" sz="2900" b="1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с учетом рабочей программы воспитания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Требования </a:t>
            </a:r>
            <a:r>
              <a:rPr lang="ru-RU" sz="2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к рабочим программам по учебным предметам и рабочим программам внеурочной деятельности  </a:t>
            </a: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едины: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- содержание </a:t>
            </a:r>
            <a:r>
              <a:rPr lang="ru-RU" sz="2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предмета, </a:t>
            </a: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курса </a:t>
            </a:r>
            <a:endParaRPr lang="ru-RU" sz="2900" dirty="0">
              <a:solidFill>
                <a:srgbClr val="40404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- планируемые результаты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Тематическое </a:t>
            </a:r>
            <a:r>
              <a:rPr lang="ru-RU" sz="2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планирование с указанием количества академических часов на освоение каждой темы учебного предмета, учебного курса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тематическом планировании необходимо указать использование  электронных  средств обучения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9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9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 программе курса внеурочной деятельности должны быть указаны формы проведения занятий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64288" y="6165304"/>
            <a:ext cx="1969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6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Единое содержание общего образования</a:t>
            </a:r>
            <a:r>
              <a:rPr lang="ru-RU" sz="3600" dirty="0" smtClean="0">
                <a:hlinkClick r:id="rId2"/>
              </a:rPr>
              <a:t/>
            </a:r>
            <a:br>
              <a:rPr lang="ru-RU" sz="3600" dirty="0" smtClean="0">
                <a:hlinkClick r:id="rId2"/>
              </a:rPr>
            </a:br>
            <a:r>
              <a:rPr lang="ru-RU" sz="2700" dirty="0" smtClean="0">
                <a:latin typeface="Arial" pitchFamily="34" charset="0"/>
                <a:cs typeface="Arial" pitchFamily="34" charset="0"/>
              </a:rPr>
              <a:t>Конструктор учебных программ</a:t>
            </a:r>
            <a:r>
              <a:rPr lang="ru-RU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 smtClean="0">
                <a:latin typeface="Arial" pitchFamily="34" charset="0"/>
                <a:cs typeface="Arial" pitchFamily="34" charset="0"/>
              </a:rPr>
            </a:br>
            <a:r>
              <a:rPr lang="en-US" sz="3100" dirty="0">
                <a:latin typeface="Arial" pitchFamily="34" charset="0"/>
                <a:cs typeface="Arial" pitchFamily="34" charset="0"/>
                <a:hlinkClick r:id="rId3"/>
              </a:rPr>
              <a:t>https://</a:t>
            </a:r>
            <a:r>
              <a:rPr lang="en-US" sz="3100" dirty="0" smtClean="0">
                <a:latin typeface="Arial" pitchFamily="34" charset="0"/>
                <a:cs typeface="Arial" pitchFamily="34" charset="0"/>
                <a:hlinkClick r:id="rId3"/>
              </a:rPr>
              <a:t>edsoo.ru/constructor</a:t>
            </a:r>
            <a:r>
              <a:rPr lang="ru-RU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1281" b="4555"/>
          <a:stretch/>
        </p:blipFill>
        <p:spPr bwMode="auto">
          <a:xfrm>
            <a:off x="-7518" y="1839074"/>
            <a:ext cx="9151518" cy="469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15048" y="6475556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1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" y="298848"/>
            <a:ext cx="913275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0" y="207171"/>
            <a:ext cx="8951010" cy="652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r="9897"/>
          <a:stretch/>
        </p:blipFill>
        <p:spPr bwMode="auto">
          <a:xfrm>
            <a:off x="133564" y="613981"/>
            <a:ext cx="901043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2" y="122389"/>
            <a:ext cx="8400921" cy="657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2" y="284226"/>
            <a:ext cx="8301319" cy="656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0" y="235261"/>
            <a:ext cx="8903063" cy="653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0" y="262998"/>
            <a:ext cx="8682294" cy="633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3" y="321028"/>
            <a:ext cx="9132667" cy="626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2" y="226993"/>
            <a:ext cx="9073009" cy="667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0" y="350795"/>
            <a:ext cx="9079836" cy="652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/>
          <a:srcRect l="26202" t="11610" r="26756" b="29328"/>
          <a:stretch>
            <a:fillRect/>
          </a:stretch>
        </p:blipFill>
        <p:spPr bwMode="auto">
          <a:xfrm>
            <a:off x="858361" y="863635"/>
            <a:ext cx="7560840" cy="533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3" cstate="print"/>
          <a:srcRect l="23435" t="11610" r="23989" b="35235"/>
          <a:stretch>
            <a:fillRect/>
          </a:stretch>
        </p:blipFill>
        <p:spPr bwMode="auto">
          <a:xfrm>
            <a:off x="583301" y="1275152"/>
            <a:ext cx="823424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68" y="585784"/>
            <a:ext cx="9149556" cy="624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" y="1591838"/>
            <a:ext cx="8928992" cy="436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38" y="964808"/>
            <a:ext cx="9212296" cy="53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17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0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4949" r="8181" b="4322"/>
          <a:stretch>
            <a:fillRect/>
          </a:stretch>
        </p:blipFill>
        <p:spPr bwMode="auto">
          <a:xfrm>
            <a:off x="467544" y="1628800"/>
            <a:ext cx="82089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914" t="5532" r="109" b="6250"/>
          <a:stretch>
            <a:fillRect/>
          </a:stretch>
        </p:blipFill>
        <p:spPr bwMode="auto">
          <a:xfrm>
            <a:off x="0" y="1359439"/>
            <a:ext cx="9144000" cy="487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7386" t="6688" r="4065" b="7672"/>
          <a:stretch>
            <a:fillRect/>
          </a:stretch>
        </p:blipFill>
        <p:spPr bwMode="auto">
          <a:xfrm>
            <a:off x="-75634" y="1268760"/>
            <a:ext cx="9219634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1069" t="6891" r="9790" b="8454"/>
          <a:stretch>
            <a:fillRect/>
          </a:stretch>
        </p:blipFill>
        <p:spPr bwMode="auto">
          <a:xfrm>
            <a:off x="-37817" y="1286875"/>
            <a:ext cx="91440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 action="ppaction://hlinksldjump"/>
              </a:rPr>
              <a:t>К содержанию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4432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МИНИСТЕРСТВО ПРОСВЕЩЕНИЯ РОССИЙСКОЙ ФЕДЕРАЦИИ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Реестр примерных общеобразовательных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программ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7600" y="790659"/>
            <a:ext cx="207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fgosreestr.ru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9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84784"/>
            <a:ext cx="6912768" cy="259228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ЭЛЕКТРОННЫЕ</a:t>
            </a: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ОБРАЗОВАТЕЛЬНЫЕ РЕСУРСЫ</a:t>
            </a: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НОВОГО ПОКОЛЕНИЯ</a:t>
            </a:r>
            <a:b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УЧЕБНОМ ПРОЦЕССЕ </a:t>
            </a:r>
          </a:p>
        </p:txBody>
      </p:sp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9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94EC9-A04F-4608-939A-5610C2A07556}"/>
              </a:ext>
            </a:extLst>
          </p:cNvPr>
          <p:cNvSpPr txBox="1"/>
          <p:nvPr/>
        </p:nvSpPr>
        <p:spPr>
          <a:xfrm>
            <a:off x="271713" y="1628800"/>
            <a:ext cx="712879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0" i="0" dirty="0">
                <a:effectLst/>
                <a:latin typeface="Arial" pitchFamily="34" charset="0"/>
                <a:cs typeface="Arial" pitchFamily="34" charset="0"/>
                <a:hlinkClick r:id="rId2"/>
              </a:rPr>
              <a:t>https://educont.ru</a:t>
            </a:r>
            <a:r>
              <a:rPr lang="ru-RU" sz="2200" b="0" i="0" dirty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i="0" dirty="0" smtClean="0">
                <a:effectLst/>
                <a:latin typeface="Arial" pitchFamily="34" charset="0"/>
                <a:cs typeface="Arial" pitchFamily="34" charset="0"/>
              </a:rPr>
              <a:t>- Единый </a:t>
            </a:r>
            <a:r>
              <a:rPr lang="ru-RU" sz="2200" b="0" i="0" dirty="0">
                <a:effectLst/>
                <a:latin typeface="Arial" pitchFamily="34" charset="0"/>
                <a:cs typeface="Arial" pitchFamily="34" charset="0"/>
              </a:rPr>
              <a:t>бесплатный доступ к </a:t>
            </a:r>
            <a:r>
              <a:rPr lang="ru-RU" sz="2200" b="0" i="0" dirty="0" smtClean="0">
                <a:effectLst/>
                <a:latin typeface="Arial" pitchFamily="34" charset="0"/>
                <a:cs typeface="Arial" pitchFamily="34" charset="0"/>
              </a:rPr>
              <a:t>материалам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i="0" dirty="0" smtClean="0">
                <a:effectLst/>
                <a:latin typeface="Arial" pitchFamily="34" charset="0"/>
                <a:cs typeface="Arial" pitchFamily="34" charset="0"/>
              </a:rPr>
              <a:t>ведущих </a:t>
            </a:r>
            <a:r>
              <a:rPr lang="ru-RU" sz="2200" b="0" i="0" dirty="0">
                <a:effectLst/>
                <a:latin typeface="Arial" pitchFamily="34" charset="0"/>
                <a:cs typeface="Arial" pitchFamily="34" charset="0"/>
              </a:rPr>
              <a:t>образовательных онлайн-сервисов России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200" b="0" i="0" dirty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направленный на повышение доступности и создания равных условий для возможности получения качественного образования детям вне зависимости от места их проживания и уровня жизни семьи.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E0DF612-70A9-4CD8-A9C3-08E39DAB2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99187" y="1052736"/>
            <a:ext cx="6435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Единый образовательный контент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24" y="3742138"/>
            <a:ext cx="5507037" cy="276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4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24967" y="6496105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7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94EC9-A04F-4608-939A-5610C2A07556}"/>
              </a:ext>
            </a:extLst>
          </p:cNvPr>
          <p:cNvSpPr txBox="1"/>
          <p:nvPr/>
        </p:nvSpPr>
        <p:spPr>
          <a:xfrm>
            <a:off x="390931" y="1845497"/>
            <a:ext cx="417849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2"/>
              </a:rPr>
              <a:t>https://resh.edu.ru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– РЭШ - полный комплект учебно-методических документов для организации образовательной деятельности по всем учебным предметам с 1 по 11 класс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B47D6-EAE5-43FE-9929-766866C42648}"/>
              </a:ext>
            </a:extLst>
          </p:cNvPr>
          <p:cNvSpPr txBox="1"/>
          <p:nvPr/>
        </p:nvSpPr>
        <p:spPr>
          <a:xfrm>
            <a:off x="390931" y="4835966"/>
            <a:ext cx="86404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3"/>
              </a:rPr>
              <a:t>https://fg.resh.edu.ru/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- электронный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банк заданий для оценки функциональной грамотности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4"/>
              </a:rPr>
              <a:t>https://resh.edu.ru/collection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- каталог методических материалов.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4E7C4-43A9-4AA8-9113-870EE3930600}"/>
              </a:ext>
            </a:extLst>
          </p:cNvPr>
          <p:cNvSpPr txBox="1"/>
          <p:nvPr/>
        </p:nvSpPr>
        <p:spPr>
          <a:xfrm>
            <a:off x="607303" y="1012873"/>
            <a:ext cx="8284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РОССИЙСКАЯ ЭЛЕКТРОННАЯ ШКОЛА (РЭШ)</a:t>
            </a:r>
          </a:p>
        </p:txBody>
      </p:sp>
      <p:pic>
        <p:nvPicPr>
          <p:cNvPr id="3074" name="Picture 2" descr="http://xn--25-6kca7athwb1b5d.xn--p1ai/16/12/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49" y="1564436"/>
            <a:ext cx="42121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6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2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340768"/>
            <a:ext cx="874390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одержание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3" action="ppaction://hlinksldjump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3" action="ppaction://hlinksldjump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Изменения и особенности перехода на обновлённые ФГОС НОО и ФГОС ООО в 2022 году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Рабочая программа. Конструктор рабочих программ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Электронные образовательные ресурсы нового поколения в учебном процессе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Примеры задач на формирование функциональной грамотности на уроках математики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Банк заданий по формированию функциональной </a:t>
            </a:r>
            <a:r>
              <a:rPr lang="ru-RU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грамотности</a:t>
            </a:r>
            <a:r>
              <a:rPr lang="ru-RU" sz="1700" dirty="0">
                <a:latin typeface="Arial" pitchFamily="34" charset="0"/>
                <a:cs typeface="Arial" pitchFamily="34" charset="0"/>
                <a:hlinkClick r:id="rId7" action="ppaction://hlinksldjump"/>
              </a:rPr>
              <a:t> 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Читательская грамотность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Математическая грамотность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4.4.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Финансовая грамотность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4.5.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Воспитательный компонент на уроках математики</a:t>
            </a:r>
            <a:endParaRPr lang="ru-RU" sz="1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5.    </a:t>
            </a:r>
            <a:r>
              <a:rPr lang="ru-RU" sz="1700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УМК по математике 5-6 класс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94EC9-A04F-4608-939A-5610C2A07556}"/>
              </a:ext>
            </a:extLst>
          </p:cNvPr>
          <p:cNvSpPr txBox="1"/>
          <p:nvPr/>
        </p:nvSpPr>
        <p:spPr>
          <a:xfrm>
            <a:off x="539552" y="1735135"/>
            <a:ext cx="42484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2"/>
              </a:rPr>
              <a:t>https://www.yaklass.ru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-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ЯКласс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- цифровой образовательный ресурс для школ, резидент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Инновационного центра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Сколково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B47D6-EAE5-43FE-9929-766866C42648}"/>
              </a:ext>
            </a:extLst>
          </p:cNvPr>
          <p:cNvSpPr txBox="1"/>
          <p:nvPr/>
        </p:nvSpPr>
        <p:spPr>
          <a:xfrm>
            <a:off x="536121" y="3933055"/>
            <a:ext cx="83581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6 000 000 ВАРИАНТОВ ЗАДАНИЙ;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ПОМОЩНИК УЧИТЕЛЯ;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ИНТЕГРАЦИЯ С ЭЛЕКТРОННЫМИ ЖУРНАЛАМИ;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ТРЕНАЖЁР ПО ШКОЛЬНОЙ ПРОГРАММЕ;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СИСТЕМА МОНИТОРИНГА И ТРЕНАЖЁР ПО ЕГЭ;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АВТОМАТИЧЕСКАЯ ПРОВЕРКА;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ВВЕДЕНИЕ СВОЕГО ЗАДАНИЯ;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ОТЧЁТНОСТЬ ДЛЯ РОДИТЕЛЕЙ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4E7C4-43A9-4AA8-9113-870EE3930600}"/>
              </a:ext>
            </a:extLst>
          </p:cNvPr>
          <p:cNvSpPr txBox="1"/>
          <p:nvPr/>
        </p:nvSpPr>
        <p:spPr>
          <a:xfrm>
            <a:off x="1835696" y="1174700"/>
            <a:ext cx="2235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ЯКласс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t="10250" r="24094" b="3925"/>
          <a:stretch/>
        </p:blipFill>
        <p:spPr bwMode="auto">
          <a:xfrm>
            <a:off x="5192717" y="1174867"/>
            <a:ext cx="3701541" cy="258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4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34886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6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861" y="2275538"/>
            <a:ext cx="403244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  <a:hlinkClick r:id="rId2"/>
              </a:rPr>
              <a:t>https://</a:t>
            </a:r>
            <a:r>
              <a:rPr lang="en-US" sz="2200" dirty="0" smtClean="0">
                <a:latin typeface="Arial" pitchFamily="34" charset="0"/>
                <a:cs typeface="Arial" pitchFamily="34" charset="0"/>
                <a:hlinkClick r:id="rId2"/>
              </a:rPr>
              <a:t>education.yandex.ru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Современное образование на основе технологий Яндекса</a:t>
            </a:r>
          </a:p>
          <a:p>
            <a:endParaRPr lang="ru-RU" dirty="0"/>
          </a:p>
        </p:txBody>
      </p:sp>
      <p:pic>
        <p:nvPicPr>
          <p:cNvPr id="4098" name="Picture 2" descr="https://ciur.ru/SiteAssets/Lists/List2/NewForm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840300"/>
            <a:ext cx="4611601" cy="25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4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4E7C4-43A9-4AA8-9113-870EE3930600}"/>
              </a:ext>
            </a:extLst>
          </p:cNvPr>
          <p:cNvSpPr txBox="1"/>
          <p:nvPr/>
        </p:nvSpPr>
        <p:spPr>
          <a:xfrm>
            <a:off x="3131840" y="1124744"/>
            <a:ext cx="381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Яндекс Учебник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5861" y="4546868"/>
            <a:ext cx="83644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Контроль освоения навыков у каждого ученика в реальном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времени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Анализ действий учеников и автоматическая подборка заданий для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каждого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Все школьные сценарии: работа в классе и дома, олимпиады, контрольные, повторение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3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94EC9-A04F-4608-939A-5610C2A07556}"/>
              </a:ext>
            </a:extLst>
          </p:cNvPr>
          <p:cNvSpPr txBox="1"/>
          <p:nvPr/>
        </p:nvSpPr>
        <p:spPr>
          <a:xfrm>
            <a:off x="522824" y="1603467"/>
            <a:ext cx="82256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2"/>
              </a:rPr>
              <a:t>https://edu.skysmart.ru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– интерактивные задания ученикам в 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Skysmart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Классе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помогут легко и удобно организовать обучение дистанционно.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4E7C4-43A9-4AA8-9113-870EE3930600}"/>
              </a:ext>
            </a:extLst>
          </p:cNvPr>
          <p:cNvSpPr txBox="1"/>
          <p:nvPr/>
        </p:nvSpPr>
        <p:spPr>
          <a:xfrm>
            <a:off x="3131840" y="1074586"/>
            <a:ext cx="374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Skysmart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Класс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E0DF612-70A9-4CD8-A9C3-08E39DAB2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 r="9159" b="4383"/>
          <a:stretch/>
        </p:blipFill>
        <p:spPr bwMode="auto">
          <a:xfrm>
            <a:off x="1141441" y="2852936"/>
            <a:ext cx="6861118" cy="361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4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3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94EC9-A04F-4608-939A-5610C2A07556}"/>
              </a:ext>
            </a:extLst>
          </p:cNvPr>
          <p:cNvSpPr txBox="1"/>
          <p:nvPr/>
        </p:nvSpPr>
        <p:spPr>
          <a:xfrm>
            <a:off x="198549" y="1491496"/>
            <a:ext cx="88293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2"/>
              </a:rPr>
              <a:t>https://school.mos.ru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– «Московская электронная школа» — это объединение образовательной деятельности с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информационными технологиями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которое улучшает процесс обучения детей и создает информационную среду для продуктивной работы сотрудников школы.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4E7C4-43A9-4AA8-9113-870EE3930600}"/>
              </a:ext>
            </a:extLst>
          </p:cNvPr>
          <p:cNvSpPr txBox="1"/>
          <p:nvPr/>
        </p:nvSpPr>
        <p:spPr>
          <a:xfrm>
            <a:off x="1147812" y="1059065"/>
            <a:ext cx="7680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Московская электронная школа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МЭШ)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E0DF612-70A9-4CD8-A9C3-08E39DAB2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2" r="3369" b="6040"/>
          <a:stretch/>
        </p:blipFill>
        <p:spPr bwMode="auto">
          <a:xfrm>
            <a:off x="4960424" y="4221088"/>
            <a:ext cx="4039753" cy="194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5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0891" y="401238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https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://uchebnik.mos.ru/catalogue</a:t>
            </a: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МЭШ — коллекция цифровых образовательных материалов всего учительского сообщества Москвы, ведущих ИТ-компаний и издательств. Это сценарии уроков, тесты, электронные учебные пособия.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4482" y="3242940"/>
            <a:ext cx="85523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7"/>
              </a:rPr>
              <a:t>https://school.mos.ru/help/stats/entrance/authorization-system</a:t>
            </a: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Единый сервис авторизации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24967" y="6479276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8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4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nimc-ufa.ru/assets/cache_image/wp-content/image_page/cifra/cifra1_760x500_76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r="15278"/>
          <a:stretch/>
        </p:blipFill>
        <p:spPr bwMode="auto">
          <a:xfrm>
            <a:off x="5407850" y="2204864"/>
            <a:ext cx="3708971" cy="32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70CDA-536E-4EC1-84F9-68CEF863150E}"/>
              </a:ext>
            </a:extLst>
          </p:cNvPr>
          <p:cNvSpPr txBox="1"/>
          <p:nvPr/>
        </p:nvSpPr>
        <p:spPr>
          <a:xfrm>
            <a:off x="434143" y="2077386"/>
            <a:ext cx="522703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3"/>
              </a:rPr>
              <a:t>https://mob-edu.com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- МЭО – единственная в России онлайн-платформа с курсами для школ, разработанная авторами ФГОС, обеспечивающая формирование функциональной грамотности и личностное развитие обучающихся.</a:t>
            </a:r>
            <a:r>
              <a:rPr lang="ru-RU" sz="2200" b="0" i="0" dirty="0"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 Все школьные предметы, дневник и журнал, ОГЭ, ЕГЭ, ВПР и олимпиады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b="0" i="0" dirty="0"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– в одном личном </a:t>
            </a:r>
            <a:r>
              <a:rPr lang="ru-RU" sz="2200" b="0" i="0" dirty="0" smtClean="0"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кабинете.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4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A1426-D400-4176-B9AD-867F660783C9}"/>
              </a:ext>
            </a:extLst>
          </p:cNvPr>
          <p:cNvSpPr txBox="1"/>
          <p:nvPr/>
        </p:nvSpPr>
        <p:spPr>
          <a:xfrm>
            <a:off x="559966" y="1124744"/>
            <a:ext cx="8332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МОБИЛЬНОЕ ЭЛЕКТРОННОЕ ОБРАЗОВАНИЕ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6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64" y="766269"/>
            <a:ext cx="1907406" cy="190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94EC9-A04F-4608-939A-5610C2A07556}"/>
              </a:ext>
            </a:extLst>
          </p:cNvPr>
          <p:cNvSpPr txBox="1"/>
          <p:nvPr/>
        </p:nvSpPr>
        <p:spPr>
          <a:xfrm>
            <a:off x="412175" y="4797152"/>
            <a:ext cx="834127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  <a:hlinkClick r:id="rId3"/>
              </a:rPr>
              <a:t>https://mosmetod.ru/metodicheskoe-prostranstvo/srednyaya-i-starshaya-shkola/algebra-geometriya/metodicheskie-materialy/materialy-dlya-organizatsii-distantsionnogo-obucheniya-matematika-5-6-klassy.html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200" b="0" i="0" dirty="0">
                <a:solidFill>
                  <a:srgbClr val="444444"/>
                </a:solidFill>
                <a:effectLst/>
                <a:latin typeface="Arial" pitchFamily="34" charset="0"/>
                <a:cs typeface="Arial" pitchFamily="34" charset="0"/>
              </a:rPr>
              <a:t>Материалы для организации дистанционного обучения. Математика (5-6 классы</a:t>
            </a:r>
            <a:r>
              <a:rPr lang="ru-RU" sz="2200" b="0" i="0" dirty="0" smtClean="0">
                <a:solidFill>
                  <a:srgbClr val="444444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lang="ru-RU" sz="2200" b="1" i="0" dirty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E0DF612-70A9-4CD8-A9C3-08E39DAB2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1196752"/>
            <a:ext cx="6886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ГОРОДСКОЙ МЕТОДИЧЕСКИЙ ЦЕНТР</a:t>
            </a:r>
          </a:p>
        </p:txBody>
      </p:sp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4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2197893"/>
            <a:ext cx="74168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Arial" pitchFamily="34" charset="0"/>
                <a:cs typeface="Arial" pitchFamily="34" charset="0"/>
              </a:rPr>
              <a:t>Городской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методический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центр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– современная площадка конвергентных образовательных проектов и технологий, объединяющая инициативы учителей, педагогов, лидеров столичного образования и жителей мегаполиса с целью обеспечения непрерывного роста качества образования города Москвы за счёт эффективного использования ресурсов города.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2320" y="6464910"/>
            <a:ext cx="16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856984" cy="1752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Примеры задач на формирование читательской, математической</a:t>
            </a: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 финансовой грамотности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972108"/>
          </a:xfrm>
          <a:prstGeom prst="rect">
            <a:avLst/>
          </a:prstGeom>
          <a:noFill/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43608" y="1412776"/>
            <a:ext cx="7416824" cy="4464496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7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Функциональная грамотность </a:t>
            </a:r>
            <a:r>
              <a:rPr lang="ru-RU" sz="7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7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обозначена </a:t>
            </a:r>
            <a:r>
              <a:rPr lang="ru-RU" sz="7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 обязательный результат обучения</a:t>
            </a:r>
            <a:r>
              <a:rPr lang="ru-RU" sz="7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7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Функциональная грамотность - это </a:t>
            </a:r>
            <a:r>
              <a:rPr lang="ru-RU" sz="7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умение применять </a:t>
            </a:r>
            <a:r>
              <a:rPr lang="ru-RU" sz="7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знания и навыки в </a:t>
            </a:r>
            <a:r>
              <a:rPr lang="ru-RU" sz="7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практических жизненных </a:t>
            </a:r>
            <a:r>
              <a:rPr lang="ru-RU" sz="7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ситуациях. </a:t>
            </a:r>
            <a:endParaRPr lang="ru-RU" sz="7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6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Виды функциональной грамотности: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 action="ppaction://hlinksldjump"/>
              </a:rPr>
              <a:t>читательская </a:t>
            </a:r>
            <a:r>
              <a:rPr lang="ru-RU" sz="6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 action="ppaction://hlinksldjump"/>
              </a:rPr>
              <a:t>грамотность</a:t>
            </a:r>
            <a:endParaRPr lang="ru-RU" sz="6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математическая </a:t>
            </a:r>
            <a:r>
              <a:rPr lang="ru-RU" sz="6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грамотность</a:t>
            </a:r>
            <a:endParaRPr lang="ru-RU" sz="6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ru-RU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естественно-научная </a:t>
            </a:r>
            <a:r>
              <a:rPr lang="ru-RU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грамотность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ru-RU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глобальные компетенции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финансовая </a:t>
            </a:r>
            <a:r>
              <a:rPr lang="ru-RU" sz="6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грамотность</a:t>
            </a:r>
            <a:endParaRPr lang="ru-RU" sz="6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ru-RU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креативное мышление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4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611" y="47667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Институт стратегии развития образования</a:t>
            </a:r>
            <a:b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Российской академии образования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latin typeface="Arial" pitchFamily="34" charset="0"/>
                <a:cs typeface="Arial" pitchFamily="34" charset="0"/>
              </a:rPr>
            </a:br>
            <a:r>
              <a:rPr lang="en-US" sz="2700" dirty="0">
                <a:latin typeface="Arial" pitchFamily="34" charset="0"/>
                <a:cs typeface="Arial" pitchFamily="34" charset="0"/>
                <a:hlinkClick r:id="rId2"/>
              </a:rPr>
              <a:t>http://skiv.instrao.ru/bank-zadaniy/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latin typeface="Arial" pitchFamily="34" charset="0"/>
                <a:cs typeface="Arial" pitchFamily="34" charset="0"/>
              </a:rPr>
              <a:t>Банк заданий к уроку по функциональной грамотности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4547" r="8411" b="30485"/>
          <a:stretch>
            <a:fillRect/>
          </a:stretch>
        </p:blipFill>
        <p:spPr bwMode="auto">
          <a:xfrm>
            <a:off x="188823" y="1916832"/>
            <a:ext cx="895517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6361" t="5532" r="1216" b="11782"/>
          <a:stretch>
            <a:fillRect/>
          </a:stretch>
        </p:blipFill>
        <p:spPr bwMode="auto">
          <a:xfrm>
            <a:off x="-30302" y="1916832"/>
            <a:ext cx="916216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6279" t="14563" r="17901" b="6688"/>
          <a:stretch>
            <a:fillRect/>
          </a:stretch>
        </p:blipFill>
        <p:spPr bwMode="auto">
          <a:xfrm>
            <a:off x="-12141" y="1813788"/>
            <a:ext cx="9144000" cy="494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35686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3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7501" r="2876" b="10797"/>
          <a:stretch>
            <a:fillRect/>
          </a:stretch>
        </p:blipFill>
        <p:spPr bwMode="auto">
          <a:xfrm>
            <a:off x="179512" y="836712"/>
            <a:ext cx="898972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7386" t="5704" r="5725" b="9641"/>
          <a:stretch>
            <a:fillRect/>
          </a:stretch>
        </p:blipFill>
        <p:spPr bwMode="auto">
          <a:xfrm>
            <a:off x="-1" y="836712"/>
            <a:ext cx="914400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9046" t="5704" r="5725" b="7672"/>
          <a:stretch>
            <a:fillRect/>
          </a:stretch>
        </p:blipFill>
        <p:spPr bwMode="auto">
          <a:xfrm>
            <a:off x="-1" y="836712"/>
            <a:ext cx="910313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7467" t="6516" r="7304" b="6250"/>
          <a:stretch>
            <a:fillRect/>
          </a:stretch>
        </p:blipFill>
        <p:spPr bwMode="auto">
          <a:xfrm>
            <a:off x="44636" y="966383"/>
            <a:ext cx="913469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9416" y="0"/>
            <a:ext cx="8933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 заданий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формированию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ункциональной  грамотности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24967" y="6485831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162015"/>
            <a:ext cx="7303262" cy="16788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и особенности перехода на обновлённые ФГОС НОО и ООО 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0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1268760"/>
            <a:ext cx="6840760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Читательская грамотность – это базовый навык функциональной грамотности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36912"/>
            <a:ext cx="4680520" cy="31074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Читательская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грамотность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- способность человека понимать и использовать тексты, размышлять о них и заниматься чтением для того, чтобы достигать своих целей, расширять свои знания и возможности, участвовать в социальной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жизни.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(определение PISA). </a:t>
            </a:r>
          </a:p>
        </p:txBody>
      </p:sp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6"/>
            <a:ext cx="3721381" cy="332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2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51720" y="1196752"/>
            <a:ext cx="4996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Читательская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748258"/>
              </p:ext>
            </p:extLst>
          </p:nvPr>
        </p:nvGraphicFramePr>
        <p:xfrm>
          <a:off x="0" y="1693485"/>
          <a:ext cx="9144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 – 6 класс</a:t>
                      </a:r>
                    </a:p>
                    <a:p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-уметь</a:t>
                      </a: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обращать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внимание на главные аспекты в тексте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-разрабатывать примеры, аналогичных приведенному тексту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-находить ответ на вопрос в тексте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-пересказывать прочитанный текст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 – 8 класс</a:t>
                      </a:r>
                    </a:p>
                    <a:p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-уметь составить план по прочитанному тексту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-воспроизводить текст по предложенному плану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-использовать образцы предложенных задач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-знать и понимать определения, формулы и теоремы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 – 11 класс</a:t>
                      </a:r>
                    </a:p>
                    <a:p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-работать с иллюстрациями (рисунками, чертежами, диаграммами)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-использовать новой теории в различных образовательных ситуациях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-подтверждать научных фактов</a:t>
                      </a:r>
                    </a:p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-конспектировать новые темы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3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51720" y="1268760"/>
            <a:ext cx="4996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Читательская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23528" y="2060848"/>
            <a:ext cx="6048672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Задача.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Представьте, что вы капитан авиалайнера,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котором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путешествуют 300пассажиров. Этот самолет летит со скоростью </a:t>
            </a:r>
            <a:r>
              <a:rPr lang="ru-RU" sz="24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450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узлов в час (один узел равен 1,852 км/ч), предполагаемое время путешествия 18 часов. Сколько лет капитану корабля?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122" name="Picture 2" descr="https://kerch.fm/uploads/posts/2019-06/1559826373_283691-alexfas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365104"/>
            <a:ext cx="3550903" cy="22193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5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62347" y="1055058"/>
            <a:ext cx="4996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Читательская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03918" y="1495571"/>
            <a:ext cx="8472538" cy="51706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Задача.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Братья Иван и Миша Ивановы играют в игру. Иван загадывает число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имеющее ровно 7 простых делителей. Миша придумывает гладкое пятимерное многообразие, описываемое формулой степени не более чем n</a:t>
            </a:r>
            <a:r>
              <a:rPr kumimoji="0" lang="ru-RU" sz="2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Иван указывает 5 точек на этом многообразии и объявляет длины не более чем 7 отрезков, соединяющих эти точки в пространстве R25. Если выбранные точки вместе с указанными Иваном отрезками образуют жёсткую структуру второго порядка, то побеждает Миша. В противном случае мальчики меняются местами: Иван придумывает другое гладкое многообразие, проходящее через эти 5 точек, и Миша указывает 5 точек на нём. Игра продолжается, пока либо у кого-то из мальчиков не получилась жёсткая структура, либо не прошло 1003 хода — в этом случае побеждает Миша. В зависимости от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назовите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фамилию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победителя при правильной игре.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51720" y="1196752"/>
            <a:ext cx="4996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Читательская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752" y="1719972"/>
            <a:ext cx="9036496" cy="48936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901700" algn="just"/>
            <a:r>
              <a:rPr lang="ru-RU" sz="2400" dirty="0">
                <a:latin typeface="Arial" pitchFamily="34" charset="0"/>
                <a:cs typeface="Arial" pitchFamily="34" charset="0"/>
              </a:rPr>
              <a:t>Поспорь с Незнайкой, который рассказал о себе следующее: «Я хорошо знаю математику! Я выучил таблицу умножения, умею складывать, вычитать и делить. Я знаю, что самое большое двузначное число 100 можно разделит без остатка на 2, 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4 и 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Я умею проверять, правильно ли я выполнил действия, и находить ошибки. Например, чтобы проверить, действительно ли 4:2=2, нужно к частному 2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прибавить делитель 2, 2+2=4 – мы получили делимое. Значит, деление выполнено верно. Если требуется двузначное число умножить на однозначное, то я могу сделать это легко, заменив произведение суммой одинаковых слагаемых. Например,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28·3=28+28+28=83.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А ты знаешь математику так же хорошо, как и я?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7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077066" y="1499500"/>
            <a:ext cx="6746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Arial" pitchFamily="34" charset="0"/>
                <a:cs typeface="Arial" pitchFamily="34" charset="0"/>
              </a:rPr>
              <a:t>Анна Геннадьевна и Александр Степанович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решили на Новый год приобрести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своему сыну Роману новый смартфон. Для этого они зашли на «портал для умного покупателя» «РОСКАЧЕСТВО» и решили ознакомиться с результатами исследования и общим рейтингом лучших смартфонов 2020 и 2021гг. На сайте родители нашли следующую информацию: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22472" y="5842337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627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Помогите родителям Романа определиться с покупкой, если они располагают суммой в 25 000 руб. и хотят приобрести для него качественный смартфон.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/>
          <a:srcRect l="792" t="13802" r="79413" b="77465"/>
          <a:stretch/>
        </p:blipFill>
        <p:spPr bwMode="auto">
          <a:xfrm>
            <a:off x="251520" y="1503606"/>
            <a:ext cx="1584176" cy="373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2386" y="1877171"/>
            <a:ext cx="166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hlinkClick r:id="rId3"/>
              </a:rPr>
              <a:t>https://rskrf.ru/</a:t>
            </a:r>
            <a:endParaRPr lang="ru-RU" dirty="0"/>
          </a:p>
        </p:txBody>
      </p:sp>
      <p:pic>
        <p:nvPicPr>
          <p:cNvPr id="11" name="Рисунок 10" descr="https://rskrf.ru/upload/medialibrary/700/700f4216dc942c7e51ba5d8d7da1f3b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8" y="3429000"/>
            <a:ext cx="2376264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5076_R06_B2C Инфографика для Смартфоны_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48669"/>
            <a:ext cx="244827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бюджетные смартфоны 20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28689"/>
            <a:ext cx="244827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7" cstate="print"/>
          <a:srcRect t="74985" r="1936" b="13"/>
          <a:stretch/>
        </p:blipFill>
        <p:spPr bwMode="auto">
          <a:xfrm>
            <a:off x="0" y="3370"/>
            <a:ext cx="9144000" cy="977016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072888" y="980386"/>
            <a:ext cx="4996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Читательская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3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275856" y="1557785"/>
            <a:ext cx="576064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i="1" dirty="0">
                <a:latin typeface="Arial" pitchFamily="34" charset="0"/>
                <a:cs typeface="Arial" pitchFamily="34" charset="0"/>
              </a:rPr>
              <a:t>Мир технологий непрерывно развивается, меняются и наши потребности – все это отражается на исследовании. Эксперты модернизируют методики испытаний, улучшают категории, меняют их вес в общей системе рейтинга. Исходя из потребительских предпочтений, в 2020 году были изменены категории показателей и их вес в рейтинге. В этих изменениях эксперты ориентировались именно на то, что предпочтительнее всего пользователям. Так, самый большой вес теперь у группы параметров «Камера и видео». Эксперты выделили как отдельные категории оценку дисплея, батареи, прочности и удобства использования. На 5% уменьшились веса оценки дисплея, производительности; на 3% показатель "Качество звука во время звонка". На 7,5% увеличился показатель "Батарея". Впервые появились веса у параметров безопасности и конфиденциальности. Таким образом, теперь оценка смартфонов производится по следующим </a:t>
            </a:r>
            <a:r>
              <a:rPr lang="ru-RU" sz="1500" i="1" dirty="0" smtClean="0">
                <a:latin typeface="Arial" pitchFamily="34" charset="0"/>
                <a:cs typeface="Arial" pitchFamily="34" charset="0"/>
              </a:rPr>
              <a:t>параметрам:</a:t>
            </a:r>
            <a:endParaRPr lang="ru-RU" sz="15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31281" y="553456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По каким категориям до 2020г не производилось исследование смартфонов?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Какой был вес показателя "Качество звука во время звонка" до 2020г?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2" cstate="print"/>
          <a:srcRect l="8076" t="30987" r="58268" b="4929"/>
          <a:stretch/>
        </p:blipFill>
        <p:spPr bwMode="auto">
          <a:xfrm>
            <a:off x="179512" y="1665983"/>
            <a:ext cx="2948083" cy="3507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681"/>
            <a:ext cx="9144000" cy="977016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267743" y="1001375"/>
            <a:ext cx="4996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Читательская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4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50" y="1988841"/>
            <a:ext cx="357136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Математическая грамотность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4834880" cy="29523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Математическая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грамотность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– это способность человека мыслить математически, формулировать, применять и интерпретировать математику для решения задач в разнообразных практических контекстах. </a:t>
            </a:r>
          </a:p>
        </p:txBody>
      </p:sp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681"/>
            <a:ext cx="9144000" cy="9770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8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hop-elektrika.ru/image/cache/catalog/i/ie/gi/0c7b54955b6245609b59d665335836a4-1000x10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161" y="2336980"/>
            <a:ext cx="3608512" cy="3608512"/>
          </a:xfrm>
          <a:prstGeom prst="rect">
            <a:avLst/>
          </a:prstGeom>
          <a:noFill/>
        </p:spPr>
      </p:pic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3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51720" y="1268760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43808" y="1772816"/>
            <a:ext cx="33257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Прикидки и оценки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564904"/>
            <a:ext cx="5283968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Задача: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Показания счётчика электроэнергии 1 марта составляли 32767 киловатт-часов, а 1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апреля - 32965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киловатт-часов. По текущему тарифу стоимость 1 киловатт-часа электроэнергии составляет 3 рубля 40 копеек. Сколько нужно заплатить за электроэнергию за январь?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178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ЕГЭ – 11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8796" y="6488668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3" cstate="print"/>
          <a:srcRect t="68316" r="1936" b="13"/>
          <a:stretch>
            <a:fillRect/>
          </a:stretch>
        </p:blipFill>
        <p:spPr bwMode="auto">
          <a:xfrm>
            <a:off x="-2" y="-2492"/>
            <a:ext cx="9144000" cy="119675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51720" y="1268760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43808" y="1772816"/>
            <a:ext cx="37948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Незнакомый контекст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2249096"/>
            <a:ext cx="1319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ПОХОДКА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Описание: A:\WALKING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4" y="2628375"/>
            <a:ext cx="4752528" cy="1997060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171384" y="2618428"/>
            <a:ext cx="3857999" cy="3754874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рисунке изображены следы идущего человека. Длина шага </a:t>
            </a:r>
            <a:r>
              <a:rPr lang="en-AU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расстояние от конца пятки следа одной ноги до конца пятки следа другой ноги.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Для походки мужчин зависимость между </a:t>
            </a:r>
            <a:r>
              <a:rPr lang="en-AU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 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en-AU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приближенно выражается формулой: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число шагов в минуту,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длина шага в метрах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834863"/>
              </p:ext>
            </p:extLst>
          </p:nvPr>
        </p:nvGraphicFramePr>
        <p:xfrm>
          <a:off x="6638629" y="5013176"/>
          <a:ext cx="692007" cy="506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Формула" r:id="rId5" imgW="533160" imgH="393480" progId="Equation.3">
                  <p:embed/>
                </p:oleObj>
              </mc:Choice>
              <mc:Fallback>
                <p:oleObj name="Формула" r:id="rId5" imgW="533160" imgH="39348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629" y="5013176"/>
                        <a:ext cx="692007" cy="506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33256" y="4863813"/>
            <a:ext cx="4746445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Павел знает, что длина его шага 0,80 м. Используя приведенную выше формулу, вычислите скорость Павла при ходьбе в метрах в минуту (м/мин), а затем в километрах в час (км/ч).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174" y="6378756"/>
            <a:ext cx="206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PISA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5-11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6282" y="6473084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Функциональная грамотность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708920"/>
            <a:ext cx="3564396" cy="259228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4680520" cy="44644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ФГОС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	– это	 федеральные государственные образовательные 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стандарты. Они представляют собой совокупность требований 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к программам образования.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Одной из основных задач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ФГОС-2021 является создание </a:t>
            </a:r>
            <a:r>
              <a:rPr lang="ru-RU" sz="21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единого  образовательного пространства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по всей Российской Федерации и обеспечение </a:t>
            </a:r>
            <a:r>
              <a:rPr lang="ru-RU" sz="21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преемственности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образовательных программ начального общего, основного общего и среднего общего образования.</a:t>
            </a:r>
            <a:endParaRPr lang="ru-RU" sz="2100" dirty="0"/>
          </a:p>
        </p:txBody>
      </p:sp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3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0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51720" y="1268760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43808" y="1772816"/>
            <a:ext cx="37948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Незнакомый контекст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s://studio.dppo.edu.ru/asset-v1:RC+001+2020+type@asset+block@fg_block4_00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480720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170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ОГЭ – </a:t>
            </a:r>
            <a:r>
              <a:rPr lang="ru-RU" dirty="0">
                <a:latin typeface="Arial" pitchFamily="34" charset="0"/>
                <a:cs typeface="Arial" pitchFamily="34" charset="0"/>
              </a:rPr>
              <a:t>9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51720" y="1268760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639" y="1772816"/>
            <a:ext cx="9466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графическими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представлениями информации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math7-vpr.sdamgia.ru/get_file?id=3549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34457"/>
            <a:ext cx="5562300" cy="41265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741812" y="3144100"/>
            <a:ext cx="337412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Определите, сколько месяцев в году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 городе Владивосток выпадает среднее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количество осадков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больше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50 мм.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03138"/>
            <a:ext cx="17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ВПР – 6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51720" y="1204603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05439" y="1690355"/>
            <a:ext cx="6802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графическими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представлениями информации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24449"/>
            <a:ext cx="5935909" cy="333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060" y="2152020"/>
            <a:ext cx="8527195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В телевизионной передаче журналист показал следующую диаграмму и сказал: «Диаграмма показывает, что за 1 день резко выросло число проданных телефонов». ВОПРОС: Считаете ли вы, что журналист сделал правильный вывод на основе данной диаграммы? Запишите объяснение своего ответа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194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PISA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7-9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8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51720" y="1268760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91880" y="1772816"/>
            <a:ext cx="19504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Геометрия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studio.dppo.edu.ru/asset-v1:RC+001+2020+type@asset+block@fg_geometry_0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34" y="3447269"/>
            <a:ext cx="6048672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2246930"/>
            <a:ext cx="849694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Задача.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 Таня на летних каникулах приезжает в гости к дедушке в деревню Антоновка (на плане обозначена цифрой 1)…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6274" y="6479470"/>
            <a:ext cx="170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ОГЭ – </a:t>
            </a:r>
            <a:r>
              <a:rPr lang="ru-RU" dirty="0">
                <a:latin typeface="Arial" pitchFamily="34" charset="0"/>
                <a:cs typeface="Arial" pitchFamily="34" charset="0"/>
              </a:rPr>
              <a:t>9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"/>
          <p:cNvGrpSpPr>
            <a:grpSpLocks noChangeAspect="1"/>
          </p:cNvGrpSpPr>
          <p:nvPr/>
        </p:nvGrpSpPr>
        <p:grpSpPr bwMode="auto">
          <a:xfrm>
            <a:off x="227602" y="3861048"/>
            <a:ext cx="4914900" cy="2867025"/>
            <a:chOff x="1770" y="5330"/>
            <a:chExt cx="8055" cy="4970"/>
          </a:xfrm>
        </p:grpSpPr>
        <p:pic>
          <p:nvPicPr>
            <p:cNvPr id="3105" name="Picture 33" descr="Carpenter(d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" y="8161"/>
              <a:ext cx="2700" cy="1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4" name="Picture 32" descr="Carpenter(c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" y="8199"/>
              <a:ext cx="2736" cy="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3" name="Picture 31" descr="Carpenter(b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" y="5430"/>
              <a:ext cx="3645" cy="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 descr="Carpenter(a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" y="5400"/>
              <a:ext cx="2705" cy="1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9"/>
            <p:cNvSpPr txBox="1">
              <a:spLocks noChangeAspect="1" noChangeArrowheads="1"/>
            </p:cNvSpPr>
            <p:nvPr/>
          </p:nvSpPr>
          <p:spPr bwMode="auto">
            <a:xfrm>
              <a:off x="1770" y="5330"/>
              <a:ext cx="576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860925" algn="r"/>
                </a:tabLst>
              </a:pPr>
              <a:r>
                <a: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28"/>
            <p:cNvSpPr txBox="1">
              <a:spLocks noChangeAspect="1" noChangeArrowheads="1"/>
            </p:cNvSpPr>
            <p:nvPr/>
          </p:nvSpPr>
          <p:spPr bwMode="auto">
            <a:xfrm>
              <a:off x="6145" y="5330"/>
              <a:ext cx="576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860925" algn="r"/>
                </a:tabLst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27"/>
            <p:cNvSpPr txBox="1">
              <a:spLocks noChangeAspect="1" noChangeArrowheads="1"/>
            </p:cNvSpPr>
            <p:nvPr/>
          </p:nvSpPr>
          <p:spPr bwMode="auto">
            <a:xfrm>
              <a:off x="1770" y="7819"/>
              <a:ext cx="576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860925" algn="r"/>
                </a:tabLst>
              </a:pPr>
              <a:r>
                <a: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26"/>
            <p:cNvSpPr txBox="1">
              <a:spLocks noChangeAspect="1" noChangeArrowheads="1"/>
            </p:cNvSpPr>
            <p:nvPr/>
          </p:nvSpPr>
          <p:spPr bwMode="auto">
            <a:xfrm>
              <a:off x="6145" y="7819"/>
              <a:ext cx="432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4860925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860925" algn="r"/>
                </a:tabLs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" name="Group 23"/>
            <p:cNvGrpSpPr>
              <a:grpSpLocks noChangeAspect="1"/>
            </p:cNvGrpSpPr>
            <p:nvPr/>
          </p:nvGrpSpPr>
          <p:grpSpPr bwMode="auto">
            <a:xfrm>
              <a:off x="1958" y="7081"/>
              <a:ext cx="2682" cy="483"/>
              <a:chOff x="1782" y="7149"/>
              <a:chExt cx="2850" cy="483"/>
            </a:xfrm>
          </p:grpSpPr>
          <p:sp>
            <p:nvSpPr>
              <p:cNvPr id="6147" name="Line 25"/>
              <p:cNvSpPr>
                <a:spLocks noChangeAspect="1" noChangeShapeType="1"/>
              </p:cNvSpPr>
              <p:nvPr/>
            </p:nvSpPr>
            <p:spPr bwMode="auto">
              <a:xfrm>
                <a:off x="1782" y="7390"/>
                <a:ext cx="2850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8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2800" y="7149"/>
                <a:ext cx="813" cy="4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10 </a:t>
                </a:r>
                <a:r>
                  <a:rPr kumimoji="0" lang="ru-R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" name="Group 20"/>
            <p:cNvGrpSpPr>
              <a:grpSpLocks noChangeAspect="1"/>
            </p:cNvGrpSpPr>
            <p:nvPr/>
          </p:nvGrpSpPr>
          <p:grpSpPr bwMode="auto">
            <a:xfrm>
              <a:off x="2925" y="5411"/>
              <a:ext cx="744" cy="1617"/>
              <a:chOff x="2856" y="5409"/>
              <a:chExt cx="744" cy="1644"/>
            </a:xfrm>
          </p:grpSpPr>
          <p:sp>
            <p:nvSpPr>
              <p:cNvPr id="6144" name="Line 22"/>
              <p:cNvSpPr>
                <a:spLocks noChangeAspect="1" noChangeShapeType="1"/>
              </p:cNvSpPr>
              <p:nvPr/>
            </p:nvSpPr>
            <p:spPr bwMode="auto">
              <a:xfrm>
                <a:off x="3227" y="5409"/>
                <a:ext cx="1" cy="164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6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2856" y="6060"/>
                <a:ext cx="744" cy="3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6 </a:t>
                </a:r>
                <a:r>
                  <a:rPr kumimoji="0" lang="ru-R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Group 17"/>
            <p:cNvGrpSpPr>
              <a:grpSpLocks noChangeAspect="1"/>
            </p:cNvGrpSpPr>
            <p:nvPr/>
          </p:nvGrpSpPr>
          <p:grpSpPr bwMode="auto">
            <a:xfrm>
              <a:off x="6188" y="7072"/>
              <a:ext cx="2682" cy="483"/>
              <a:chOff x="1782" y="7149"/>
              <a:chExt cx="2850" cy="483"/>
            </a:xfrm>
          </p:grpSpPr>
          <p:sp>
            <p:nvSpPr>
              <p:cNvPr id="30" name="Line 19"/>
              <p:cNvSpPr>
                <a:spLocks noChangeAspect="1" noChangeShapeType="1"/>
              </p:cNvSpPr>
              <p:nvPr/>
            </p:nvSpPr>
            <p:spPr bwMode="auto">
              <a:xfrm>
                <a:off x="1782" y="7390"/>
                <a:ext cx="2850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2800" y="7149"/>
                <a:ext cx="813" cy="4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10 </a:t>
                </a:r>
                <a:r>
                  <a:rPr kumimoji="0" lang="ru-RU" sz="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1962" y="9803"/>
              <a:ext cx="2682" cy="483"/>
              <a:chOff x="1782" y="7149"/>
              <a:chExt cx="2850" cy="483"/>
            </a:xfrm>
          </p:grpSpPr>
          <p:sp>
            <p:nvSpPr>
              <p:cNvPr id="28" name="Line 16"/>
              <p:cNvSpPr>
                <a:spLocks noChangeAspect="1" noChangeShapeType="1"/>
              </p:cNvSpPr>
              <p:nvPr/>
            </p:nvSpPr>
            <p:spPr bwMode="auto">
              <a:xfrm>
                <a:off x="1782" y="7390"/>
                <a:ext cx="2850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2800" y="7149"/>
                <a:ext cx="813" cy="4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10 </a:t>
                </a:r>
                <a:r>
                  <a:rPr kumimoji="0" lang="ru-R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Group 11"/>
            <p:cNvGrpSpPr>
              <a:grpSpLocks noChangeAspect="1"/>
            </p:cNvGrpSpPr>
            <p:nvPr/>
          </p:nvGrpSpPr>
          <p:grpSpPr bwMode="auto">
            <a:xfrm>
              <a:off x="6652" y="9817"/>
              <a:ext cx="2682" cy="483"/>
              <a:chOff x="1782" y="7149"/>
              <a:chExt cx="2850" cy="483"/>
            </a:xfrm>
          </p:grpSpPr>
          <p:sp>
            <p:nvSpPr>
              <p:cNvPr id="26" name="Line 13"/>
              <p:cNvSpPr>
                <a:spLocks noChangeAspect="1" noChangeShapeType="1"/>
              </p:cNvSpPr>
              <p:nvPr/>
            </p:nvSpPr>
            <p:spPr bwMode="auto">
              <a:xfrm>
                <a:off x="1782" y="7390"/>
                <a:ext cx="2850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2800" y="7149"/>
                <a:ext cx="813" cy="4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10 </a:t>
                </a:r>
                <a:r>
                  <a:rPr kumimoji="0" lang="ru-R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8"/>
            <p:cNvGrpSpPr>
              <a:grpSpLocks noChangeAspect="1"/>
            </p:cNvGrpSpPr>
            <p:nvPr/>
          </p:nvGrpSpPr>
          <p:grpSpPr bwMode="auto">
            <a:xfrm>
              <a:off x="7597" y="5441"/>
              <a:ext cx="744" cy="1587"/>
              <a:chOff x="2856" y="5409"/>
              <a:chExt cx="744" cy="1644"/>
            </a:xfrm>
          </p:grpSpPr>
          <p:sp>
            <p:nvSpPr>
              <p:cNvPr id="24" name="Line 10"/>
              <p:cNvSpPr>
                <a:spLocks noChangeAspect="1" noChangeShapeType="1"/>
              </p:cNvSpPr>
              <p:nvPr/>
            </p:nvSpPr>
            <p:spPr bwMode="auto">
              <a:xfrm>
                <a:off x="3227" y="5409"/>
                <a:ext cx="1" cy="164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2856" y="6060"/>
                <a:ext cx="744" cy="3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6 </a:t>
                </a:r>
                <a:r>
                  <a:rPr kumimoji="0" lang="ru-R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Group 5"/>
            <p:cNvGrpSpPr>
              <a:grpSpLocks noChangeAspect="1"/>
            </p:cNvGrpSpPr>
            <p:nvPr/>
          </p:nvGrpSpPr>
          <p:grpSpPr bwMode="auto">
            <a:xfrm>
              <a:off x="2766" y="8157"/>
              <a:ext cx="1008" cy="1617"/>
              <a:chOff x="2736" y="6764"/>
              <a:chExt cx="1008" cy="1587"/>
            </a:xfrm>
          </p:grpSpPr>
          <p:sp>
            <p:nvSpPr>
              <p:cNvPr id="22" name="Line 7"/>
              <p:cNvSpPr>
                <a:spLocks noChangeAspect="1" noChangeShapeType="1"/>
              </p:cNvSpPr>
              <p:nvPr/>
            </p:nvSpPr>
            <p:spPr bwMode="auto">
              <a:xfrm>
                <a:off x="3271" y="6764"/>
                <a:ext cx="2" cy="15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2736" y="7392"/>
                <a:ext cx="1008" cy="3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6 </a:t>
                </a:r>
                <a:r>
                  <a:rPr kumimoji="0" lang="ru-R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Group 2"/>
            <p:cNvGrpSpPr>
              <a:grpSpLocks noChangeAspect="1"/>
            </p:cNvGrpSpPr>
            <p:nvPr/>
          </p:nvGrpSpPr>
          <p:grpSpPr bwMode="auto">
            <a:xfrm>
              <a:off x="7458" y="8168"/>
              <a:ext cx="1037" cy="1587"/>
              <a:chOff x="2856" y="5409"/>
              <a:chExt cx="744" cy="1644"/>
            </a:xfrm>
          </p:grpSpPr>
          <p:sp>
            <p:nvSpPr>
              <p:cNvPr id="20" name="Line 4"/>
              <p:cNvSpPr>
                <a:spLocks noChangeAspect="1" noChangeShapeType="1"/>
              </p:cNvSpPr>
              <p:nvPr/>
            </p:nvSpPr>
            <p:spPr bwMode="auto">
              <a:xfrm>
                <a:off x="3227" y="5409"/>
                <a:ext cx="1" cy="164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Text Box 3"/>
              <p:cNvSpPr txBox="1">
                <a:spLocks noChangeAspect="1" noChangeArrowheads="1"/>
              </p:cNvSpPr>
              <p:nvPr/>
            </p:nvSpPr>
            <p:spPr bwMode="auto">
              <a:xfrm>
                <a:off x="2856" y="6060"/>
                <a:ext cx="744" cy="3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6 </a:t>
                </a:r>
                <a:r>
                  <a:rPr kumimoji="0" lang="ru-RU" sz="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6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51720" y="1268760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83049" y="1691712"/>
            <a:ext cx="19504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Геометрия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47691"/>
              </p:ext>
            </p:extLst>
          </p:nvPr>
        </p:nvGraphicFramePr>
        <p:xfrm>
          <a:off x="5065661" y="4509120"/>
          <a:ext cx="3938905" cy="1656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8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0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93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План клумбы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Хватит ли 32 м провода, чтобы обозначить границу клумбы 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План 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Да  /  Нет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План 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Да  /  Нет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План 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Да  /  Нет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План </a:t>
                      </a:r>
                      <a:r>
                        <a:rPr lang="en-US" sz="1200" dirty="0">
                          <a:effectLst/>
                        </a:rPr>
                        <a:t>D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Да  /  Нет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2235304"/>
            <a:ext cx="830192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atin typeface="Arial" pitchFamily="34" charset="0"/>
                <a:ea typeface="Calibri" pitchFamily="34" charset="0"/>
                <a:cs typeface="Arial" pitchFamily="34" charset="0"/>
              </a:rPr>
              <a:t>САДОВНИК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садовника есть 32 м провода, которым он хочет обозначить на земле границу клумбы. Форму клумбы ему надо выбрать из следующих вариантов.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11823"/>
            <a:ext cx="194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PISA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7-9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84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068197" y="2855004"/>
            <a:ext cx="1512168" cy="1440160"/>
            <a:chOff x="755576" y="2780928"/>
            <a:chExt cx="1819072" cy="1586884"/>
          </a:xfrm>
        </p:grpSpPr>
        <p:pic>
          <p:nvPicPr>
            <p:cNvPr id="8" name="Рисунок 7" descr="https://thumbs.dreamstime.com/b/%D1%81-%D0%B5-%D1%8B-%D0%B1%D0%BE%D1%82%D0%B8%D0%BD%D0%BA%D0%B0-%D0%B2-%D1%81%D0%BD%D0%B5%D0%B3%D0%B5-41986254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5576" y="2780928"/>
              <a:ext cx="1819072" cy="15868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6" name="Группа 8"/>
            <p:cNvGrpSpPr>
              <a:grpSpLocks/>
            </p:cNvGrpSpPr>
            <p:nvPr/>
          </p:nvGrpSpPr>
          <p:grpSpPr bwMode="auto">
            <a:xfrm>
              <a:off x="1475656" y="3284984"/>
              <a:ext cx="836613" cy="758825"/>
              <a:chOff x="0" y="0"/>
              <a:chExt cx="8365" cy="7584"/>
            </a:xfrm>
          </p:grpSpPr>
          <p:grpSp>
            <p:nvGrpSpPr>
              <p:cNvPr id="2" name="Группа 7"/>
              <p:cNvGrpSpPr>
                <a:grpSpLocks/>
              </p:cNvGrpSpPr>
              <p:nvPr/>
            </p:nvGrpSpPr>
            <p:grpSpPr bwMode="auto">
              <a:xfrm>
                <a:off x="0" y="0"/>
                <a:ext cx="8365" cy="7489"/>
                <a:chOff x="0" y="0"/>
                <a:chExt cx="8365" cy="7489"/>
              </a:xfrm>
            </p:grpSpPr>
            <p:sp>
              <p:nvSpPr>
                <p:cNvPr id="3" name="Прямая соединительная линия 4"/>
                <p:cNvSpPr>
                  <a:spLocks noChangeShapeType="1"/>
                </p:cNvSpPr>
                <p:nvPr/>
              </p:nvSpPr>
              <p:spPr bwMode="auto">
                <a:xfrm flipV="1">
                  <a:off x="1556" y="1556"/>
                  <a:ext cx="6807" cy="593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" name="Прямая соединительная линия 5"/>
                <p:cNvSpPr>
                  <a:spLocks noChangeShapeType="1"/>
                </p:cNvSpPr>
                <p:nvPr/>
              </p:nvSpPr>
              <p:spPr bwMode="auto">
                <a:xfrm flipH="1" flipV="1">
                  <a:off x="6809" y="0"/>
                  <a:ext cx="1556" cy="155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" name="Прямая соединительная линия 6"/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5933"/>
                  <a:ext cx="1555" cy="155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307" name="Надпись 2"/>
              <p:cNvSpPr txBox="1">
                <a:spLocks noChangeArrowheads="1"/>
              </p:cNvSpPr>
              <p:nvPr/>
            </p:nvSpPr>
            <p:spPr bwMode="auto">
              <a:xfrm>
                <a:off x="5058" y="4085"/>
                <a:ext cx="2819" cy="3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Р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3" name="Прямоугольник 12"/>
          <p:cNvSpPr/>
          <p:nvPr/>
        </p:nvSpPr>
        <p:spPr>
          <a:xfrm>
            <a:off x="3701865" y="1708314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Arial" pitchFamily="34" charset="0"/>
                <a:cs typeface="Arial" pitchFamily="34" charset="0"/>
              </a:rPr>
              <a:t>На рисунке изображены 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следы Деда Мороза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, который спешит успеть разнести подарки всем ребятам, которые хорошо себя вели в этом году.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i="1" dirty="0">
                <a:latin typeface="Arial" pitchFamily="34" charset="0"/>
                <a:cs typeface="Arial" pitchFamily="34" charset="0"/>
              </a:rPr>
              <a:t>Длина шага 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– расстояние от конца пятки следа одной ноги до конца пятки следа другой ноги.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i="1" dirty="0">
                <a:latin typeface="Arial" pitchFamily="34" charset="0"/>
                <a:cs typeface="Arial" pitchFamily="34" charset="0"/>
              </a:rPr>
              <a:t>Для походки мужчин зависимость между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выражается формулой 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140, где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600" b="1" i="1" dirty="0">
                <a:latin typeface="Arial" pitchFamily="34" charset="0"/>
                <a:cs typeface="Arial" pitchFamily="34" charset="0"/>
              </a:rPr>
              <a:t>n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– число шагов в минуту,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i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– длина шага в метрах.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253190" y="4145740"/>
            <a:ext cx="88204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Ответьте на вопросы: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arenR"/>
              <a:tabLst>
                <a:tab pos="4460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Используя данную формулу, определите, чему равна длина шага Деда Мороза, если он делает 70 шагов в минуту.</a:t>
            </a: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60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 Сколько шагов должен сделать Дед Мороз, когда пойдет от квартиры Саши до квартиры Тани, если между ними 120 м?</a:t>
            </a:r>
          </a:p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3) Можно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ли утверждать, что если Дед Мороз наденет валенки большего размера, то он быстрее дойдет от одной квартиры до другой?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-3086"/>
            <a:ext cx="9144000" cy="977016"/>
          </a:xfrm>
          <a:prstGeom prst="rect">
            <a:avLst/>
          </a:prstGeom>
          <a:noFill/>
        </p:spPr>
      </p:pic>
      <p:pic>
        <p:nvPicPr>
          <p:cNvPr id="6" name="Рисунок 5" descr="https://stihi.ru/pics/2020/01/01/11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6" y="1636275"/>
            <a:ext cx="1944216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933063" y="1032737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7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6470" y="1874708"/>
            <a:ext cx="34594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Arial" pitchFamily="34" charset="0"/>
                <a:cs typeface="Arial" pitchFamily="34" charset="0"/>
              </a:rPr>
              <a:t>Аня решила украсить в своей комнате окно размером 2070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x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1400 мм гирляндой (нить). Она купила гирлянду длиной 8 м. Схему украшения ей необходимо выбрать из следующих: 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23528" y="4134528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7143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Обведите слово «Да» или «Нет» около каждой схемы в зависимости от того, хватит или не хватит Ане гирлянды для украшения окна: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https://images.ru.prom.st/833248558_w640_h640_ulichnaya-girlyanda-zanav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84" y="1882258"/>
            <a:ext cx="2107371" cy="212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6" name="Picture 76"/>
          <p:cNvPicPr>
            <a:picLocks noChangeAspect="1" noChangeArrowheads="1"/>
          </p:cNvPicPr>
          <p:nvPr/>
        </p:nvPicPr>
        <p:blipFill>
          <a:blip r:embed="rId3" cstate="print"/>
          <a:srcRect l="40550" t="36140" r="15036" b="13461"/>
          <a:stretch>
            <a:fillRect/>
          </a:stretch>
        </p:blipFill>
        <p:spPr bwMode="auto">
          <a:xfrm>
            <a:off x="3779912" y="1874708"/>
            <a:ext cx="262289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4" name="Таблица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963537"/>
              </p:ext>
            </p:extLst>
          </p:nvPr>
        </p:nvGraphicFramePr>
        <p:xfrm>
          <a:off x="2339752" y="5085184"/>
          <a:ext cx="4317365" cy="1371600"/>
        </p:xfrm>
        <a:graphic>
          <a:graphicData uri="http://schemas.openxmlformats.org/drawingml/2006/table">
            <a:tbl>
              <a:tblPr/>
              <a:tblGrid>
                <a:gridCol w="170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Схема украшения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Хватит ли 8 м гирлянды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Схема 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ДА / НЕТ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Схема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ДА / НЕТ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Схема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ДА / НЕТ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Схема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ДА / 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4" cstate="print"/>
          <a:srcRect t="74985" r="1936" b="13"/>
          <a:stretch/>
        </p:blipFill>
        <p:spPr bwMode="auto">
          <a:xfrm>
            <a:off x="0" y="15896"/>
            <a:ext cx="9144000" cy="977016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009468" y="1124744"/>
            <a:ext cx="546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Математическая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2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4693" r="4818" b="4160"/>
          <a:stretch/>
        </p:blipFill>
        <p:spPr bwMode="auto">
          <a:xfrm>
            <a:off x="5580112" y="1916831"/>
            <a:ext cx="3462391" cy="347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Финансовая грамотность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5194920" cy="32566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Финансовая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грамотность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 включает в себя понимание роли денег в жизни человека, умение эффективно распорядиться ими и принимать осознанные решения при планировании покупок и в целом расходов и доходов, получении кредитов, страховании и инвестировании.</a:t>
            </a:r>
          </a:p>
        </p:txBody>
      </p:sp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15896"/>
            <a:ext cx="9144000" cy="9770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cdn5.vectorstock.com/i/1000x1000/68/79/80-sale-sign-vector-6016879.jpg"/>
          <p:cNvPicPr>
            <a:picLocks noChangeAspect="1" noChangeArrowheads="1"/>
          </p:cNvPicPr>
          <p:nvPr/>
        </p:nvPicPr>
        <p:blipFill>
          <a:blip r:embed="rId2" cstate="print"/>
          <a:srcRect b="10371"/>
          <a:stretch>
            <a:fillRect/>
          </a:stretch>
        </p:blipFill>
        <p:spPr bwMode="auto">
          <a:xfrm>
            <a:off x="5148064" y="1956651"/>
            <a:ext cx="3995936" cy="2952328"/>
          </a:xfrm>
          <a:prstGeom prst="rect">
            <a:avLst/>
          </a:prstGeom>
          <a:noFill/>
        </p:spPr>
      </p:pic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3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09773" y="1276611"/>
            <a:ext cx="4738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Финансовая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988840"/>
            <a:ext cx="4572000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/>
              <a:t>Задача.</a:t>
            </a:r>
            <a:r>
              <a:rPr lang="ru-RU" sz="2400" dirty="0"/>
              <a:t> В городе два магазина. В первом висит объявление о снижении цен на 80%, во втором — о снижении цен в 5 раз. В какой магазин пойти покупателю, если цены в обоих магазинах до снижения были одинаковыми?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253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Математика – 6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39752" y="1268760"/>
            <a:ext cx="4738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Финансовая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038567"/>
              </p:ext>
            </p:extLst>
          </p:nvPr>
        </p:nvGraphicFramePr>
        <p:xfrm>
          <a:off x="388364" y="3006471"/>
          <a:ext cx="8424936" cy="2309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2635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Тарифный план</a:t>
                      </a:r>
                      <a:endParaRPr lang="ru-RU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Абонентская плата</a:t>
                      </a:r>
                      <a:endParaRPr lang="ru-RU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Плата за трафик</a:t>
                      </a:r>
                      <a:endParaRPr lang="ru-RU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14300" marR="114300" marT="38100" marB="381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35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План «0»</a:t>
                      </a: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Нет</a:t>
                      </a: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2,5 руб. за 1 МБ</a:t>
                      </a:r>
                    </a:p>
                  </a:txBody>
                  <a:tcPr marL="114300" marR="114300" marT="38100" marB="381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35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План «500»</a:t>
                      </a: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550 руб. за 500 МБ трафика в месяц</a:t>
                      </a: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 руб. за 1 МБ сверх 500 МБ</a:t>
                      </a:r>
                    </a:p>
                  </a:txBody>
                  <a:tcPr marL="114300" marR="114300" marT="38100" marB="381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35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План «800»</a:t>
                      </a: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700 руб. за 800 МБ трафика в месяц</a:t>
                      </a:r>
                    </a:p>
                  </a:txBody>
                  <a:tcPr marL="114300" marR="1143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1,5 руб. за 1 МБ сверх 800 МБ</a:t>
                      </a:r>
                    </a:p>
                  </a:txBody>
                  <a:tcPr marL="114300" marR="114300" marT="38100" marB="381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31540" y="1793385"/>
            <a:ext cx="838893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ea typeface="Calibri" pitchFamily="34" charset="0"/>
                <a:cs typeface="Arial" pitchFamily="34" charset="0"/>
              </a:rPr>
              <a:t>Задача.</a:t>
            </a:r>
            <a:r>
              <a:rPr 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 Интернет-провайдер (компания, оказывающая услуги по подключению к сети Интернет) предлагает три тарифных плана.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867" y="5373216"/>
            <a:ext cx="8388932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Пользователь предполагает, что его трафик составит 650 МБ в месяц, и исходя из этого выбирает наиболее дешёвый тарифный план. Сколько рублей заплатит пользователь за месяц, если его трафик действительно будет равен 650 МБ?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6310" y="1345704"/>
            <a:ext cx="178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ЕГЭ – 11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Функциональная грамотность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458" y="1310117"/>
            <a:ext cx="7886700" cy="6940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ФГОС-2021 НОО и ООО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2034782"/>
            <a:ext cx="6789716" cy="305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3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0389" y="5059473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новых ПООП с учетом апробации 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полугодие 2022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Поэтапное введение обновленных ФГОС НОО и ООО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2022/2023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учебного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 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0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02954" y="1268760"/>
            <a:ext cx="4738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Финансовая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8163" t="23610" r="11947" b="5358"/>
          <a:stretch/>
        </p:blipFill>
        <p:spPr bwMode="auto">
          <a:xfrm>
            <a:off x="1619672" y="1791980"/>
            <a:ext cx="5904656" cy="4805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31138"/>
            <a:ext cx="194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PISA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7-9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39752" y="1268760"/>
            <a:ext cx="4738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Финансовая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195" y="2544872"/>
            <a:ext cx="4587114" cy="3139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714375"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Цены на самые популярные виды икры: нерки и кеты поднялись до 4500 р/кг. При прошлогодней цене 3500 р/кг, инфляция внушительная.</a:t>
            </a:r>
          </a:p>
          <a:p>
            <a:pPr indent="714375"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Удивила стоимость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кижуча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- 4900 р/кг против прошлогодней 2800 р/кг. На сколько процентов выросла цена на икру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кижуча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static.tildacdn.com/tild3461-3732-4835-b464-613866643962/glavny-j-baner-verh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18" y="2544872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56883"/>
            <a:ext cx="253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Математика – 6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5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39752" y="1268760"/>
            <a:ext cx="4738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Финансовая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s://potokizdorovia.ru/sites/default/files/zdorovoe-pitanie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54" y="1986613"/>
            <a:ext cx="4325609" cy="324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79" y="1791980"/>
            <a:ext cx="4921962" cy="3816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714375"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Семья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Ивановых состоит из 4 человек. Мама, папа,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дочь Ева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и бабушка. Папа работает слесарем, его зарплата составляет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120.000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рублей, мама учитель, ее зарплата на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процентов меньше, чем у папы. Бабушкина пенсия равна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20.000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рублей. За коммунальные услуги семья платит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17.000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секции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Егора обходятся в 9 тыс. рублей в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месяц.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01208"/>
            <a:ext cx="9144000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714375" algn="just"/>
            <a:r>
              <a:rPr lang="ru-RU" sz="2200" dirty="0">
                <a:latin typeface="Arial" pitchFamily="34" charset="0"/>
                <a:cs typeface="Arial" pitchFamily="34" charset="0"/>
              </a:rPr>
              <a:t>На новый год семья планирует приобрести икру, какой процент от оставшихся денег семье необходимо будет потратить, если 1 кг икры стоит 4500? Ответ округли до целых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3757" y="6493986"/>
            <a:ext cx="253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Математика – 6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8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39752" y="1268760"/>
            <a:ext cx="4738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Финансовая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338" y="2636066"/>
            <a:ext cx="4572000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801688"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Мама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медведица с медвежатами вышла на рыбалку. Она поймала  4.2 кг рыбы. Своим детям она отдала  70% пойманной рыбы. остальное съела сама.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indent="801688"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Сколько кг рыбы мама медведица съела сама?</a:t>
            </a:r>
          </a:p>
        </p:txBody>
      </p:sp>
      <p:pic>
        <p:nvPicPr>
          <p:cNvPr id="6146" name="Picture 2" descr="https://s3.nat-geo.ru/images/2019/5/16/20680a5245c8410795d5fb785db2a57a.max-12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4168482" cy="27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487706"/>
            <a:ext cx="253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Математика – 6 класс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6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23528" y="3578064"/>
            <a:ext cx="85689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4375" algn="just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Семья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Ивановых проживает в г. Петропавловск-Камчатский. На Новый год семья решила попутешествовать по полуострову Камчатка по следующему маршруту: из Петропавловска-Камчатского поехать отдохнуть на туристическую базу «Малка», которая находится в с. Малки, данное место привлекает туристов тем, что эта курортная зона, базируется на целебных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термоисточниках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у реки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Ключевка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. Переночевав,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семья продолжила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свое путешествие до вулкана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Толбачик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, но путь далекий и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они решили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сначала доехать до села Эссо, затем до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Козыревска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, а там до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Толбачика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останется 70 км. Поедут Ивановы на своём семейном автомобиле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Toyota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Land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Cruiser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 200, расход топлива у которого составляет 13 литров на 100 км.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Рассчитайте, сколько в среднем необходимо будет потратить денег семье на бензин во время своего путешествия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если цена бензина составляет 53 рубля за литр. Учтите, что обратный путь домой будет проходить по тому же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пути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(ответ округлите до целого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/>
          <p:cNvPicPr/>
          <p:nvPr/>
        </p:nvPicPr>
        <p:blipFill rotWithShape="1">
          <a:blip r:embed="rId2" cstate="print"/>
          <a:srcRect l="1835" t="32394" r="36656" b="40282"/>
          <a:stretch/>
        </p:blipFill>
        <p:spPr bwMode="auto">
          <a:xfrm>
            <a:off x="354795" y="1308942"/>
            <a:ext cx="8568952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-1374"/>
            <a:ext cx="9144000" cy="977016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70225" y="801142"/>
            <a:ext cx="4082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Финансовая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грамотность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284" y="6493986"/>
            <a:ext cx="31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Функциональная грамотность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1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07260"/>
            <a:ext cx="4130824" cy="359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432048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Важным аспектом в новом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ФГОС является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требование к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реализации рабочей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программы воспитания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в единстве урочной и внеурочной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деятельности.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Таким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образом, процесс воспитания включается во все составляющие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компоненты образовательного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процесса.</a:t>
            </a:r>
          </a:p>
        </p:txBody>
      </p:sp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-1374"/>
            <a:ext cx="9144000" cy="977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55676" y="1094456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Воспитательный компонент на уроках математики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35686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5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pic>
        <p:nvPicPr>
          <p:cNvPr id="4100" name="Picture 4" descr="https://htdraw.com/wp-content/uploads/2021/02/How-to-Draw-a-Bread-Step-by-Step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137856" cy="232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094456"/>
            <a:ext cx="860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Воспитательный компонент на уроках математики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404" y="1700842"/>
            <a:ext cx="4446247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В классе 30 учеников. Сколько граммов хлеба окажется в пищевых отходах после посещения классом столовой, если каждый оставит полкусочка хлеба, а масса всего кусочка 50 г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0920" y="4653136"/>
            <a:ext cx="81830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Обсуждение на уроке: погублена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целая буханка! А сколько их за неделю выбросил класс?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А ведь в школе не один класс и школа не одна в районе! Сколько же хлеба мы выбрасываем. Это неуважение к труду многих людей, к хлебу, потому что хлеб в жизни человека всему голова, как вы понимаете эту народную мудрость?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35686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1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pic>
        <p:nvPicPr>
          <p:cNvPr id="4102" name="Picture 6" descr="https://sun9-57.userapi.com/impf/c855416/v855416127/a51c6/2gneIwWxlw0.jpg?size=604x453&amp;quality=96&amp;sign=cf5e04664650781ed0058778a1c4a2c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2" y="1704400"/>
            <a:ext cx="3531809" cy="264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429" y="1124744"/>
            <a:ext cx="7992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Воспитательные задачи на уроках математики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5541" y="1841189"/>
            <a:ext cx="45720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Рабочий делает за смену 8 деталей, а его ученик в 2 раза меньше. Сколько деталей сделают они вдвоем за смену?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353258"/>
            <a:ext cx="79401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Обсуждение на уроке: как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вы думаете, почему ученик работает медленнее, чем рабочий?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Да, в каждом деле необходимо умение.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А чтобы его приобрести, нужно немало потратить труда и времени. Чем больше ученик проявляет усердия, тем быстрее станет настоящим мастером.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35686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2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УМК по математике 5-6 класс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76872"/>
            <a:ext cx="3208709" cy="3208709"/>
          </a:xfrm>
        </p:spPr>
      </p:pic>
      <p:pic>
        <p:nvPicPr>
          <p:cNvPr id="5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3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24967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0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12776"/>
            <a:ext cx="9144000" cy="36004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ад презентацией работали:</a:t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Дубовикова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Светлана Александровна,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учитель математики МАОУ «Средняя школа № 3»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Корнева Анна Валерьевна,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учитель математики МБОУ «Средняя школа № 12»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арчанова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Елена Викторовна,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учитель математики МБОУ «Средняя школа № 9»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Жилкина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Ирина Александровна,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учитель математики МАОУ «Средняя школа № 42».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Группа благодарит </a:t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Лопушанскую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Наталью Михайловну, учителя математики, информатики МБОУ «Лицей № 46» за сотрудничество в подготовке материалов по введению ФГОС ООО – 2021   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Яков\Desktop\geometry-1044090_1920(1).jpg"/>
          <p:cNvPicPr>
            <a:picLocks noChangeAspect="1" noChangeArrowheads="1"/>
          </p:cNvPicPr>
          <p:nvPr/>
        </p:nvPicPr>
        <p:blipFill>
          <a:blip r:embed="rId2" cstate="print"/>
          <a:srcRect t="68316" r="1936" b="13"/>
          <a:stretch>
            <a:fillRect/>
          </a:stretch>
        </p:blipFill>
        <p:spPr bwMode="auto">
          <a:xfrm>
            <a:off x="0" y="0"/>
            <a:ext cx="9144000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35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412" y="982619"/>
            <a:ext cx="7886700" cy="64892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Методологическая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ФГОС 2021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деятельностный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положения Стандартов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742143"/>
            <a:ext cx="8572500" cy="4115858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риведены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соответствие c Федеральным законом «Об образовании в Российской Федерации»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Обеспечивают вариативность содержания образовательных программ основного общего образования, возможность формирования программ разного уровня сложности и направленности с учетом потребностей и способностей  обучающихся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Устанавливают вариативность сроков реализации программ (не только в сторону увеличения, но и в сторону сокращения)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Детализируют условия реализации образовательных программ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Детализируют требования к результатам освоения учащимися программ ООО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Оптимизируют требования к основной образовательной программе и рабочей программе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Прописывают требования к организации электронного обучения и применению дистанционных образовательных технологий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051719" y="5603"/>
            <a:ext cx="5257949" cy="1625945"/>
          </a:xfrm>
          <a:prstGeom prst="downArrowCallout">
            <a:avLst>
              <a:gd name="adj1" fmla="val 29649"/>
              <a:gd name="adj2" fmla="val 36582"/>
              <a:gd name="adj3" fmla="val 25000"/>
              <a:gd name="adj4" fmla="val 64977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6056" y="6488668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6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82619"/>
            <a:ext cx="78867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во ФГОС - 2021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162" y="1340768"/>
            <a:ext cx="8829675" cy="5040560"/>
          </a:xfrm>
        </p:spPr>
        <p:txBody>
          <a:bodyPr>
            <a:noAutofit/>
          </a:bodyPr>
          <a:lstStyle/>
          <a:p>
            <a:pPr marL="0" indent="0" algn="ctr" fontAlgn="t">
              <a:buNone/>
            </a:pPr>
            <a:endParaRPr lang="ru-RU" sz="1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buFont typeface="+mj-lt"/>
              <a:buAutoNum type="arabicPeriod"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Впервые вводятся ФГОС НОО и ООО одновременно</a:t>
            </a:r>
          </a:p>
          <a:p>
            <a:pPr lvl="0" algn="just">
              <a:buFont typeface="+mj-lt"/>
              <a:buAutoNum type="arabicPeriod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Четко прописаны обязательства образовательного учреждения (в частности, школы) перед учениками и родителями</a:t>
            </a:r>
          </a:p>
          <a:p>
            <a:pPr lvl="0" algn="just">
              <a:buFont typeface="+mj-lt"/>
              <a:buAutoNum type="arabicPeriod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Сделан акцент на развитие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метапредметных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и личностных знаний и умений</a:t>
            </a:r>
          </a:p>
          <a:p>
            <a:pPr lvl="0" algn="just">
              <a:buFont typeface="+mj-lt"/>
              <a:buAutoNum type="arabicPeriod"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Подробно указан перечень предметных и 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межпредметных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навыков, которыми должен обладать ученик в рамках каждой дисциплины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(уметь доказать, интерпретировать, оперировать понятиями, решать задачи)</a:t>
            </a:r>
          </a:p>
          <a:p>
            <a:pPr lvl="0" algn="just">
              <a:buFont typeface="+mj-lt"/>
              <a:buAutoNum type="arabicPeriod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Расписан формат работы в рамках каждого предмета для развития этих навыков (проведение лабораторных работ, внеурочной деятельности и т.д.)</a:t>
            </a:r>
          </a:p>
          <a:p>
            <a:pPr lvl="0" algn="just">
              <a:buFont typeface="+mj-lt"/>
              <a:buAutoNum type="arabicPeriod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Зафиксированы контрольные точки с конкретными результатами школьника</a:t>
            </a:r>
          </a:p>
          <a:p>
            <a:pPr lvl="0" algn="just">
              <a:buFont typeface="+mj-lt"/>
              <a:buAutoNum type="arabicPeriod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Строго обозначено, какие темы должны освоить учащиеся в определенный год обучения </a:t>
            </a:r>
          </a:p>
          <a:p>
            <a:pPr lvl="0" algn="just">
              <a:buFont typeface="+mj-lt"/>
              <a:buAutoNum type="arabicPeriod"/>
            </a:pPr>
            <a:r>
              <a:rPr lang="ru-RU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тем по обновлённым ФГОС не рекомендовано менять местами (ранее это допускалось)</a:t>
            </a:r>
          </a:p>
          <a:p>
            <a:pPr algn="just">
              <a:buFont typeface="+mj-lt"/>
              <a:buAutoNum type="arabicPeriod"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Вводится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понятие «Финансовая грамотность» как одна из составляющих на уроках географии, математики, информатики, окружающего мира</a:t>
            </a:r>
          </a:p>
          <a:p>
            <a:pPr lvl="0" algn="just">
              <a:buFont typeface="+mj-lt"/>
              <a:buAutoNum type="arabicPeriod"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24967" y="6496105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163" y="980728"/>
            <a:ext cx="8829674" cy="6048672"/>
          </a:xfrm>
        </p:spPr>
        <p:txBody>
          <a:bodyPr>
            <a:normAutofit/>
          </a:bodyPr>
          <a:lstStyle/>
          <a:p>
            <a:pPr lvl="0" algn="just">
              <a:buFont typeface="+mj-lt"/>
              <a:buAutoNum type="arabicPeriod" startAt="10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Учитываются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возрастные и психологические особенности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классов.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Главное, чтобы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обучающиеся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 были перегружены. Кроме того, уточнено минимальное и максимальное количество часов, необходимых для полноценной реализации основных образовательных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 startAt="10"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Расширяются возможности для реализации права выбора педагогическими работниками методик обучения и воспитания</a:t>
            </a:r>
          </a:p>
          <a:p>
            <a:pPr algn="just">
              <a:buFont typeface="+mj-lt"/>
              <a:buAutoNum type="arabicPeriod" startAt="10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Школы имеют право обучать детей на родном языке, то есть на любом языке Российской Федерации</a:t>
            </a:r>
          </a:p>
          <a:p>
            <a:pPr algn="just">
              <a:buFont typeface="+mj-lt"/>
              <a:buAutoNum type="arabicPeriod" startAt="10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Прописана процедура оценки качества образования (ВПР и т.д.)</a:t>
            </a:r>
          </a:p>
          <a:p>
            <a:pPr algn="just">
              <a:buFont typeface="+mj-lt"/>
              <a:buAutoNum type="arabicPeriod" startAt="10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Прописана возможность реализации системы образования через семейное обучение, когда семьи могут самостоятельно выбрать для своего ребенка образовательный маршрут</a:t>
            </a:r>
          </a:p>
          <a:p>
            <a:pPr algn="just">
              <a:buFont typeface="+mj-lt"/>
              <a:buAutoNum type="arabicPeriod" startAt="10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оступ к информационно-образовательной среде образовательной организации, в том числе электронной, должен быть обеспечен</a:t>
            </a:r>
          </a:p>
          <a:p>
            <a:pPr algn="just">
              <a:buFont typeface="+mj-lt"/>
              <a:buAutoNum type="arabicPeriod" startAt="10"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Введены единые требования к составлению рабочих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программ, в том числе и программ внеурочной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  <a:p>
            <a:pPr lvl="0" algn="just">
              <a:buFont typeface="+mj-lt"/>
              <a:buAutoNum type="arabicPeriod" startAt="10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базовое содержание программы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воспитания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+mj-lt"/>
              <a:buAutoNum type="arabicPeriod" startAt="10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Уточнены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задачи и условия программы коррекционной работы с детьми с ОВЗ. </a:t>
            </a:r>
          </a:p>
        </p:txBody>
      </p:sp>
      <p:pic>
        <p:nvPicPr>
          <p:cNvPr id="5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24967" y="6496105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К содержанию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5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ков\Desktop\geometry-1044090_1920(1).jpg"/>
          <p:cNvPicPr>
            <a:picLocks noChangeAspect="1" noChangeArrowheads="1"/>
          </p:cNvPicPr>
          <p:nvPr/>
        </p:nvPicPr>
        <p:blipFill rotWithShape="1">
          <a:blip r:embed="rId2" cstate="print"/>
          <a:srcRect t="74985" r="1936" b="13"/>
          <a:stretch/>
        </p:blipFill>
        <p:spPr bwMode="auto">
          <a:xfrm>
            <a:off x="0" y="5603"/>
            <a:ext cx="9144000" cy="9770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98884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программа.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0821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2796</Words>
  <Application>Microsoft Office PowerPoint</Application>
  <PresentationFormat>Экран (4:3)</PresentationFormat>
  <Paragraphs>341</Paragraphs>
  <Slides>59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6" baseType="lpstr">
      <vt:lpstr>Arial</vt:lpstr>
      <vt:lpstr>Arial Narrow</vt:lpstr>
      <vt:lpstr>Calibri</vt:lpstr>
      <vt:lpstr>Times New Roman</vt:lpstr>
      <vt:lpstr>Wingdings</vt:lpstr>
      <vt:lpstr>Тема Office</vt:lpstr>
      <vt:lpstr>Формула</vt:lpstr>
      <vt:lpstr>            ФГОС ООО - 2021:  материалы по введению и обеспечению перехода на  обновлённые стандарты  по математике    Петропавловск-Камчатский 2022 </vt:lpstr>
      <vt:lpstr>Презентация PowerPoint</vt:lpstr>
      <vt:lpstr>Изменения и особенности перехода на обновлённые ФГОС НОО и ООО  в 2022 году</vt:lpstr>
      <vt:lpstr>Презентация PowerPoint</vt:lpstr>
      <vt:lpstr>ФГОС-2021 НОО и ООО</vt:lpstr>
      <vt:lpstr>    Методологическая основа ФГОС 2021 –  системно-деятельностный подход  Основные положения Стандартов</vt:lpstr>
      <vt:lpstr>Изменения во ФГОС - 2021</vt:lpstr>
      <vt:lpstr>Презентация PowerPoint</vt:lpstr>
      <vt:lpstr>Презентация PowerPoint</vt:lpstr>
      <vt:lpstr>Презентация PowerPoint</vt:lpstr>
      <vt:lpstr>Основные документы для составления программ учебных курсов :</vt:lpstr>
      <vt:lpstr>Структура примерной рабочей программы </vt:lpstr>
      <vt:lpstr>Требования к рабочим программам</vt:lpstr>
      <vt:lpstr>Единое содержание общего образования Конструктор учебных программ https://edsoo.ru/constructor  </vt:lpstr>
      <vt:lpstr>Презентация PowerPoint</vt:lpstr>
      <vt:lpstr>Презентация PowerPoint</vt:lpstr>
      <vt:lpstr> ЭЛЕКТРОННЫЕ ОБРАЗОВАТЕЛЬНЫЕ РЕСУРСЫ НОВОГО ПОКОЛЕНИЯ В УЧЕБНОМ ПРОЦЕССЕ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Институт стратегии развития образования Российской академии образования http://skiv.instrao.ru/bank-zadaniy/ Банк заданий к уроку по функциональной грамотности  </vt:lpstr>
      <vt:lpstr>Презентация PowerPoint</vt:lpstr>
      <vt:lpstr>Читательская грамотность – это базовый навык функциональной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Математическая грамотность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грамотность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по математике 5-6 класс </vt:lpstr>
      <vt:lpstr>     Над презентацией работали: Дубовикова Светлана Александровна,  учитель математики МАОУ «Средняя школа № 3» Корнева Анна Валерьевна,  учитель математики МБОУ «Средняя школа № 12» Парчанова Елена Викторовна,  учитель математики МБОУ «Средняя школа № 9» Жилкина Ирина Александровна,  учитель математики МАОУ «Средняя школа № 42». Группа благодарит  Лопушанскую Наталью Михайловну, учителя математики, информатики МБОУ «Лицей № 46» за сотрудничество в подготовке материалов по введению ФГОС ООО – 2021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Яков</dc:creator>
  <cp:lastModifiedBy>Шохина Алла Владимировна</cp:lastModifiedBy>
  <cp:revision>191</cp:revision>
  <dcterms:created xsi:type="dcterms:W3CDTF">2022-01-25T00:00:50Z</dcterms:created>
  <dcterms:modified xsi:type="dcterms:W3CDTF">2022-06-20T03:23:34Z</dcterms:modified>
</cp:coreProperties>
</file>