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2" r:id="rId9"/>
    <p:sldId id="260" r:id="rId10"/>
    <p:sldId id="278" r:id="rId11"/>
    <p:sldId id="277" r:id="rId12"/>
    <p:sldId id="279" r:id="rId13"/>
    <p:sldId id="280" r:id="rId14"/>
    <p:sldId id="281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3" r:id="rId27"/>
    <p:sldId id="332" r:id="rId28"/>
    <p:sldId id="334" r:id="rId29"/>
    <p:sldId id="272" r:id="rId30"/>
    <p:sldId id="273" r:id="rId31"/>
    <p:sldId id="312" r:id="rId32"/>
    <p:sldId id="317" r:id="rId33"/>
    <p:sldId id="335" r:id="rId34"/>
    <p:sldId id="263" r:id="rId35"/>
    <p:sldId id="264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3EC061-C4F5-434E-BBFB-D3DDD37C7874}">
          <p14:sldIdLst>
            <p14:sldId id="256"/>
            <p14:sldId id="295"/>
            <p14:sldId id="296"/>
            <p14:sldId id="297"/>
            <p14:sldId id="298"/>
            <p14:sldId id="299"/>
            <p14:sldId id="300"/>
            <p14:sldId id="302"/>
            <p14:sldId id="260"/>
            <p14:sldId id="278"/>
            <p14:sldId id="277"/>
            <p14:sldId id="279"/>
            <p14:sldId id="280"/>
            <p14:sldId id="281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  <p14:sldId id="333"/>
            <p14:sldId id="332"/>
            <p14:sldId id="334"/>
            <p14:sldId id="272"/>
            <p14:sldId id="273"/>
            <p14:sldId id="312"/>
            <p14:sldId id="317"/>
            <p14:sldId id="335"/>
            <p14:sldId id="263"/>
            <p14:sldId id="264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5EEE-7236-479E-98CE-2240F428B8B2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1BF5-7F67-46FD-A315-D46422907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0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BF5-7F67-46FD-A315-D464229073C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5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BF5-7F67-46FD-A315-D464229073C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BF5-7F67-46FD-A315-D464229073C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9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BF5-7F67-46FD-A315-D464229073C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1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8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78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2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16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7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1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9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7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5503-2745-4F85-9635-415BB2D8AD1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343296-4C71-46CB-B987-8C555E57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ie_rabochie_progra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soo.ru/Metodicheskie_posobiya_i_v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soo.ru/Metodicheskie_posobiya_i_v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soo.ru/Metodicheskie_posobiya_i_v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b-edu.com/u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h.ed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hyperlink" Target="https://hw.lecta.ru/teacher/profile/homework/ruraxefap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dsoo.ru/Metodicheskie_videouroki.htm" TargetMode="External"/><Relationship Id="rId4" Type="http://schemas.openxmlformats.org/officeDocument/2006/relationships/hyperlink" Target="https://urok.1c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s.google.com/site/fgosurok/hom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s.google.com/site/fgosurok/hom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18663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методика 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преподавания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химии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реализации 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ООО-2021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7727" y="618516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Петропавловск-Камчатский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2022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 r="51013"/>
          <a:stretch/>
        </p:blipFill>
        <p:spPr bwMode="auto">
          <a:xfrm>
            <a:off x="323528" y="1181353"/>
            <a:ext cx="2542388" cy="2277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0573" y="6309320"/>
            <a:ext cx="597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https://edsoo.ru/Primernie_rabochie_progra.htm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5127" name="Picture 7" descr="http://qrcoder.ru/code/?https%3A%2F%2Fedsoo.ru%2FPrimernie_rabochie_progra.htm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216077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/>
              <a:t>Примерные рабочие программы по учебным предметам разработаны в 2021 г. для 16 учебных предметов начального общего образования и 22 учебных предметов основного общего образования.</a:t>
            </a:r>
          </a:p>
          <a:p>
            <a:pPr indent="360000" algn="just"/>
            <a:r>
              <a:rPr lang="ru-RU" dirty="0"/>
              <a:t>В апреле-августе 2021 г. проведено общественно-профессиональное обсуждение и экспертиза проектов примерных рабочих программ. С 15 сентября 2021 г. началась их апробация в школах России.</a:t>
            </a:r>
          </a:p>
          <a:p>
            <a:pPr indent="360000" algn="just"/>
            <a:r>
              <a:rPr lang="ru-RU" dirty="0"/>
              <a:t>Примерные рабочие программы соответствуют требованиям федеральных государственных образовательных стандартов общего образования и обеспечивают:</a:t>
            </a:r>
          </a:p>
          <a:p>
            <a:pPr marL="285750" indent="360000" algn="just">
              <a:buFont typeface="Arial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авный </a:t>
            </a:r>
            <a:r>
              <a:rPr lang="ru-RU" dirty="0"/>
              <a:t>доступ к качественному </a:t>
            </a:r>
            <a:r>
              <a:rPr lang="ru-RU" dirty="0" smtClean="0"/>
              <a:t>образованию;</a:t>
            </a:r>
          </a:p>
          <a:p>
            <a:pPr marL="285750" indent="360000" algn="just">
              <a:buFont typeface="Arial" pitchFamily="34" charset="0"/>
              <a:buChar char="•"/>
            </a:pPr>
            <a:r>
              <a:rPr lang="ru-RU" dirty="0"/>
              <a:t>е</a:t>
            </a:r>
            <a:r>
              <a:rPr lang="ru-RU" dirty="0" smtClean="0"/>
              <a:t>диные </a:t>
            </a:r>
            <a:r>
              <a:rPr lang="ru-RU" dirty="0"/>
              <a:t>требования к условиям организации образовательного </a:t>
            </a:r>
            <a:r>
              <a:rPr lang="ru-RU" dirty="0" smtClean="0"/>
              <a:t>процесса;</a:t>
            </a:r>
            <a:endParaRPr lang="ru-RU" dirty="0"/>
          </a:p>
          <a:p>
            <a:pPr marL="285750" indent="360000" algn="just">
              <a:buFont typeface="Arial" pitchFamily="34" charset="0"/>
              <a:buChar char="•"/>
            </a:pPr>
            <a:r>
              <a:rPr lang="ru-RU" dirty="0"/>
              <a:t>е</a:t>
            </a:r>
            <a:r>
              <a:rPr lang="ru-RU" dirty="0" smtClean="0"/>
              <a:t>диные </a:t>
            </a:r>
            <a:r>
              <a:rPr lang="ru-RU" dirty="0"/>
              <a:t>подходы к оценке образовательных </a:t>
            </a:r>
            <a:r>
              <a:rPr lang="ru-RU" dirty="0" smtClean="0"/>
              <a:t>результатов.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0573" y="597234"/>
            <a:ext cx="6454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Примерные рабочие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42" y="116632"/>
            <a:ext cx="5599018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Структура примерной рабочей программы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Пояснительная </a:t>
            </a:r>
            <a:r>
              <a:rPr lang="ru-RU" sz="1600" dirty="0"/>
              <a:t>записка, включающая цели изучения </a:t>
            </a:r>
            <a:r>
              <a:rPr lang="ru-RU" sz="1600" dirty="0" smtClean="0"/>
              <a:t>учебного предмета, общую характеристику предмета, место предмета </a:t>
            </a:r>
            <a:r>
              <a:rPr lang="ru-RU" sz="1600" dirty="0"/>
              <a:t>в учебном плане.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Содержание образования (по годам обучения).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Планируемые результаты освоения рабочей программы:</a:t>
            </a:r>
          </a:p>
          <a:p>
            <a:pPr lvl="1" algn="just"/>
            <a:r>
              <a:rPr lang="ru-RU" sz="1600" dirty="0"/>
              <a:t>л</a:t>
            </a:r>
            <a:r>
              <a:rPr lang="ru-RU" sz="1600" dirty="0" smtClean="0"/>
              <a:t>ичностные </a:t>
            </a:r>
            <a:r>
              <a:rPr lang="ru-RU" sz="1600" dirty="0"/>
              <a:t>и </a:t>
            </a:r>
            <a:r>
              <a:rPr lang="ru-RU" sz="1600" dirty="0" err="1"/>
              <a:t>метапредметные</a:t>
            </a:r>
            <a:r>
              <a:rPr lang="ru-RU" sz="1600" dirty="0"/>
              <a:t> результаты (раскрываются на основе обновленного ФГОС ООО с </a:t>
            </a:r>
            <a:r>
              <a:rPr lang="ru-RU" sz="1600" dirty="0" smtClean="0"/>
              <a:t>учетом </a:t>
            </a:r>
            <a:r>
              <a:rPr lang="ru-RU" sz="1600" dirty="0"/>
              <a:t>специфики учебного предмета)</a:t>
            </a:r>
          </a:p>
          <a:p>
            <a:pPr lvl="1" algn="just"/>
            <a:r>
              <a:rPr lang="ru-RU" sz="1600" dirty="0"/>
              <a:t>п</a:t>
            </a:r>
            <a:r>
              <a:rPr lang="ru-RU" sz="1600" dirty="0" smtClean="0"/>
              <a:t>редметные </a:t>
            </a:r>
            <a:r>
              <a:rPr lang="ru-RU" sz="1600" dirty="0"/>
              <a:t>(по годам обучения).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обучающихся).</a:t>
            </a:r>
          </a:p>
          <a:p>
            <a:pPr algn="just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905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04" y="31968"/>
            <a:ext cx="8280920" cy="87322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Конструктор учебных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3" y="1442052"/>
            <a:ext cx="5234379" cy="4450747"/>
          </a:xfrm>
        </p:spPr>
        <p:txBody>
          <a:bodyPr>
            <a:normAutofit lnSpcReduction="10000"/>
          </a:bodyPr>
          <a:lstStyle/>
          <a:p>
            <a:pPr marL="0" indent="360000">
              <a:buNone/>
            </a:pPr>
            <a:r>
              <a:rPr lang="ru-RU" dirty="0"/>
              <a:t>«Конструктор рабочих программ» – удобный бесплатный онлайн-сервис для быстрого создания рабочих программ по учебным предметам. </a:t>
            </a:r>
            <a:r>
              <a:rPr lang="ru-RU" dirty="0" smtClean="0"/>
              <a:t>«</a:t>
            </a:r>
            <a:r>
              <a:rPr lang="ru-RU" dirty="0"/>
              <a:t>Конструктором рабочих программ» </a:t>
            </a:r>
            <a:r>
              <a:rPr lang="ru-RU" dirty="0" smtClean="0"/>
              <a:t>могут воспользоваться учителя</a:t>
            </a:r>
            <a:r>
              <a:rPr lang="en-US" dirty="0" smtClean="0"/>
              <a:t> </a:t>
            </a:r>
            <a:r>
              <a:rPr lang="ru-RU" dirty="0" smtClean="0"/>
              <a:t>1-4 </a:t>
            </a:r>
            <a:r>
              <a:rPr lang="ru-RU" dirty="0"/>
              <a:t>и 5-9 классов, </a:t>
            </a:r>
            <a:r>
              <a:rPr lang="ru-RU" dirty="0" smtClean="0"/>
              <a:t>заместители и руководители </a:t>
            </a:r>
            <a:r>
              <a:rPr lang="ru-RU" dirty="0"/>
              <a:t>образовательных организаций, родители (законные представители) обучающихся.</a:t>
            </a:r>
          </a:p>
          <a:p>
            <a:pPr marL="0" indent="360000" algn="just">
              <a:buNone/>
            </a:pPr>
            <a:r>
              <a:rPr lang="ru-RU" dirty="0"/>
              <a:t>Примерные рабочие программы одобрены решением федерального учебно-методического объединения по общему образованию, протокол 3/21 от 27.09.2021 г.</a:t>
            </a:r>
          </a:p>
          <a:p>
            <a:pPr marL="0" indent="360000" algn="just">
              <a:buNone/>
            </a:pPr>
            <a:r>
              <a:rPr lang="ru-RU" b="1" dirty="0"/>
              <a:t>В настоящее время Конструктор находится в режиме апробации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0000"/>
          <a:stretch/>
        </p:blipFill>
        <p:spPr bwMode="auto">
          <a:xfrm>
            <a:off x="539552" y="1556792"/>
            <a:ext cx="240972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093295"/>
            <a:ext cx="5246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/>
              </a:rPr>
              <a:t>https://edsoo.ru/constructor/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9220" name="Picture 4" descr="http://qrcoder.ru/code/?https%3A%2F%2Fedsoo.ru%2Fconstructor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498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73" y="905192"/>
            <a:ext cx="5331982" cy="55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980728"/>
            <a:ext cx="90852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" y="3861047"/>
            <a:ext cx="86756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7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72855"/>
            <a:ext cx="4669605" cy="5985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3971"/>
            <a:ext cx="8774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Примерная рабочая программа по химии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340767"/>
            <a:ext cx="33123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/>
              <a:t>«Химия» признана обязательным учебным предметом, который входит в состав предметной области «Естественнонаучные предметы». 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Учебным планом на её изучение отведено 136 учебных часов - по 2 ч в неделю в 8 и 9 классах соответственно.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Для каждого класса предусмотрено резервное учебное время,  которое может быть использовано в целях формирования вариативной составляющей содержания конкретной рабочей программы.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25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5527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Учебно-методические комплекты и их содержание </a:t>
            </a:r>
          </a:p>
          <a:p>
            <a:pPr algn="ctr"/>
            <a:endParaRPr lang="ru-RU" sz="1200" b="1" dirty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учебные </a:t>
            </a:r>
            <a:r>
              <a:rPr lang="ru-RU" dirty="0"/>
              <a:t>пособия: </a:t>
            </a:r>
            <a:endParaRPr lang="ru-RU" dirty="0" smtClean="0"/>
          </a:p>
          <a:p>
            <a:pPr algn="ctr"/>
            <a:endParaRPr lang="ru-RU" sz="800" u="sng" dirty="0">
              <a:hlinkClick r:id="rId2"/>
            </a:endParaRPr>
          </a:p>
          <a:p>
            <a:pPr algn="ctr"/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edsoo.ru/Metodicheskie_posobiya_i_v.htm</a:t>
            </a:r>
            <a:endParaRPr lang="ru-RU" u="sng" dirty="0" smtClean="0"/>
          </a:p>
          <a:p>
            <a:pPr algn="ctr"/>
            <a:endParaRPr lang="ru-RU" sz="3200" b="1" u="sng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1718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В.В. Лунина 8-9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259416" cy="414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учебника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В.В. Лунина 8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класс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8" y="1270087"/>
            <a:ext cx="7557927" cy="52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учебника 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УМК В.В. Лунина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389" y="1091913"/>
            <a:ext cx="273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УМК В.В. Лунина 8-9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9" y="1120243"/>
            <a:ext cx="7841614" cy="55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Учебно-методические комплекты и их </a:t>
            </a:r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учебные </a:t>
            </a:r>
            <a:r>
              <a:rPr lang="ru-RU" dirty="0">
                <a:solidFill>
                  <a:prstClr val="black"/>
                </a:solidFill>
              </a:rPr>
              <a:t>пособия: </a:t>
            </a:r>
          </a:p>
          <a:p>
            <a:pPr lvl="0" algn="ctr"/>
            <a:endParaRPr lang="ru-RU" sz="800" u="sng" dirty="0">
              <a:solidFill>
                <a:prstClr val="black"/>
              </a:solidFill>
              <a:hlinkClick r:id="rId2"/>
            </a:endParaRPr>
          </a:p>
          <a:p>
            <a:pPr lvl="0" algn="ctr"/>
            <a:r>
              <a:rPr lang="ru-RU" u="sng" dirty="0">
                <a:solidFill>
                  <a:prstClr val="black"/>
                </a:solidFill>
                <a:hlinkClick r:id="rId2"/>
              </a:rPr>
              <a:t>https://edsoo.ru/Metodicheskie_posobiya_i_v.htm</a:t>
            </a:r>
            <a:endParaRPr lang="ru-RU" u="sng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1552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О.С. Габриеляна 8-9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5404483" cy="219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9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8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учебника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999892"/>
            <a:ext cx="316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О.С. Габриеляна 8-9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17" y="1482895"/>
            <a:ext cx="7266739" cy="497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564904"/>
            <a:ext cx="85689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/>
              <a:t>В соответствии с </a:t>
            </a:r>
            <a:r>
              <a:rPr lang="ru-RU" sz="2500" b="1" dirty="0"/>
              <a:t>Приказом</a:t>
            </a:r>
            <a:r>
              <a:rPr lang="ru-RU" sz="2500" dirty="0"/>
              <a:t> </a:t>
            </a:r>
            <a:endParaRPr lang="ru-RU" sz="2500" dirty="0" smtClean="0"/>
          </a:p>
          <a:p>
            <a:pPr algn="ctr"/>
            <a:r>
              <a:rPr lang="ru-RU" sz="2500" dirty="0" smtClean="0"/>
              <a:t>Министерства </a:t>
            </a:r>
            <a:r>
              <a:rPr lang="ru-RU" sz="2500" dirty="0"/>
              <a:t>просвещения Российской Федерации </a:t>
            </a:r>
            <a:r>
              <a:rPr lang="ru-RU" sz="2500" b="1" dirty="0"/>
              <a:t>от 31.05.2021 № 287 </a:t>
            </a:r>
            <a:endParaRPr lang="ru-RU" sz="2500" b="1" dirty="0" smtClean="0"/>
          </a:p>
          <a:p>
            <a:pPr algn="ctr"/>
            <a:r>
              <a:rPr lang="ru-RU" sz="2500" dirty="0" smtClean="0"/>
              <a:t>«Об </a:t>
            </a:r>
            <a:r>
              <a:rPr lang="ru-RU" sz="2500" dirty="0"/>
              <a:t>утверждении федерального государственного образовательного стандарта основного общего образования</a:t>
            </a:r>
            <a:r>
              <a:rPr lang="ru-RU" sz="2500" dirty="0" smtClean="0"/>
              <a:t>" </a:t>
            </a:r>
            <a:r>
              <a:rPr lang="ru-RU" sz="2500" b="1" dirty="0" smtClean="0"/>
              <a:t> </a:t>
            </a:r>
            <a:r>
              <a:rPr lang="ru-RU" sz="2500" b="1" dirty="0"/>
              <a:t>утвержден новый </a:t>
            </a:r>
            <a:r>
              <a:rPr lang="ru-RU" sz="2500" b="1" dirty="0" smtClean="0"/>
              <a:t>ФГОС.</a:t>
            </a:r>
            <a:r>
              <a:rPr lang="ru-RU" sz="2500" dirty="0" smtClean="0"/>
              <a:t> </a:t>
            </a:r>
            <a:r>
              <a:rPr lang="ru-RU" sz="2500" dirty="0"/>
              <a:t>У</a:t>
            </a:r>
            <a:r>
              <a:rPr lang="ru-RU" sz="2500" dirty="0" smtClean="0"/>
              <a:t>становлено</a:t>
            </a:r>
            <a:r>
              <a:rPr lang="ru-RU" sz="2500" dirty="0"/>
              <a:t>, </a:t>
            </a:r>
            <a:r>
              <a:rPr lang="ru-RU" sz="2500" dirty="0" smtClean="0"/>
              <a:t> </a:t>
            </a:r>
            <a:r>
              <a:rPr lang="ru-RU" sz="2500" u="sng" dirty="0"/>
              <a:t>прием на обучение по ФГОС, утвержденным приказом МО и науки РФ от 17.12.2010 № 1897, прекращается 1 сентября 2022 г </a:t>
            </a:r>
          </a:p>
        </p:txBody>
      </p:sp>
      <p:pic>
        <p:nvPicPr>
          <p:cNvPr id="4" name="Рисунок 3" descr="https://anna-muratova-school.ru/wp-content/uploads/2019/04/Ministerstvo-prosveshheniya-RF-1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188640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3380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Содержание учебника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389" y="1091913"/>
            <a:ext cx="37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О.С. Габриеляна 9 класс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9743"/>
            <a:ext cx="8174682" cy="517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Учебно-методические комплекты и их </a:t>
            </a:r>
            <a:r>
              <a:rPr lang="ru-RU" sz="2800" b="1" dirty="0" smtClean="0">
                <a:solidFill>
                  <a:srgbClr val="C00000"/>
                </a:solidFill>
              </a:rPr>
              <a:t>содержание</a:t>
            </a:r>
          </a:p>
          <a:p>
            <a:pPr lvl="0" algn="ctr"/>
            <a:endParaRPr lang="ru-RU" sz="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учебные </a:t>
            </a:r>
            <a:r>
              <a:rPr lang="ru-RU" dirty="0">
                <a:solidFill>
                  <a:prstClr val="black"/>
                </a:solidFill>
              </a:rPr>
              <a:t>пособия: </a:t>
            </a:r>
          </a:p>
          <a:p>
            <a:pPr lvl="0" algn="ctr"/>
            <a:endParaRPr lang="ru-RU" sz="800" u="sng" dirty="0">
              <a:solidFill>
                <a:prstClr val="black"/>
              </a:solidFill>
              <a:hlinkClick r:id="rId2"/>
            </a:endParaRPr>
          </a:p>
          <a:p>
            <a:pPr lvl="0" algn="ctr"/>
            <a:r>
              <a:rPr lang="ru-RU" u="sng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ru-RU" u="sng" dirty="0" smtClean="0">
                <a:solidFill>
                  <a:prstClr val="black"/>
                </a:solidFill>
                <a:hlinkClick r:id="rId2"/>
              </a:rPr>
              <a:t>edsoo.ru/Metodicheskie_posobiya_i_v.htm</a:t>
            </a:r>
            <a:r>
              <a:rPr lang="ru-RU" u="sng" dirty="0" smtClean="0">
                <a:solidFill>
                  <a:prstClr val="black"/>
                </a:solidFill>
              </a:rPr>
              <a:t> </a:t>
            </a:r>
            <a:endParaRPr lang="ru-RU" u="sng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556792"/>
            <a:ext cx="31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О.Н. Кузнецовой 8-9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38576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0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40466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УМК О.Н. Кузнецовой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 класс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" y="1504336"/>
            <a:ext cx="7498035" cy="526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326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УМК О.Н. Кузнецовой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класс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9" y="1461245"/>
            <a:ext cx="5267176" cy="385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98753"/>
            <a:ext cx="4824536" cy="346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Учебно-методические комплекты и их содержание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1659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УМК Г.Е. Рудзитис 8-9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353648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32" y="1700808"/>
            <a:ext cx="4968552" cy="4935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qrcoder.ru/code/?https%3A%2F%2Fdisk.yandex.ru%2Fd%2FEtC1piJ6cESEbg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13" y="2348880"/>
            <a:ext cx="3686095" cy="36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729" y="1124744"/>
            <a:ext cx="654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редставленные УМК можно найти по данному </a:t>
            </a:r>
            <a:r>
              <a:rPr lang="en-US" sz="2800" b="1" dirty="0" smtClean="0">
                <a:solidFill>
                  <a:srgbClr val="C00000"/>
                </a:solidFill>
              </a:rPr>
              <a:t>QR</a:t>
            </a:r>
            <a:r>
              <a:rPr lang="ru-RU" sz="2800" b="1" dirty="0" smtClean="0">
                <a:solidFill>
                  <a:srgbClr val="C00000"/>
                </a:solidFill>
              </a:rPr>
              <a:t>-коду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8064896" cy="27363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Использование электронных образовательных ресурсов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обучении химии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73630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55" t="3226" r="1660" b="3204"/>
          <a:stretch/>
        </p:blipFill>
        <p:spPr>
          <a:xfrm>
            <a:off x="251520" y="0"/>
            <a:ext cx="5184576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4" t="7474" r="138" b="4693"/>
          <a:stretch/>
        </p:blipFill>
        <p:spPr>
          <a:xfrm>
            <a:off x="971600" y="2648540"/>
            <a:ext cx="8127027" cy="4151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1844824"/>
            <a:ext cx="349188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ru-RU" sz="24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4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mob-edu.com/ui</a:t>
            </a:r>
            <a:endParaRPr lang="ru-RU" sz="240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89240"/>
            <a:ext cx="6611554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36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https://www.yaklass.ru/</a:t>
            </a:r>
            <a:endParaRPr lang="ru-RU" sz="36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4246" y="3267578"/>
            <a:ext cx="255550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  <a:buFont typeface="Arial" panose="020B0604020202020204" pitchFamily="34" charset="0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класс </a:t>
            </a:r>
            <a:r>
              <a:rPr lang="ru-RU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https://www.yaklass.ru/</a:t>
            </a:r>
            <a:endParaRPr lang="ru-RU" sz="11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73" t="3286" r="2028" b="4698"/>
          <a:stretch/>
        </p:blipFill>
        <p:spPr>
          <a:xfrm>
            <a:off x="160120" y="-163121"/>
            <a:ext cx="74168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2" y="908720"/>
            <a:ext cx="8894355" cy="4394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60932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https://resh.edu.ru/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585561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Российская электронная школа </a:t>
            </a:r>
          </a:p>
        </p:txBody>
      </p:sp>
    </p:spTree>
    <p:extLst>
      <p:ext uri="{BB962C8B-B14F-4D97-AF65-F5344CB8AC3E}">
        <p14:creationId xmlns:p14="http://schemas.microsoft.com/office/powerpoint/2010/main" val="2299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116632"/>
            <a:ext cx="7602558" cy="1750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Изменения 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ФГОС - 2021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https://pbs.twimg.com/media/EBWPSC-UIAMDjs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10266" r="8153" b="16121"/>
          <a:stretch/>
        </p:blipFill>
        <p:spPr bwMode="auto">
          <a:xfrm>
            <a:off x="2857488" y="3643314"/>
            <a:ext cx="3774686" cy="23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1" y="540327"/>
            <a:ext cx="8756710" cy="46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" y="1988840"/>
            <a:ext cx="8515869" cy="43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" y="404664"/>
            <a:ext cx="9101866" cy="4106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165304"/>
            <a:ext cx="815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hw.lecta.ru/teacher/profile/homework/ruraxefape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qrcoder.ru/code/?https%3A%2F%2Fhw.lecta.ru%2Fteacher%2Fprofile%2Fhomework%2Fruraxefape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" y="451080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3315" y="549554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Просвещение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96925"/>
            <a:ext cx="9036050" cy="526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658" t="13885" r="17949" b="3277"/>
          <a:stretch/>
        </p:blipFill>
        <p:spPr>
          <a:xfrm>
            <a:off x="539552" y="-14915"/>
            <a:ext cx="8064896" cy="45240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653136"/>
            <a:ext cx="9263015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5. 1С:Урок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36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urok.1c.ru/</a:t>
            </a:r>
            <a:endParaRPr lang="ru-RU" sz="360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3600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етодические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видеоуроки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ru-RU" sz="3600" u="sng" dirty="0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3600" u="sng" dirty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3600" u="sng" dirty="0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edsoo.ru/Metodicheskie_videouroki.htm</a:t>
            </a:r>
            <a:endParaRPr lang="ru-RU" sz="36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472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83025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www.sites.google.com/site/fgosurok/home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7174" name="Picture 6" descr="http://qrcoder.ru/code/?https%3A%2F%2Fwww.sites.google.com%2Fsite%2Ffgosurok%2Fhom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092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52981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Конструктор урока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" y="476672"/>
            <a:ext cx="8680460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76280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www.sites.google.com/site/fgosurok/home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6" descr="http://qrcoder.ru/code/?https%3A%2F%2Fwww.sites.google.com%2Fsite%2Ffgosurok%2Fhom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1160"/>
            <a:ext cx="1174204" cy="11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1" y="3189636"/>
            <a:ext cx="8712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/>
          </a:p>
          <a:p>
            <a:r>
              <a:rPr lang="ru-RU" sz="2000" dirty="0" err="1" smtClean="0"/>
              <a:t>Поротикова</a:t>
            </a:r>
            <a:r>
              <a:rPr lang="ru-RU" sz="2000" dirty="0" smtClean="0"/>
              <a:t> Татьяна Валерьевна,</a:t>
            </a:r>
          </a:p>
          <a:p>
            <a:r>
              <a:rPr lang="ru-RU" sz="2000" dirty="0" smtClean="0"/>
              <a:t>МБОУ «Средняя школа № 40»  учитель химии и биологии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133372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ru-RU" sz="2000" dirty="0"/>
              <a:t>Астахова Мария </a:t>
            </a:r>
            <a:r>
              <a:rPr lang="ru-RU" sz="2000" dirty="0" smtClean="0"/>
              <a:t>Александровна, </a:t>
            </a:r>
            <a:endParaRPr lang="ru-RU" sz="2000" dirty="0"/>
          </a:p>
          <a:p>
            <a:r>
              <a:rPr lang="ru-RU" sz="2000" dirty="0"/>
              <a:t>МБОУ «Средняя школа </a:t>
            </a:r>
            <a:r>
              <a:rPr lang="ru-RU" sz="2000" dirty="0" smtClean="0"/>
              <a:t>№ 17 </a:t>
            </a:r>
            <a:r>
              <a:rPr lang="ru-RU" sz="2000" dirty="0"/>
              <a:t>им. В.С. </a:t>
            </a:r>
            <a:r>
              <a:rPr lang="ru-RU" sz="2000" dirty="0" err="1"/>
              <a:t>Завойко</a:t>
            </a:r>
            <a:r>
              <a:rPr lang="ru-RU" sz="2000" dirty="0"/>
              <a:t>»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</a:t>
            </a:r>
            <a:r>
              <a:rPr lang="ru-RU" sz="2000" dirty="0"/>
              <a:t>химии и биологии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02" y="4293096"/>
            <a:ext cx="842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/>
            </a:lvl1pPr>
          </a:lstStyle>
          <a:p>
            <a:r>
              <a:rPr lang="ru-RU" sz="2000" dirty="0"/>
              <a:t>Рожкова Ирина </a:t>
            </a:r>
            <a:r>
              <a:rPr lang="ru-RU" sz="2000" dirty="0" smtClean="0"/>
              <a:t>Геннадьевна,</a:t>
            </a:r>
            <a:endParaRPr lang="ru-RU" sz="2000" dirty="0"/>
          </a:p>
          <a:p>
            <a:r>
              <a:rPr lang="ru-RU" sz="2000" dirty="0"/>
              <a:t>МБОУ «Средняя школа </a:t>
            </a:r>
            <a:r>
              <a:rPr lang="ru-RU" sz="2000" dirty="0" smtClean="0"/>
              <a:t>№ 7»    учитель </a:t>
            </a:r>
            <a:r>
              <a:rPr lang="ru-RU" sz="2000" dirty="0"/>
              <a:t>химии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620688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Над презентацией работали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102" y="5157192"/>
            <a:ext cx="7615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Советова</a:t>
            </a:r>
            <a:r>
              <a:rPr lang="ru-RU" sz="2000" dirty="0" smtClean="0"/>
              <a:t> Татьяна Леонидовна, </a:t>
            </a:r>
          </a:p>
          <a:p>
            <a:r>
              <a:rPr lang="ru-RU" sz="2000" dirty="0" smtClean="0"/>
              <a:t>МАОУ «Средняя школа № 8»  учитель химии и биологии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7102" y="2437001"/>
            <a:ext cx="783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Найденышева</a:t>
            </a:r>
            <a:r>
              <a:rPr lang="ru-RU" sz="2000" dirty="0" smtClean="0"/>
              <a:t> Светлана </a:t>
            </a:r>
            <a:r>
              <a:rPr lang="ru-RU" sz="2000" dirty="0" err="1" smtClean="0"/>
              <a:t>Энфридовна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МБОУ «Средняя школа № 15» учитель химии и биологии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6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357166"/>
            <a:ext cx="8229600" cy="93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Вариативность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340768"/>
            <a:ext cx="8229600" cy="4896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Главная задача школы предоставить обучающимся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качественное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образование, ориентируясь на образовательные потребности и способности учащихся и запросы их родителей.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может обеспечить вариативность ООП тремя способами: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структуре программ школа может предусмотреть учебные предметы,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курсы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учебные модули.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может разрабатывать и реализовывать программы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углубленного изучения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отдельных предметов, в т. ч. химии.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может разрабатывать и реализовывать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индивидуальные учебные планы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соответствии с образовательными потребностями школьников.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0"/>
            <a:ext cx="8178598" cy="841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ru-RU" sz="32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32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редметные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результаты сформулированы 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о-новому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7504" y="1214443"/>
            <a:ext cx="4536504" cy="5760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ФГОС ООО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504" y="1988840"/>
            <a:ext cx="4536504" cy="4536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Кислород – химический элемент и простое вещество. Озон. Состав воздуха. Физические и химические свойства кислорода. Получение и применение кислорода. Водород – химический элемент и простое вещество. Физические и химические свойства водорода.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Классификация химических реакций по различным признакам: числу и составу исходных и полученных веществ; изменению степени окисления атомов химических элементов; поглощению или выделению энергии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5148064" y="1227751"/>
            <a:ext cx="3995936" cy="57606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Новые ФГОС ООО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644008" y="2002150"/>
            <a:ext cx="4392488" cy="43791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Описывать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физические и химические свойства простых веществ, образованных элементами: кислород, водород, углерод, кремний, азот, фосфор, сера, хлор, натрий, калий, магний, кальций, алюминий, железо.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Определять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классифицировать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изученные типы химических реакций (по изменению степеней окисления атомов химических элементов и др.)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9797"/>
            <a:ext cx="7378588" cy="14700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Конкретизация </a:t>
            </a:r>
            <a:endParaRPr lang="ru-RU" sz="39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требований к обучающимся</a:t>
            </a:r>
            <a:endParaRPr kumimoji="0" lang="ru-RU" sz="3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844824"/>
            <a:ext cx="7272808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Стандарты включали только общие установки на формирование определённых компетенций. Учебные учреждения сами решали, что именно и в каком классе изучать, поэтому образовательные программы разных школ отличались. ФГОС ООО - 2021 определяют чёткие требования к предметным результатам по каждой учебной дисциплине.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Расширено содержание воспитательной работы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9512" y="1535113"/>
            <a:ext cx="4317876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ФГОС ООО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ru-RU" sz="2400" u="sng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" y="2492895"/>
            <a:ext cx="3826768" cy="3633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Духовно-нравственное развитие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Воспитание и социализация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Профессиональная ориентация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Здоровьесберегающая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экологической культуры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Новые ФГОС ООО</a:t>
            </a:r>
            <a:endParaRPr kumimoji="0" lang="ru-RU" sz="24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427985" y="2174874"/>
            <a:ext cx="4104455" cy="427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Духовно-нравственное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Гражданское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Трудовое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Физическое воспитание, формирование культуры здоровья и эмоционального благополучия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Патриотическое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Эстетическое воспитание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Ценность научного познания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643050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Новый ФГОС </a:t>
            </a:r>
            <a:r>
              <a:rPr lang="ru-RU" sz="2400" dirty="0"/>
              <a:t>ООО заявляет функциональную грамотность в составе государственных гарантий качества основного общего </a:t>
            </a:r>
            <a:r>
              <a:rPr lang="ru-RU" sz="2400" dirty="0" smtClean="0"/>
              <a:t>образования. Школа </a:t>
            </a:r>
            <a:r>
              <a:rPr lang="ru-RU" sz="2400" dirty="0"/>
              <a:t>должна обеспечить при реализации ООП формирование функциональной </a:t>
            </a:r>
            <a:r>
              <a:rPr lang="ru-RU" sz="2400" dirty="0" smtClean="0"/>
              <a:t>грамотности – способности решать учебные задачи и жизненные проблемные ситуации на основе сформированных универсальных способов деятельности. Функциональная грамотность включает:</a:t>
            </a:r>
          </a:p>
          <a:p>
            <a:pPr marL="71755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ч</a:t>
            </a:r>
            <a:r>
              <a:rPr lang="ru-RU" sz="2400" dirty="0" smtClean="0"/>
              <a:t>итательскую грамотность</a:t>
            </a:r>
          </a:p>
          <a:p>
            <a:pPr marL="71755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математическую грамотность</a:t>
            </a:r>
          </a:p>
          <a:p>
            <a:pPr marL="71755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естественнонаучную грамотность</a:t>
            </a:r>
          </a:p>
          <a:p>
            <a:pPr marL="71755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финансовую грамотность</a:t>
            </a:r>
          </a:p>
          <a:p>
            <a:pPr marL="71755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цифровую грамотность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91450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ru-RU" sz="3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Введено понятие </a:t>
            </a:r>
            <a:endParaRPr lang="ru-RU" sz="3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0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0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функциональная грамотность</a:t>
            </a:r>
            <a:r>
              <a:rPr lang="ru-RU" sz="3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0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обозначена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обязательный </a:t>
            </a:r>
            <a:r>
              <a:rPr lang="ru-RU" sz="2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 </a:t>
            </a:r>
            <a:r>
              <a:rPr lang="ru-RU" sz="2400" b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обучения</a:t>
            </a:r>
            <a:endParaRPr lang="ru-RU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3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3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Структура рабочей программы по химии. Обзор учебников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338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ФГОС ООО-2021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1238</TotalTime>
  <Words>965</Words>
  <Application>Microsoft Office PowerPoint</Application>
  <PresentationFormat>Экран (4:3)</PresentationFormat>
  <Paragraphs>152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         Теория и методика  преподавания химии  в условиях реализации  ФГОС ООО-2021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рабочей программы по химии. Обзор учебников</vt:lpstr>
      <vt:lpstr>Презентация PowerPoint</vt:lpstr>
      <vt:lpstr>Презентация PowerPoint</vt:lpstr>
      <vt:lpstr>Конструктор учебных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электронных образовательных ресурсов  в обучении химии</vt:lpstr>
      <vt:lpstr>1. Мобильное электронное образование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группа по ФГОС ОО</dc:title>
  <dc:creator>7кб</dc:creator>
  <cp:lastModifiedBy>Шохина Алла Владимировна</cp:lastModifiedBy>
  <cp:revision>96</cp:revision>
  <dcterms:created xsi:type="dcterms:W3CDTF">2022-01-20T01:11:18Z</dcterms:created>
  <dcterms:modified xsi:type="dcterms:W3CDTF">2022-06-20T03:32:29Z</dcterms:modified>
</cp:coreProperties>
</file>