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78" r:id="rId3"/>
    <p:sldId id="283" r:id="rId4"/>
    <p:sldId id="284" r:id="rId5"/>
    <p:sldId id="358" r:id="rId6"/>
    <p:sldId id="352" r:id="rId7"/>
    <p:sldId id="280" r:id="rId8"/>
    <p:sldId id="286" r:id="rId9"/>
    <p:sldId id="357" r:id="rId10"/>
    <p:sldId id="346" r:id="rId11"/>
    <p:sldId id="279" r:id="rId12"/>
    <p:sldId id="272" r:id="rId13"/>
    <p:sldId id="362" r:id="rId14"/>
    <p:sldId id="349" r:id="rId15"/>
    <p:sldId id="363" r:id="rId16"/>
    <p:sldId id="287" r:id="rId17"/>
    <p:sldId id="359" r:id="rId18"/>
    <p:sldId id="267" r:id="rId19"/>
    <p:sldId id="322" r:id="rId20"/>
    <p:sldId id="269" r:id="rId21"/>
    <p:sldId id="332" r:id="rId22"/>
    <p:sldId id="262" r:id="rId23"/>
    <p:sldId id="264" r:id="rId24"/>
    <p:sldId id="348" r:id="rId25"/>
    <p:sldId id="268" r:id="rId26"/>
    <p:sldId id="333" r:id="rId27"/>
    <p:sldId id="282" r:id="rId28"/>
    <p:sldId id="369" r:id="rId29"/>
    <p:sldId id="341" r:id="rId30"/>
    <p:sldId id="344" r:id="rId31"/>
    <p:sldId id="345" r:id="rId32"/>
    <p:sldId id="343" r:id="rId33"/>
    <p:sldId id="361" r:id="rId34"/>
    <p:sldId id="377" r:id="rId35"/>
    <p:sldId id="364" r:id="rId36"/>
    <p:sldId id="366" r:id="rId37"/>
    <p:sldId id="370" r:id="rId38"/>
    <p:sldId id="372" r:id="rId39"/>
    <p:sldId id="373" r:id="rId40"/>
    <p:sldId id="374" r:id="rId41"/>
    <p:sldId id="355" r:id="rId42"/>
    <p:sldId id="356" r:id="rId43"/>
    <p:sldId id="376" r:id="rId44"/>
    <p:sldId id="360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0066"/>
    <a:srgbClr val="FF0048"/>
    <a:srgbClr val="90DEFA"/>
    <a:srgbClr val="84EEFC"/>
    <a:srgbClr val="FAFAFA"/>
    <a:srgbClr val="E2F5FE"/>
    <a:srgbClr val="A4E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24" y="44"/>
      </p:cViewPr>
      <p:guideLst>
        <p:guide orient="horz" pos="2160"/>
        <p:guide pos="288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microsoft.com/office/2007/relationships/hdphoto" Target="../media/hdphoto4.wdp"/><Relationship Id="rId1" Type="http://schemas.openxmlformats.org/officeDocument/2006/relationships/image" Target="../media/image17.png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microsoft.com/office/2007/relationships/hdphoto" Target="../media/hdphoto4.wdp"/><Relationship Id="rId1" Type="http://schemas.openxmlformats.org/officeDocument/2006/relationships/image" Target="../media/image17.png"/><Relationship Id="rId6" Type="http://schemas.microsoft.com/office/2007/relationships/hdphoto" Target="../media/hdphoto5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microsoft.com/office/2007/relationships/hdphoto" Target="../media/hdphoto4.wdp"/><Relationship Id="rId1" Type="http://schemas.openxmlformats.org/officeDocument/2006/relationships/image" Target="../media/image17.png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microsoft.com/office/2007/relationships/hdphoto" Target="../media/hdphoto4.wdp"/><Relationship Id="rId1" Type="http://schemas.openxmlformats.org/officeDocument/2006/relationships/image" Target="../media/image17.png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microsoft.com/office/2007/relationships/hdphoto" Target="../media/hdphoto4.wdp"/><Relationship Id="rId1" Type="http://schemas.openxmlformats.org/officeDocument/2006/relationships/image" Target="../media/image17.png"/><Relationship Id="rId6" Type="http://schemas.microsoft.com/office/2007/relationships/hdphoto" Target="../media/hdphoto5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microsoft.com/office/2007/relationships/hdphoto" Target="../media/hdphoto4.wdp"/><Relationship Id="rId1" Type="http://schemas.openxmlformats.org/officeDocument/2006/relationships/image" Target="../media/image17.png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6AB5D6-14F5-4346-A92F-231FC6B96C16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AABF64-AA99-4E1F-87F2-7516F8CE99F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 Понимание необходимости нравственного совершенствования, духовного развития, роли в этом личных усилий человека</a:t>
          </a:r>
        </a:p>
      </dgm:t>
    </dgm:pt>
    <dgm:pt modelId="{2420A79A-32EF-43A1-B6B8-918496ECC314}" type="sibTrans" cxnId="{69B908DB-E0FA-4B69-8849-8DF2BE3A62F8}">
      <dgm:prSet/>
      <dgm:spPr/>
      <dgm:t>
        <a:bodyPr/>
        <a:lstStyle/>
        <a:p>
          <a:endParaRPr lang="ru-RU"/>
        </a:p>
      </dgm:t>
    </dgm:pt>
    <dgm:pt modelId="{B7DB5A4D-3F43-4911-AFA1-7F98412EFF1B}" type="parTrans" cxnId="{69B908DB-E0FA-4B69-8849-8DF2BE3A62F8}">
      <dgm:prSet/>
      <dgm:spPr/>
      <dgm:t>
        <a:bodyPr/>
        <a:lstStyle/>
        <a:p>
          <a:endParaRPr lang="ru-RU"/>
        </a:p>
      </dgm:t>
    </dgm:pt>
    <dgm:pt modelId="{E2B50972-068F-4A9D-AD9E-362787525A3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умений рассказывать об основных особенностях вероучения религии, называть основателя и основные события, связанные с историей ее возникновения и развития</a:t>
          </a:r>
        </a:p>
      </dgm:t>
    </dgm:pt>
    <dgm:pt modelId="{C2DBE8D7-CCD7-4B9F-931E-3D5361754384}" type="parTrans" cxnId="{417631B7-3B64-4D9D-8736-2326554BC9C3}">
      <dgm:prSet/>
      <dgm:spPr/>
      <dgm:t>
        <a:bodyPr/>
        <a:lstStyle/>
        <a:p>
          <a:endParaRPr lang="ru-RU"/>
        </a:p>
      </dgm:t>
    </dgm:pt>
    <dgm:pt modelId="{494B882C-3DAF-4FC0-99E9-AEFAC25FBECF}" type="sibTrans" cxnId="{417631B7-3B64-4D9D-8736-2326554BC9C3}">
      <dgm:prSet/>
      <dgm:spPr/>
      <dgm:t>
        <a:bodyPr/>
        <a:lstStyle/>
        <a:p>
          <a:endParaRPr lang="ru-RU"/>
        </a:p>
      </dgm:t>
    </dgm:pt>
    <dgm:pt modelId="{E1EE9AE7-7010-4C51-A694-9E9289BEF55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Знание названий священных книг в религиозной культуре, умение кратно описывать их содержание</a:t>
          </a:r>
        </a:p>
      </dgm:t>
    </dgm:pt>
    <dgm:pt modelId="{7626A373-C319-4B79-AC83-00BEDFDD43DF}" type="parTrans" cxnId="{3EA27B4A-0F33-4E3C-8F78-A600B28BC8A9}">
      <dgm:prSet/>
      <dgm:spPr/>
      <dgm:t>
        <a:bodyPr/>
        <a:lstStyle/>
        <a:p>
          <a:endParaRPr lang="ru-RU"/>
        </a:p>
      </dgm:t>
    </dgm:pt>
    <dgm:pt modelId="{5D0A3FF8-1F87-4D8C-8B85-6022ABA18615}" type="sibTrans" cxnId="{3EA27B4A-0F33-4E3C-8F78-A600B28BC8A9}">
      <dgm:prSet/>
      <dgm:spPr/>
      <dgm:t>
        <a:bodyPr/>
        <a:lstStyle/>
        <a:p>
          <a:endParaRPr lang="ru-RU"/>
        </a:p>
      </dgm:t>
    </dgm:pt>
    <dgm:pt modelId="{9F2D0AD8-6A28-41C0-A6C5-A709C8559AA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умений называть и составлять краткие описания особенностей культовых сооружений, религиозных служб, </a:t>
          </a:r>
        </a:p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обрядов и таинств</a:t>
          </a:r>
        </a:p>
      </dgm:t>
    </dgm:pt>
    <dgm:pt modelId="{98EF5688-483D-45D5-B5D4-53C515A95B55}" type="sibTrans" cxnId="{89B9F4E1-4E08-469F-900A-172ACFF5F0EE}">
      <dgm:prSet/>
      <dgm:spPr/>
      <dgm:t>
        <a:bodyPr/>
        <a:lstStyle/>
        <a:p>
          <a:endParaRPr lang="ru-RU"/>
        </a:p>
      </dgm:t>
    </dgm:pt>
    <dgm:pt modelId="{A6AC42CA-5884-4EB1-9FB2-682B2B732788}" type="parTrans" cxnId="{89B9F4E1-4E08-469F-900A-172ACFF5F0EE}">
      <dgm:prSet/>
      <dgm:spPr/>
      <dgm:t>
        <a:bodyPr/>
        <a:lstStyle/>
        <a:p>
          <a:endParaRPr lang="ru-RU"/>
        </a:p>
      </dgm:t>
    </dgm:pt>
    <dgm:pt modelId="{AC3D8BAF-D450-473D-9978-2AB08C98980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умений анализировать и давать нравственную оценку поступкам, отвечать за них, проявлять готовность к сознательному самоограничению в поведении</a:t>
          </a:r>
        </a:p>
        <a:p>
          <a:pPr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dirty="0"/>
        </a:p>
      </dgm:t>
    </dgm:pt>
    <dgm:pt modelId="{966C4323-5323-4E30-9DD2-1A87582CC8BD}" type="parTrans" cxnId="{EEFB9F51-60C6-4544-B690-8B54C00651B7}">
      <dgm:prSet/>
      <dgm:spPr/>
      <dgm:t>
        <a:bodyPr/>
        <a:lstStyle/>
        <a:p>
          <a:endParaRPr lang="ru-RU"/>
        </a:p>
      </dgm:t>
    </dgm:pt>
    <dgm:pt modelId="{D3156D8F-4CE5-4830-8629-731B9794447B}" type="sibTrans" cxnId="{EEFB9F51-60C6-4544-B690-8B54C00651B7}">
      <dgm:prSet/>
      <dgm:spPr/>
      <dgm:t>
        <a:bodyPr/>
        <a:lstStyle/>
        <a:p>
          <a:endParaRPr lang="ru-RU"/>
        </a:p>
      </dgm:t>
    </dgm:pt>
    <dgm:pt modelId="{52C63734-D684-4110-BC72-E8F5B842550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Осуществление обоснованного нравственного выбора с опорой на этические нормы (той или иной религиозной  культуры)</a:t>
          </a:r>
        </a:p>
      </dgm:t>
    </dgm:pt>
    <dgm:pt modelId="{3F003406-4CFF-4D70-B264-48571921B2C9}" type="parTrans" cxnId="{F093374B-13EB-40EC-97BE-1F14C3F2504F}">
      <dgm:prSet/>
      <dgm:spPr/>
      <dgm:t>
        <a:bodyPr/>
        <a:lstStyle/>
        <a:p>
          <a:endParaRPr lang="ru-RU"/>
        </a:p>
      </dgm:t>
    </dgm:pt>
    <dgm:pt modelId="{F576942A-C458-4BD7-846F-AEA251A129A5}" type="sibTrans" cxnId="{F093374B-13EB-40EC-97BE-1F14C3F2504F}">
      <dgm:prSet/>
      <dgm:spPr/>
      <dgm:t>
        <a:bodyPr/>
        <a:lstStyle/>
        <a:p>
          <a:endParaRPr lang="ru-RU"/>
        </a:p>
      </dgm:t>
    </dgm:pt>
    <dgm:pt modelId="{0AF43E4E-3D03-426E-95A2-1A656E77894D}" type="pres">
      <dgm:prSet presAssocID="{C06AB5D6-14F5-4346-A92F-231FC6B96C1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235248-3D14-4F17-8F1A-374C29169258}" type="pres">
      <dgm:prSet presAssocID="{75AABF64-AA99-4E1F-87F2-7516F8CE99FE}" presName="comp" presStyleCnt="0"/>
      <dgm:spPr/>
    </dgm:pt>
    <dgm:pt modelId="{B0E7EB48-0947-46E5-B4F8-2AA1AF22ACB3}" type="pres">
      <dgm:prSet presAssocID="{75AABF64-AA99-4E1F-87F2-7516F8CE99FE}" presName="box" presStyleLbl="node1" presStyleIdx="0" presStyleCnt="6" custLinFactNeighborX="-348" custLinFactNeighborY="-2718"/>
      <dgm:spPr/>
      <dgm:t>
        <a:bodyPr/>
        <a:lstStyle/>
        <a:p>
          <a:endParaRPr lang="ru-RU"/>
        </a:p>
      </dgm:t>
    </dgm:pt>
    <dgm:pt modelId="{62322C04-CFC5-431A-90CC-35F7526B7CAA}" type="pres">
      <dgm:prSet presAssocID="{75AABF64-AA99-4E1F-87F2-7516F8CE99FE}" presName="img" presStyleLbl="fgImgPlace1" presStyleIdx="0" presStyleCnt="6" custScaleX="81146" custScaleY="122478" custLinFactNeighborX="-4502" custLinFactNeighborY="-6307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5ACE6F16-8888-43CA-9260-724D725F1D96}" type="pres">
      <dgm:prSet presAssocID="{75AABF64-AA99-4E1F-87F2-7516F8CE99FE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CF053-CB82-471B-8B1B-0DB31A68EA7B}" type="pres">
      <dgm:prSet presAssocID="{2420A79A-32EF-43A1-B6B8-918496ECC314}" presName="spacer" presStyleCnt="0"/>
      <dgm:spPr/>
    </dgm:pt>
    <dgm:pt modelId="{E172A44C-3211-4979-A796-FBBB071D3568}" type="pres">
      <dgm:prSet presAssocID="{AC3D8BAF-D450-473D-9978-2AB08C98980E}" presName="comp" presStyleCnt="0"/>
      <dgm:spPr/>
    </dgm:pt>
    <dgm:pt modelId="{E44CC98E-5095-4D61-BE0C-E267DBB17F75}" type="pres">
      <dgm:prSet presAssocID="{AC3D8BAF-D450-473D-9978-2AB08C98980E}" presName="box" presStyleLbl="node1" presStyleIdx="1" presStyleCnt="6" custLinFactNeighborX="-348" custLinFactNeighborY="5996"/>
      <dgm:spPr/>
      <dgm:t>
        <a:bodyPr/>
        <a:lstStyle/>
        <a:p>
          <a:endParaRPr lang="ru-RU"/>
        </a:p>
      </dgm:t>
    </dgm:pt>
    <dgm:pt modelId="{506C80F2-30FC-405D-8408-3D9384506020}" type="pres">
      <dgm:prSet presAssocID="{AC3D8BAF-D450-473D-9978-2AB08C98980E}" presName="img" presStyleLbl="fgImgPlace1" presStyleIdx="1" presStyleCnt="6" custScaleX="8593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B73C604-6D6B-466A-AE99-61CC4C6BAB8B}" type="pres">
      <dgm:prSet presAssocID="{AC3D8BAF-D450-473D-9978-2AB08C98980E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58B14-0DAE-43E5-A148-1C1D0464C8AB}" type="pres">
      <dgm:prSet presAssocID="{D3156D8F-4CE5-4830-8629-731B9794447B}" presName="spacer" presStyleCnt="0"/>
      <dgm:spPr/>
    </dgm:pt>
    <dgm:pt modelId="{5D989886-A630-486C-835C-4A05166B9F26}" type="pres">
      <dgm:prSet presAssocID="{52C63734-D684-4110-BC72-E8F5B8425508}" presName="comp" presStyleCnt="0"/>
      <dgm:spPr/>
    </dgm:pt>
    <dgm:pt modelId="{E0DEA4B9-1264-488A-8976-9C13D5D1841D}" type="pres">
      <dgm:prSet presAssocID="{52C63734-D684-4110-BC72-E8F5B8425508}" presName="box" presStyleLbl="node1" presStyleIdx="2" presStyleCnt="6"/>
      <dgm:spPr/>
      <dgm:t>
        <a:bodyPr/>
        <a:lstStyle/>
        <a:p>
          <a:endParaRPr lang="ru-RU"/>
        </a:p>
      </dgm:t>
    </dgm:pt>
    <dgm:pt modelId="{ED453DC3-DABD-489D-A78E-24F12B98615D}" type="pres">
      <dgm:prSet presAssocID="{52C63734-D684-4110-BC72-E8F5B8425508}" presName="img" presStyleLbl="fgImgPlace1" presStyleIdx="2" presStyleCnt="6" custScaleX="8593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F2B45CD-58CD-4458-864A-549F95AD9BEA}" type="pres">
      <dgm:prSet presAssocID="{52C63734-D684-4110-BC72-E8F5B8425508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3DA78-BA42-4630-BE2E-DEBEF9F92832}" type="pres">
      <dgm:prSet presAssocID="{F576942A-C458-4BD7-846F-AEA251A129A5}" presName="spacer" presStyleCnt="0"/>
      <dgm:spPr/>
    </dgm:pt>
    <dgm:pt modelId="{5EB58F47-85FB-40DB-B264-421000767C92}" type="pres">
      <dgm:prSet presAssocID="{E2B50972-068F-4A9D-AD9E-362787525A37}" presName="comp" presStyleCnt="0"/>
      <dgm:spPr/>
    </dgm:pt>
    <dgm:pt modelId="{140D54C9-5228-4ACB-9A4C-71BC58F2D388}" type="pres">
      <dgm:prSet presAssocID="{E2B50972-068F-4A9D-AD9E-362787525A37}" presName="box" presStyleLbl="node1" presStyleIdx="3" presStyleCnt="6"/>
      <dgm:spPr/>
      <dgm:t>
        <a:bodyPr/>
        <a:lstStyle/>
        <a:p>
          <a:endParaRPr lang="ru-RU"/>
        </a:p>
      </dgm:t>
    </dgm:pt>
    <dgm:pt modelId="{3C68214A-5FD2-49A3-9F84-F47151CB801E}" type="pres">
      <dgm:prSet presAssocID="{E2B50972-068F-4A9D-AD9E-362787525A37}" presName="img" presStyleLbl="fgImgPlace1" presStyleIdx="3" presStyleCnt="6" custScaleX="85939" custScaleY="119391"/>
      <dgm:spPr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DCB7AF77-03A5-4788-9E18-C2A62D76FE40}" type="pres">
      <dgm:prSet presAssocID="{E2B50972-068F-4A9D-AD9E-362787525A37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A6EBC-5688-407D-AD4B-227CF357492B}" type="pres">
      <dgm:prSet presAssocID="{494B882C-3DAF-4FC0-99E9-AEFAC25FBECF}" presName="spacer" presStyleCnt="0"/>
      <dgm:spPr/>
    </dgm:pt>
    <dgm:pt modelId="{967698C4-AABF-4F4B-9BBE-2D6AF2F993D8}" type="pres">
      <dgm:prSet presAssocID="{E1EE9AE7-7010-4C51-A694-9E9289BEF557}" presName="comp" presStyleCnt="0"/>
      <dgm:spPr/>
    </dgm:pt>
    <dgm:pt modelId="{361A5500-C209-4322-9195-1751ED684AA3}" type="pres">
      <dgm:prSet presAssocID="{E1EE9AE7-7010-4C51-A694-9E9289BEF557}" presName="box" presStyleLbl="node1" presStyleIdx="4" presStyleCnt="6" custLinFactNeighborX="-348" custLinFactNeighborY="-2835"/>
      <dgm:spPr/>
      <dgm:t>
        <a:bodyPr/>
        <a:lstStyle/>
        <a:p>
          <a:endParaRPr lang="ru-RU"/>
        </a:p>
      </dgm:t>
    </dgm:pt>
    <dgm:pt modelId="{2E7A4DCD-E592-4DBD-B105-026A4B6197A2}" type="pres">
      <dgm:prSet presAssocID="{E1EE9AE7-7010-4C51-A694-9E9289BEF557}" presName="img" presStyleLbl="fgImgPlace1" presStyleIdx="4" presStyleCnt="6" custScaleX="85939"/>
      <dgm:spPr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C30D8F3A-624B-42A9-A836-7E40C496F8E5}" type="pres">
      <dgm:prSet presAssocID="{E1EE9AE7-7010-4C51-A694-9E9289BEF557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DBB2F-8027-45E2-BCA6-4F831CCA0134}" type="pres">
      <dgm:prSet presAssocID="{5D0A3FF8-1F87-4D8C-8B85-6022ABA18615}" presName="spacer" presStyleCnt="0"/>
      <dgm:spPr/>
    </dgm:pt>
    <dgm:pt modelId="{5990601E-0FDF-4AD4-8CEA-6E8F2FC452D8}" type="pres">
      <dgm:prSet presAssocID="{9F2D0AD8-6A28-41C0-A6C5-A709C8559AA8}" presName="comp" presStyleCnt="0"/>
      <dgm:spPr/>
    </dgm:pt>
    <dgm:pt modelId="{DCA6CB92-844F-4B37-9300-BAFB3D13CB8B}" type="pres">
      <dgm:prSet presAssocID="{9F2D0AD8-6A28-41C0-A6C5-A709C8559AA8}" presName="box" presStyleLbl="node1" presStyleIdx="5" presStyleCnt="6" custLinFactNeighborX="126" custLinFactNeighborY="1293"/>
      <dgm:spPr/>
      <dgm:t>
        <a:bodyPr/>
        <a:lstStyle/>
        <a:p>
          <a:endParaRPr lang="ru-RU"/>
        </a:p>
      </dgm:t>
    </dgm:pt>
    <dgm:pt modelId="{42A6726B-806E-4398-8732-E5B2F60A5001}" type="pres">
      <dgm:prSet presAssocID="{9F2D0AD8-6A28-41C0-A6C5-A709C8559AA8}" presName="img" presStyleLbl="fgImgPlace1" presStyleIdx="5" presStyleCnt="6" custScaleX="93938" custScaleY="124455"/>
      <dgm:spPr>
        <a:blipFill rotWithShape="1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0380ED4A-16D6-4719-A5AC-61A3578CD643}" type="pres">
      <dgm:prSet presAssocID="{9F2D0AD8-6A28-41C0-A6C5-A709C8559AA8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A27B4A-0F33-4E3C-8F78-A600B28BC8A9}" srcId="{C06AB5D6-14F5-4346-A92F-231FC6B96C16}" destId="{E1EE9AE7-7010-4C51-A694-9E9289BEF557}" srcOrd="4" destOrd="0" parTransId="{7626A373-C319-4B79-AC83-00BEDFDD43DF}" sibTransId="{5D0A3FF8-1F87-4D8C-8B85-6022ABA18615}"/>
    <dgm:cxn modelId="{386B19BD-EDA2-43EC-A80E-EDDB0675D25D}" type="presOf" srcId="{52C63734-D684-4110-BC72-E8F5B8425508}" destId="{E0DEA4B9-1264-488A-8976-9C13D5D1841D}" srcOrd="0" destOrd="0" presId="urn:microsoft.com/office/officeart/2005/8/layout/vList4#1"/>
    <dgm:cxn modelId="{0D95DBB8-EC1D-474F-BBCD-4A8F5C744F66}" type="presOf" srcId="{75AABF64-AA99-4E1F-87F2-7516F8CE99FE}" destId="{5ACE6F16-8888-43CA-9260-724D725F1D96}" srcOrd="1" destOrd="0" presId="urn:microsoft.com/office/officeart/2005/8/layout/vList4#1"/>
    <dgm:cxn modelId="{AB6A61A0-BEB4-4CAD-AE54-969CEAC52BA8}" type="presOf" srcId="{E1EE9AE7-7010-4C51-A694-9E9289BEF557}" destId="{C30D8F3A-624B-42A9-A836-7E40C496F8E5}" srcOrd="1" destOrd="0" presId="urn:microsoft.com/office/officeart/2005/8/layout/vList4#1"/>
    <dgm:cxn modelId="{B4E73BBE-FDEA-4F99-8F12-DD4E3B8770C9}" type="presOf" srcId="{AC3D8BAF-D450-473D-9978-2AB08C98980E}" destId="{E44CC98E-5095-4D61-BE0C-E267DBB17F75}" srcOrd="0" destOrd="0" presId="urn:microsoft.com/office/officeart/2005/8/layout/vList4#1"/>
    <dgm:cxn modelId="{B9F08F19-F72C-420C-8177-29863CB86644}" type="presOf" srcId="{52C63734-D684-4110-BC72-E8F5B8425508}" destId="{CF2B45CD-58CD-4458-864A-549F95AD9BEA}" srcOrd="1" destOrd="0" presId="urn:microsoft.com/office/officeart/2005/8/layout/vList4#1"/>
    <dgm:cxn modelId="{417631B7-3B64-4D9D-8736-2326554BC9C3}" srcId="{C06AB5D6-14F5-4346-A92F-231FC6B96C16}" destId="{E2B50972-068F-4A9D-AD9E-362787525A37}" srcOrd="3" destOrd="0" parTransId="{C2DBE8D7-CCD7-4B9F-931E-3D5361754384}" sibTransId="{494B882C-3DAF-4FC0-99E9-AEFAC25FBECF}"/>
    <dgm:cxn modelId="{234E6F5D-5D42-4432-9D03-5D810C8A33C9}" type="presOf" srcId="{E1EE9AE7-7010-4C51-A694-9E9289BEF557}" destId="{361A5500-C209-4322-9195-1751ED684AA3}" srcOrd="0" destOrd="0" presId="urn:microsoft.com/office/officeart/2005/8/layout/vList4#1"/>
    <dgm:cxn modelId="{EEFB9F51-60C6-4544-B690-8B54C00651B7}" srcId="{C06AB5D6-14F5-4346-A92F-231FC6B96C16}" destId="{AC3D8BAF-D450-473D-9978-2AB08C98980E}" srcOrd="1" destOrd="0" parTransId="{966C4323-5323-4E30-9DD2-1A87582CC8BD}" sibTransId="{D3156D8F-4CE5-4830-8629-731B9794447B}"/>
    <dgm:cxn modelId="{04C4A2CA-197B-48A4-B5EF-7B3249B720AD}" type="presOf" srcId="{AC3D8BAF-D450-473D-9978-2AB08C98980E}" destId="{8B73C604-6D6B-466A-AE99-61CC4C6BAB8B}" srcOrd="1" destOrd="0" presId="urn:microsoft.com/office/officeart/2005/8/layout/vList4#1"/>
    <dgm:cxn modelId="{23E27878-BC9A-483C-9ECE-9CF602F45EA0}" type="presOf" srcId="{C06AB5D6-14F5-4346-A92F-231FC6B96C16}" destId="{0AF43E4E-3D03-426E-95A2-1A656E77894D}" srcOrd="0" destOrd="0" presId="urn:microsoft.com/office/officeart/2005/8/layout/vList4#1"/>
    <dgm:cxn modelId="{69B908DB-E0FA-4B69-8849-8DF2BE3A62F8}" srcId="{C06AB5D6-14F5-4346-A92F-231FC6B96C16}" destId="{75AABF64-AA99-4E1F-87F2-7516F8CE99FE}" srcOrd="0" destOrd="0" parTransId="{B7DB5A4D-3F43-4911-AFA1-7F98412EFF1B}" sibTransId="{2420A79A-32EF-43A1-B6B8-918496ECC314}"/>
    <dgm:cxn modelId="{D6A2C836-81FC-42C4-BF95-6273CFF91AB8}" type="presOf" srcId="{75AABF64-AA99-4E1F-87F2-7516F8CE99FE}" destId="{B0E7EB48-0947-46E5-B4F8-2AA1AF22ACB3}" srcOrd="0" destOrd="0" presId="urn:microsoft.com/office/officeart/2005/8/layout/vList4#1"/>
    <dgm:cxn modelId="{F093374B-13EB-40EC-97BE-1F14C3F2504F}" srcId="{C06AB5D6-14F5-4346-A92F-231FC6B96C16}" destId="{52C63734-D684-4110-BC72-E8F5B8425508}" srcOrd="2" destOrd="0" parTransId="{3F003406-4CFF-4D70-B264-48571921B2C9}" sibTransId="{F576942A-C458-4BD7-846F-AEA251A129A5}"/>
    <dgm:cxn modelId="{89B9F4E1-4E08-469F-900A-172ACFF5F0EE}" srcId="{C06AB5D6-14F5-4346-A92F-231FC6B96C16}" destId="{9F2D0AD8-6A28-41C0-A6C5-A709C8559AA8}" srcOrd="5" destOrd="0" parTransId="{A6AC42CA-5884-4EB1-9FB2-682B2B732788}" sibTransId="{98EF5688-483D-45D5-B5D4-53C515A95B55}"/>
    <dgm:cxn modelId="{378B073A-D106-4D9B-A250-2B858B5EFCA9}" type="presOf" srcId="{9F2D0AD8-6A28-41C0-A6C5-A709C8559AA8}" destId="{DCA6CB92-844F-4B37-9300-BAFB3D13CB8B}" srcOrd="0" destOrd="0" presId="urn:microsoft.com/office/officeart/2005/8/layout/vList4#1"/>
    <dgm:cxn modelId="{B26E4FD4-7CE3-450D-B18F-428ED030ABA5}" type="presOf" srcId="{E2B50972-068F-4A9D-AD9E-362787525A37}" destId="{DCB7AF77-03A5-4788-9E18-C2A62D76FE40}" srcOrd="1" destOrd="0" presId="urn:microsoft.com/office/officeart/2005/8/layout/vList4#1"/>
    <dgm:cxn modelId="{CDF574CB-ED4C-4AB5-A38D-25AA9AEAB3BA}" type="presOf" srcId="{9F2D0AD8-6A28-41C0-A6C5-A709C8559AA8}" destId="{0380ED4A-16D6-4719-A5AC-61A3578CD643}" srcOrd="1" destOrd="0" presId="urn:microsoft.com/office/officeart/2005/8/layout/vList4#1"/>
    <dgm:cxn modelId="{FA932A4F-6D11-4D42-BB85-C6243E7BD4FB}" type="presOf" srcId="{E2B50972-068F-4A9D-AD9E-362787525A37}" destId="{140D54C9-5228-4ACB-9A4C-71BC58F2D388}" srcOrd="0" destOrd="0" presId="urn:microsoft.com/office/officeart/2005/8/layout/vList4#1"/>
    <dgm:cxn modelId="{2684BFD7-59EE-4D97-A682-7821637026C1}" type="presParOf" srcId="{0AF43E4E-3D03-426E-95A2-1A656E77894D}" destId="{07235248-3D14-4F17-8F1A-374C29169258}" srcOrd="0" destOrd="0" presId="urn:microsoft.com/office/officeart/2005/8/layout/vList4#1"/>
    <dgm:cxn modelId="{2CEA322E-EFCE-4E30-BF12-D98DDCE827AB}" type="presParOf" srcId="{07235248-3D14-4F17-8F1A-374C29169258}" destId="{B0E7EB48-0947-46E5-B4F8-2AA1AF22ACB3}" srcOrd="0" destOrd="0" presId="urn:microsoft.com/office/officeart/2005/8/layout/vList4#1"/>
    <dgm:cxn modelId="{8D090ADE-6579-408B-858B-D4AD1803F672}" type="presParOf" srcId="{07235248-3D14-4F17-8F1A-374C29169258}" destId="{62322C04-CFC5-431A-90CC-35F7526B7CAA}" srcOrd="1" destOrd="0" presId="urn:microsoft.com/office/officeart/2005/8/layout/vList4#1"/>
    <dgm:cxn modelId="{19B56C4E-A086-4737-A39B-ED44142CA633}" type="presParOf" srcId="{07235248-3D14-4F17-8F1A-374C29169258}" destId="{5ACE6F16-8888-43CA-9260-724D725F1D96}" srcOrd="2" destOrd="0" presId="urn:microsoft.com/office/officeart/2005/8/layout/vList4#1"/>
    <dgm:cxn modelId="{BB209206-8FA5-4E57-8FEE-E040BC523F38}" type="presParOf" srcId="{0AF43E4E-3D03-426E-95A2-1A656E77894D}" destId="{18BCF053-CB82-471B-8B1B-0DB31A68EA7B}" srcOrd="1" destOrd="0" presId="urn:microsoft.com/office/officeart/2005/8/layout/vList4#1"/>
    <dgm:cxn modelId="{6AEDB2E6-84C2-4EA5-A613-FA29C3D7872C}" type="presParOf" srcId="{0AF43E4E-3D03-426E-95A2-1A656E77894D}" destId="{E172A44C-3211-4979-A796-FBBB071D3568}" srcOrd="2" destOrd="0" presId="urn:microsoft.com/office/officeart/2005/8/layout/vList4#1"/>
    <dgm:cxn modelId="{073DBD1C-26EE-4A46-ABE1-908A702C3DA5}" type="presParOf" srcId="{E172A44C-3211-4979-A796-FBBB071D3568}" destId="{E44CC98E-5095-4D61-BE0C-E267DBB17F75}" srcOrd="0" destOrd="0" presId="urn:microsoft.com/office/officeart/2005/8/layout/vList4#1"/>
    <dgm:cxn modelId="{73845400-56FE-4FDA-8AB8-F8FAC160C595}" type="presParOf" srcId="{E172A44C-3211-4979-A796-FBBB071D3568}" destId="{506C80F2-30FC-405D-8408-3D9384506020}" srcOrd="1" destOrd="0" presId="urn:microsoft.com/office/officeart/2005/8/layout/vList4#1"/>
    <dgm:cxn modelId="{A8A413AE-760A-4BBE-A793-ED90DAF4E6E7}" type="presParOf" srcId="{E172A44C-3211-4979-A796-FBBB071D3568}" destId="{8B73C604-6D6B-466A-AE99-61CC4C6BAB8B}" srcOrd="2" destOrd="0" presId="urn:microsoft.com/office/officeart/2005/8/layout/vList4#1"/>
    <dgm:cxn modelId="{59D20E71-0AA7-43F7-8D08-56EA7A651EFE}" type="presParOf" srcId="{0AF43E4E-3D03-426E-95A2-1A656E77894D}" destId="{CBC58B14-0DAE-43E5-A148-1C1D0464C8AB}" srcOrd="3" destOrd="0" presId="urn:microsoft.com/office/officeart/2005/8/layout/vList4#1"/>
    <dgm:cxn modelId="{D17FF44D-729D-4793-88F6-193D293E3799}" type="presParOf" srcId="{0AF43E4E-3D03-426E-95A2-1A656E77894D}" destId="{5D989886-A630-486C-835C-4A05166B9F26}" srcOrd="4" destOrd="0" presId="urn:microsoft.com/office/officeart/2005/8/layout/vList4#1"/>
    <dgm:cxn modelId="{7B7B2372-B238-4FDC-ADB7-6C0793003B57}" type="presParOf" srcId="{5D989886-A630-486C-835C-4A05166B9F26}" destId="{E0DEA4B9-1264-488A-8976-9C13D5D1841D}" srcOrd="0" destOrd="0" presId="urn:microsoft.com/office/officeart/2005/8/layout/vList4#1"/>
    <dgm:cxn modelId="{A955604F-AA6F-446C-9447-1169393574E7}" type="presParOf" srcId="{5D989886-A630-486C-835C-4A05166B9F26}" destId="{ED453DC3-DABD-489D-A78E-24F12B98615D}" srcOrd="1" destOrd="0" presId="urn:microsoft.com/office/officeart/2005/8/layout/vList4#1"/>
    <dgm:cxn modelId="{2E3AE875-F021-4AA3-A615-4377822E2817}" type="presParOf" srcId="{5D989886-A630-486C-835C-4A05166B9F26}" destId="{CF2B45CD-58CD-4458-864A-549F95AD9BEA}" srcOrd="2" destOrd="0" presId="urn:microsoft.com/office/officeart/2005/8/layout/vList4#1"/>
    <dgm:cxn modelId="{920DA66B-4976-4232-BC8F-082CC69CD0B6}" type="presParOf" srcId="{0AF43E4E-3D03-426E-95A2-1A656E77894D}" destId="{D8E3DA78-BA42-4630-BE2E-DEBEF9F92832}" srcOrd="5" destOrd="0" presId="urn:microsoft.com/office/officeart/2005/8/layout/vList4#1"/>
    <dgm:cxn modelId="{5F11533B-34D3-4248-9B3A-C7B89332B135}" type="presParOf" srcId="{0AF43E4E-3D03-426E-95A2-1A656E77894D}" destId="{5EB58F47-85FB-40DB-B264-421000767C92}" srcOrd="6" destOrd="0" presId="urn:microsoft.com/office/officeart/2005/8/layout/vList4#1"/>
    <dgm:cxn modelId="{CB7823DB-3F49-4E77-9F59-184146C9AB35}" type="presParOf" srcId="{5EB58F47-85FB-40DB-B264-421000767C92}" destId="{140D54C9-5228-4ACB-9A4C-71BC58F2D388}" srcOrd="0" destOrd="0" presId="urn:microsoft.com/office/officeart/2005/8/layout/vList4#1"/>
    <dgm:cxn modelId="{6ABC2647-5C0C-4531-9AEA-80073158C42F}" type="presParOf" srcId="{5EB58F47-85FB-40DB-B264-421000767C92}" destId="{3C68214A-5FD2-49A3-9F84-F47151CB801E}" srcOrd="1" destOrd="0" presId="urn:microsoft.com/office/officeart/2005/8/layout/vList4#1"/>
    <dgm:cxn modelId="{00F1AE06-4790-4C40-899D-154D8C170C64}" type="presParOf" srcId="{5EB58F47-85FB-40DB-B264-421000767C92}" destId="{DCB7AF77-03A5-4788-9E18-C2A62D76FE40}" srcOrd="2" destOrd="0" presId="urn:microsoft.com/office/officeart/2005/8/layout/vList4#1"/>
    <dgm:cxn modelId="{5533E09B-DD15-47FA-B1A3-F0CD975C2B19}" type="presParOf" srcId="{0AF43E4E-3D03-426E-95A2-1A656E77894D}" destId="{DE1A6EBC-5688-407D-AD4B-227CF357492B}" srcOrd="7" destOrd="0" presId="urn:microsoft.com/office/officeart/2005/8/layout/vList4#1"/>
    <dgm:cxn modelId="{E923DACE-9455-4F2D-A281-B07BA77D1B09}" type="presParOf" srcId="{0AF43E4E-3D03-426E-95A2-1A656E77894D}" destId="{967698C4-AABF-4F4B-9BBE-2D6AF2F993D8}" srcOrd="8" destOrd="0" presId="urn:microsoft.com/office/officeart/2005/8/layout/vList4#1"/>
    <dgm:cxn modelId="{04B72E1F-16DA-49B4-AE26-B99D053D6833}" type="presParOf" srcId="{967698C4-AABF-4F4B-9BBE-2D6AF2F993D8}" destId="{361A5500-C209-4322-9195-1751ED684AA3}" srcOrd="0" destOrd="0" presId="urn:microsoft.com/office/officeart/2005/8/layout/vList4#1"/>
    <dgm:cxn modelId="{9351FDFD-FA1C-46AF-B996-F20648837D19}" type="presParOf" srcId="{967698C4-AABF-4F4B-9BBE-2D6AF2F993D8}" destId="{2E7A4DCD-E592-4DBD-B105-026A4B6197A2}" srcOrd="1" destOrd="0" presId="urn:microsoft.com/office/officeart/2005/8/layout/vList4#1"/>
    <dgm:cxn modelId="{55704D6A-F8F2-48F9-80F6-1BEE9488DDD4}" type="presParOf" srcId="{967698C4-AABF-4F4B-9BBE-2D6AF2F993D8}" destId="{C30D8F3A-624B-42A9-A836-7E40C496F8E5}" srcOrd="2" destOrd="0" presId="urn:microsoft.com/office/officeart/2005/8/layout/vList4#1"/>
    <dgm:cxn modelId="{CCE8D44D-73BC-40F8-B649-D8D225124F48}" type="presParOf" srcId="{0AF43E4E-3D03-426E-95A2-1A656E77894D}" destId="{FA3DBB2F-8027-45E2-BCA6-4F831CCA0134}" srcOrd="9" destOrd="0" presId="urn:microsoft.com/office/officeart/2005/8/layout/vList4#1"/>
    <dgm:cxn modelId="{00418144-2D35-40CD-A3A0-21469CF22656}" type="presParOf" srcId="{0AF43E4E-3D03-426E-95A2-1A656E77894D}" destId="{5990601E-0FDF-4AD4-8CEA-6E8F2FC452D8}" srcOrd="10" destOrd="0" presId="urn:microsoft.com/office/officeart/2005/8/layout/vList4#1"/>
    <dgm:cxn modelId="{54737904-DFD2-4E2D-BB62-4DB0611DD342}" type="presParOf" srcId="{5990601E-0FDF-4AD4-8CEA-6E8F2FC452D8}" destId="{DCA6CB92-844F-4B37-9300-BAFB3D13CB8B}" srcOrd="0" destOrd="0" presId="urn:microsoft.com/office/officeart/2005/8/layout/vList4#1"/>
    <dgm:cxn modelId="{1605D256-DF0A-4C03-A2FA-07426DB52495}" type="presParOf" srcId="{5990601E-0FDF-4AD4-8CEA-6E8F2FC452D8}" destId="{42A6726B-806E-4398-8732-E5B2F60A5001}" srcOrd="1" destOrd="0" presId="urn:microsoft.com/office/officeart/2005/8/layout/vList4#1"/>
    <dgm:cxn modelId="{8683C265-C312-4372-82AE-3E9269549B54}" type="presParOf" srcId="{5990601E-0FDF-4AD4-8CEA-6E8F2FC452D8}" destId="{0380ED4A-16D6-4719-A5AC-61A3578CD64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6AB5D6-14F5-4346-A92F-231FC6B96C16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AABF64-AA99-4E1F-87F2-7516F8CE99F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</a:rPr>
            <a:t> </a:t>
          </a: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Построение суждений оценочного характера, раскрывающих значение нравственности, веры как регуляторов поведения человека в обществе и условий духовно-нравственного развития личности</a:t>
          </a:r>
        </a:p>
      </dgm:t>
    </dgm:pt>
    <dgm:pt modelId="{2420A79A-32EF-43A1-B6B8-918496ECC314}" type="sibTrans" cxnId="{69B908DB-E0FA-4B69-8849-8DF2BE3A62F8}">
      <dgm:prSet/>
      <dgm:spPr/>
      <dgm:t>
        <a:bodyPr/>
        <a:lstStyle/>
        <a:p>
          <a:endParaRPr lang="ru-RU"/>
        </a:p>
      </dgm:t>
    </dgm:pt>
    <dgm:pt modelId="{B7DB5A4D-3F43-4911-AFA1-7F98412EFF1B}" type="parTrans" cxnId="{69B908DB-E0FA-4B69-8849-8DF2BE3A62F8}">
      <dgm:prSet/>
      <dgm:spPr/>
      <dgm:t>
        <a:bodyPr/>
        <a:lstStyle/>
        <a:p>
          <a:endParaRPr lang="ru-RU"/>
        </a:p>
      </dgm:t>
    </dgm:pt>
    <dgm:pt modelId="{E2B50972-068F-4A9D-AD9E-362787525A3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Понимание</a:t>
          </a:r>
          <a:r>
            <a:rPr lang="ru-RU" sz="1800" b="1" baseline="0" dirty="0">
              <a:solidFill>
                <a:srgbClr val="002060"/>
              </a:solidFill>
              <a:latin typeface="Arial Narrow" panose="020B0606020202030204" pitchFamily="34" charset="0"/>
            </a:rPr>
            <a:t> ценности человеческой жизни, </a:t>
          </a: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человеческого достоинства, честного труда людей на благо человека, общества</a:t>
          </a:r>
        </a:p>
      </dgm:t>
    </dgm:pt>
    <dgm:pt modelId="{C2DBE8D7-CCD7-4B9F-931E-3D5361754384}" type="parTrans" cxnId="{417631B7-3B64-4D9D-8736-2326554BC9C3}">
      <dgm:prSet/>
      <dgm:spPr/>
      <dgm:t>
        <a:bodyPr/>
        <a:lstStyle/>
        <a:p>
          <a:endParaRPr lang="ru-RU"/>
        </a:p>
      </dgm:t>
    </dgm:pt>
    <dgm:pt modelId="{494B882C-3DAF-4FC0-99E9-AEFAC25FBECF}" type="sibTrans" cxnId="{417631B7-3B64-4D9D-8736-2326554BC9C3}">
      <dgm:prSet/>
      <dgm:spPr/>
      <dgm:t>
        <a:bodyPr/>
        <a:lstStyle/>
        <a:p>
          <a:endParaRPr lang="ru-RU"/>
        </a:p>
      </dgm:t>
    </dgm:pt>
    <dgm:pt modelId="{E1EE9AE7-7010-4C51-A694-9E9289BEF55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умений объяснять значение слов: «милосердие», «сострадание», «прощение», «дружелюбие»</a:t>
          </a:r>
        </a:p>
      </dgm:t>
    </dgm:pt>
    <dgm:pt modelId="{7626A373-C319-4B79-AC83-00BEDFDD43DF}" type="parTrans" cxnId="{3EA27B4A-0F33-4E3C-8F78-A600B28BC8A9}">
      <dgm:prSet/>
      <dgm:spPr/>
      <dgm:t>
        <a:bodyPr/>
        <a:lstStyle/>
        <a:p>
          <a:endParaRPr lang="ru-RU"/>
        </a:p>
      </dgm:t>
    </dgm:pt>
    <dgm:pt modelId="{5D0A3FF8-1F87-4D8C-8B85-6022ABA18615}" type="sibTrans" cxnId="{3EA27B4A-0F33-4E3C-8F78-A600B28BC8A9}">
      <dgm:prSet/>
      <dgm:spPr/>
      <dgm:t>
        <a:bodyPr/>
        <a:lstStyle/>
        <a:p>
          <a:endParaRPr lang="ru-RU"/>
        </a:p>
      </dgm:t>
    </dgm:pt>
    <dgm:pt modelId="{9F2D0AD8-6A28-41C0-A6C5-A709C8559AA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solidFill>
                <a:srgbClr val="002060"/>
              </a:solidFill>
              <a:latin typeface="Arial Narrow" panose="020B0606020202030204" pitchFamily="34" charset="0"/>
            </a:rPr>
            <a:t>Умение находить образы, приводить примеры проявлений любви к ближнему, милосердия и сострадания в религиозной культуре, истории России, современной жизни</a:t>
          </a:r>
          <a:endParaRPr lang="ru-RU" sz="18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98EF5688-483D-45D5-B5D4-53C515A95B55}" type="sibTrans" cxnId="{89B9F4E1-4E08-469F-900A-172ACFF5F0EE}">
      <dgm:prSet/>
      <dgm:spPr/>
      <dgm:t>
        <a:bodyPr/>
        <a:lstStyle/>
        <a:p>
          <a:endParaRPr lang="ru-RU"/>
        </a:p>
      </dgm:t>
    </dgm:pt>
    <dgm:pt modelId="{A6AC42CA-5884-4EB1-9FB2-682B2B732788}" type="parTrans" cxnId="{89B9F4E1-4E08-469F-900A-172ACFF5F0EE}">
      <dgm:prSet/>
      <dgm:spPr/>
      <dgm:t>
        <a:bodyPr/>
        <a:lstStyle/>
        <a:p>
          <a:endParaRPr lang="ru-RU"/>
        </a:p>
      </dgm:t>
    </dgm:pt>
    <dgm:pt modelId="{AC3D8BAF-D450-473D-9978-2AB08C98980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Понимание ценности семьи, умение приводить примеры положительного влияния религиозной традиции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 на отношения в семье, воспитание детей</a:t>
          </a:r>
          <a:endParaRPr lang="ru-RU" sz="1300" dirty="0">
            <a:latin typeface="Arial Narrow" panose="020B0606020202030204" pitchFamily="34" charset="0"/>
          </a:endParaRPr>
        </a:p>
      </dgm:t>
    </dgm:pt>
    <dgm:pt modelId="{966C4323-5323-4E30-9DD2-1A87582CC8BD}" type="parTrans" cxnId="{EEFB9F51-60C6-4544-B690-8B54C00651B7}">
      <dgm:prSet/>
      <dgm:spPr/>
      <dgm:t>
        <a:bodyPr/>
        <a:lstStyle/>
        <a:p>
          <a:endParaRPr lang="ru-RU"/>
        </a:p>
      </dgm:t>
    </dgm:pt>
    <dgm:pt modelId="{D3156D8F-4CE5-4830-8629-731B9794447B}" type="sibTrans" cxnId="{EEFB9F51-60C6-4544-B690-8B54C00651B7}">
      <dgm:prSet/>
      <dgm:spPr/>
      <dgm:t>
        <a:bodyPr/>
        <a:lstStyle/>
        <a:p>
          <a:endParaRPr lang="ru-RU"/>
        </a:p>
      </dgm:t>
    </dgm:pt>
    <dgm:pt modelId="{52C63734-D684-4110-BC72-E8F5B842550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Овладение навыками общения с людьми разного вероисповедания; осознание, что оскорбление представителей другой веры есть нарушение нравственных норм поведения в обществе</a:t>
          </a:r>
        </a:p>
      </dgm:t>
    </dgm:pt>
    <dgm:pt modelId="{3F003406-4CFF-4D70-B264-48571921B2C9}" type="parTrans" cxnId="{F093374B-13EB-40EC-97BE-1F14C3F2504F}">
      <dgm:prSet/>
      <dgm:spPr/>
      <dgm:t>
        <a:bodyPr/>
        <a:lstStyle/>
        <a:p>
          <a:endParaRPr lang="ru-RU"/>
        </a:p>
      </dgm:t>
    </dgm:pt>
    <dgm:pt modelId="{F576942A-C458-4BD7-846F-AEA251A129A5}" type="sibTrans" cxnId="{F093374B-13EB-40EC-97BE-1F14C3F2504F}">
      <dgm:prSet/>
      <dgm:spPr/>
      <dgm:t>
        <a:bodyPr/>
        <a:lstStyle/>
        <a:p>
          <a:endParaRPr lang="ru-RU"/>
        </a:p>
      </dgm:t>
    </dgm:pt>
    <dgm:pt modelId="{DA55EE0F-A3C5-4690-BEEF-866C2730AE6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Открытость к сотрудничеству, готовность оказывать помощь; осуждение любых случаев унижения человеческого достоинства</a:t>
          </a:r>
        </a:p>
      </dgm:t>
    </dgm:pt>
    <dgm:pt modelId="{09C71024-EBB9-4566-B58F-C4A6EFC771F7}" type="parTrans" cxnId="{13D9EEC9-7408-421A-A13A-4E93059406EA}">
      <dgm:prSet/>
      <dgm:spPr/>
      <dgm:t>
        <a:bodyPr/>
        <a:lstStyle/>
        <a:p>
          <a:endParaRPr lang="ru-RU"/>
        </a:p>
      </dgm:t>
    </dgm:pt>
    <dgm:pt modelId="{451C3A32-B276-41CC-8105-453A4F36C64D}" type="sibTrans" cxnId="{13D9EEC9-7408-421A-A13A-4E93059406EA}">
      <dgm:prSet/>
      <dgm:spPr/>
      <dgm:t>
        <a:bodyPr/>
        <a:lstStyle/>
        <a:p>
          <a:endParaRPr lang="ru-RU"/>
        </a:p>
      </dgm:t>
    </dgm:pt>
    <dgm:pt modelId="{0AF43E4E-3D03-426E-95A2-1A656E77894D}" type="pres">
      <dgm:prSet presAssocID="{C06AB5D6-14F5-4346-A92F-231FC6B96C1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235248-3D14-4F17-8F1A-374C29169258}" type="pres">
      <dgm:prSet presAssocID="{75AABF64-AA99-4E1F-87F2-7516F8CE99FE}" presName="comp" presStyleCnt="0"/>
      <dgm:spPr/>
    </dgm:pt>
    <dgm:pt modelId="{B0E7EB48-0947-46E5-B4F8-2AA1AF22ACB3}" type="pres">
      <dgm:prSet presAssocID="{75AABF64-AA99-4E1F-87F2-7516F8CE99FE}" presName="box" presStyleLbl="node1" presStyleIdx="0" presStyleCnt="7" custLinFactNeighborY="-31333"/>
      <dgm:spPr/>
      <dgm:t>
        <a:bodyPr/>
        <a:lstStyle/>
        <a:p>
          <a:endParaRPr lang="ru-RU"/>
        </a:p>
      </dgm:t>
    </dgm:pt>
    <dgm:pt modelId="{62322C04-CFC5-431A-90CC-35F7526B7CAA}" type="pres">
      <dgm:prSet presAssocID="{75AABF64-AA99-4E1F-87F2-7516F8CE99FE}" presName="img" presStyleLbl="fgImgPlace1" presStyleIdx="0" presStyleCnt="7" custScaleX="85954" custScaleY="122478" custLinFactNeighborX="-4502" custLinFactNeighborY="-6307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5ACE6F16-8888-43CA-9260-724D725F1D96}" type="pres">
      <dgm:prSet presAssocID="{75AABF64-AA99-4E1F-87F2-7516F8CE99FE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CF053-CB82-471B-8B1B-0DB31A68EA7B}" type="pres">
      <dgm:prSet presAssocID="{2420A79A-32EF-43A1-B6B8-918496ECC314}" presName="spacer" presStyleCnt="0"/>
      <dgm:spPr/>
    </dgm:pt>
    <dgm:pt modelId="{E172A44C-3211-4979-A796-FBBB071D3568}" type="pres">
      <dgm:prSet presAssocID="{AC3D8BAF-D450-473D-9978-2AB08C98980E}" presName="comp" presStyleCnt="0"/>
      <dgm:spPr/>
    </dgm:pt>
    <dgm:pt modelId="{E44CC98E-5095-4D61-BE0C-E267DBB17F75}" type="pres">
      <dgm:prSet presAssocID="{AC3D8BAF-D450-473D-9978-2AB08C98980E}" presName="box" presStyleLbl="node1" presStyleIdx="1" presStyleCnt="7" custLinFactNeighborY="7499"/>
      <dgm:spPr/>
      <dgm:t>
        <a:bodyPr/>
        <a:lstStyle/>
        <a:p>
          <a:endParaRPr lang="ru-RU"/>
        </a:p>
      </dgm:t>
    </dgm:pt>
    <dgm:pt modelId="{506C80F2-30FC-405D-8408-3D9384506020}" type="pres">
      <dgm:prSet presAssocID="{AC3D8BAF-D450-473D-9978-2AB08C98980E}" presName="img" presStyleLbl="fgImgPlace1" presStyleIdx="1" presStyleCnt="7" custScaleX="7607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B73C604-6D6B-466A-AE99-61CC4C6BAB8B}" type="pres">
      <dgm:prSet presAssocID="{AC3D8BAF-D450-473D-9978-2AB08C98980E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58B14-0DAE-43E5-A148-1C1D0464C8AB}" type="pres">
      <dgm:prSet presAssocID="{D3156D8F-4CE5-4830-8629-731B9794447B}" presName="spacer" presStyleCnt="0"/>
      <dgm:spPr/>
    </dgm:pt>
    <dgm:pt modelId="{5D989886-A630-486C-835C-4A05166B9F26}" type="pres">
      <dgm:prSet presAssocID="{52C63734-D684-4110-BC72-E8F5B8425508}" presName="comp" presStyleCnt="0"/>
      <dgm:spPr/>
    </dgm:pt>
    <dgm:pt modelId="{E0DEA4B9-1264-488A-8976-9C13D5D1841D}" type="pres">
      <dgm:prSet presAssocID="{52C63734-D684-4110-BC72-E8F5B8425508}" presName="box" presStyleLbl="node1" presStyleIdx="2" presStyleCnt="7"/>
      <dgm:spPr/>
      <dgm:t>
        <a:bodyPr/>
        <a:lstStyle/>
        <a:p>
          <a:endParaRPr lang="ru-RU"/>
        </a:p>
      </dgm:t>
    </dgm:pt>
    <dgm:pt modelId="{ED453DC3-DABD-489D-A78E-24F12B98615D}" type="pres">
      <dgm:prSet presAssocID="{52C63734-D684-4110-BC72-E8F5B8425508}" presName="img" presStyleLbl="fgImgPlace1" presStyleIdx="2" presStyleCnt="7" custScaleX="9182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F2B45CD-58CD-4458-864A-549F95AD9BEA}" type="pres">
      <dgm:prSet presAssocID="{52C63734-D684-4110-BC72-E8F5B8425508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3DA78-BA42-4630-BE2E-DEBEF9F92832}" type="pres">
      <dgm:prSet presAssocID="{F576942A-C458-4BD7-846F-AEA251A129A5}" presName="spacer" presStyleCnt="0"/>
      <dgm:spPr/>
    </dgm:pt>
    <dgm:pt modelId="{5EB58F47-85FB-40DB-B264-421000767C92}" type="pres">
      <dgm:prSet presAssocID="{E2B50972-068F-4A9D-AD9E-362787525A37}" presName="comp" presStyleCnt="0"/>
      <dgm:spPr/>
    </dgm:pt>
    <dgm:pt modelId="{140D54C9-5228-4ACB-9A4C-71BC58F2D388}" type="pres">
      <dgm:prSet presAssocID="{E2B50972-068F-4A9D-AD9E-362787525A37}" presName="box" presStyleLbl="node1" presStyleIdx="3" presStyleCnt="7"/>
      <dgm:spPr/>
      <dgm:t>
        <a:bodyPr/>
        <a:lstStyle/>
        <a:p>
          <a:endParaRPr lang="ru-RU"/>
        </a:p>
      </dgm:t>
    </dgm:pt>
    <dgm:pt modelId="{3C68214A-5FD2-49A3-9F84-F47151CB801E}" type="pres">
      <dgm:prSet presAssocID="{E2B50972-068F-4A9D-AD9E-362787525A37}" presName="img" presStyleLbl="fgImgPlace1" presStyleIdx="3" presStyleCnt="7" custScaleX="83985" custScaleY="119391"/>
      <dgm:spPr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DCB7AF77-03A5-4788-9E18-C2A62D76FE40}" type="pres">
      <dgm:prSet presAssocID="{E2B50972-068F-4A9D-AD9E-362787525A37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A6EBC-5688-407D-AD4B-227CF357492B}" type="pres">
      <dgm:prSet presAssocID="{494B882C-3DAF-4FC0-99E9-AEFAC25FBECF}" presName="spacer" presStyleCnt="0"/>
      <dgm:spPr/>
    </dgm:pt>
    <dgm:pt modelId="{967698C4-AABF-4F4B-9BBE-2D6AF2F993D8}" type="pres">
      <dgm:prSet presAssocID="{E1EE9AE7-7010-4C51-A694-9E9289BEF557}" presName="comp" presStyleCnt="0"/>
      <dgm:spPr/>
    </dgm:pt>
    <dgm:pt modelId="{361A5500-C209-4322-9195-1751ED684AA3}" type="pres">
      <dgm:prSet presAssocID="{E1EE9AE7-7010-4C51-A694-9E9289BEF557}" presName="box" presStyleLbl="node1" presStyleIdx="4" presStyleCnt="7" custLinFactNeighborX="-348" custLinFactNeighborY="-2835"/>
      <dgm:spPr/>
      <dgm:t>
        <a:bodyPr/>
        <a:lstStyle/>
        <a:p>
          <a:endParaRPr lang="ru-RU"/>
        </a:p>
      </dgm:t>
    </dgm:pt>
    <dgm:pt modelId="{2E7A4DCD-E592-4DBD-B105-026A4B6197A2}" type="pres">
      <dgm:prSet presAssocID="{E1EE9AE7-7010-4C51-A694-9E9289BEF557}" presName="img" presStyleLbl="fgImgPlace1" presStyleIdx="4" presStyleCnt="7"/>
      <dgm:spPr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C30D8F3A-624B-42A9-A836-7E40C496F8E5}" type="pres">
      <dgm:prSet presAssocID="{E1EE9AE7-7010-4C51-A694-9E9289BEF557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DBB2F-8027-45E2-BCA6-4F831CCA0134}" type="pres">
      <dgm:prSet presAssocID="{5D0A3FF8-1F87-4D8C-8B85-6022ABA18615}" presName="spacer" presStyleCnt="0"/>
      <dgm:spPr/>
    </dgm:pt>
    <dgm:pt modelId="{5990601E-0FDF-4AD4-8CEA-6E8F2FC452D8}" type="pres">
      <dgm:prSet presAssocID="{9F2D0AD8-6A28-41C0-A6C5-A709C8559AA8}" presName="comp" presStyleCnt="0"/>
      <dgm:spPr/>
    </dgm:pt>
    <dgm:pt modelId="{DCA6CB92-844F-4B37-9300-BAFB3D13CB8B}" type="pres">
      <dgm:prSet presAssocID="{9F2D0AD8-6A28-41C0-A6C5-A709C8559AA8}" presName="box" presStyleLbl="node1" presStyleIdx="5" presStyleCnt="7" custLinFactNeighborY="159"/>
      <dgm:spPr/>
      <dgm:t>
        <a:bodyPr/>
        <a:lstStyle/>
        <a:p>
          <a:endParaRPr lang="ru-RU"/>
        </a:p>
      </dgm:t>
    </dgm:pt>
    <dgm:pt modelId="{42A6726B-806E-4398-8732-E5B2F60A5001}" type="pres">
      <dgm:prSet presAssocID="{9F2D0AD8-6A28-41C0-A6C5-A709C8559AA8}" presName="img" presStyleLbl="fgImgPlace1" presStyleIdx="5" presStyleCnt="7" custScaleX="76110" custScaleY="124455"/>
      <dgm:spPr>
        <a:blipFill rotWithShape="1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0380ED4A-16D6-4719-A5AC-61A3578CD643}" type="pres">
      <dgm:prSet presAssocID="{9F2D0AD8-6A28-41C0-A6C5-A709C8559AA8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CAEA1-9649-4491-A0C5-AC7AA373D66F}" type="pres">
      <dgm:prSet presAssocID="{98EF5688-483D-45D5-B5D4-53C515A95B55}" presName="spacer" presStyleCnt="0"/>
      <dgm:spPr/>
    </dgm:pt>
    <dgm:pt modelId="{FCE900DA-384F-4189-A83E-A555EDB386E9}" type="pres">
      <dgm:prSet presAssocID="{DA55EE0F-A3C5-4690-BEEF-866C2730AE66}" presName="comp" presStyleCnt="0"/>
      <dgm:spPr/>
    </dgm:pt>
    <dgm:pt modelId="{7AF2B468-6720-4026-B062-43F51E13B67F}" type="pres">
      <dgm:prSet presAssocID="{DA55EE0F-A3C5-4690-BEEF-866C2730AE66}" presName="box" presStyleLbl="node1" presStyleIdx="6" presStyleCnt="7" custLinFactNeighborY="1338"/>
      <dgm:spPr/>
      <dgm:t>
        <a:bodyPr/>
        <a:lstStyle/>
        <a:p>
          <a:endParaRPr lang="ru-RU"/>
        </a:p>
      </dgm:t>
    </dgm:pt>
    <dgm:pt modelId="{C8AC614B-F813-4902-A649-03196339911B}" type="pres">
      <dgm:prSet presAssocID="{DA55EE0F-A3C5-4690-BEEF-866C2730AE66}" presName="img" presStyleLbl="fgImgPlace1" presStyleIdx="6" presStyleCnt="7" custScaleX="97171" custScaleY="128825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</dgm:pt>
    <dgm:pt modelId="{56E68431-A330-44EB-A323-0174E135C5DE}" type="pres">
      <dgm:prSet presAssocID="{DA55EE0F-A3C5-4690-BEEF-866C2730AE66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A27B4A-0F33-4E3C-8F78-A600B28BC8A9}" srcId="{C06AB5D6-14F5-4346-A92F-231FC6B96C16}" destId="{E1EE9AE7-7010-4C51-A694-9E9289BEF557}" srcOrd="4" destOrd="0" parTransId="{7626A373-C319-4B79-AC83-00BEDFDD43DF}" sibTransId="{5D0A3FF8-1F87-4D8C-8B85-6022ABA18615}"/>
    <dgm:cxn modelId="{2F78C1C9-7B88-4B1B-BE20-DFF5482BB5E2}" type="presOf" srcId="{C06AB5D6-14F5-4346-A92F-231FC6B96C16}" destId="{0AF43E4E-3D03-426E-95A2-1A656E77894D}" srcOrd="0" destOrd="0" presId="urn:microsoft.com/office/officeart/2005/8/layout/vList4#1"/>
    <dgm:cxn modelId="{127E5D83-A731-4192-8CE0-6127D6D36591}" type="presOf" srcId="{52C63734-D684-4110-BC72-E8F5B8425508}" destId="{CF2B45CD-58CD-4458-864A-549F95AD9BEA}" srcOrd="1" destOrd="0" presId="urn:microsoft.com/office/officeart/2005/8/layout/vList4#1"/>
    <dgm:cxn modelId="{417631B7-3B64-4D9D-8736-2326554BC9C3}" srcId="{C06AB5D6-14F5-4346-A92F-231FC6B96C16}" destId="{E2B50972-068F-4A9D-AD9E-362787525A37}" srcOrd="3" destOrd="0" parTransId="{C2DBE8D7-CCD7-4B9F-931E-3D5361754384}" sibTransId="{494B882C-3DAF-4FC0-99E9-AEFAC25FBECF}"/>
    <dgm:cxn modelId="{EEFB9F51-60C6-4544-B690-8B54C00651B7}" srcId="{C06AB5D6-14F5-4346-A92F-231FC6B96C16}" destId="{AC3D8BAF-D450-473D-9978-2AB08C98980E}" srcOrd="1" destOrd="0" parTransId="{966C4323-5323-4E30-9DD2-1A87582CC8BD}" sibTransId="{D3156D8F-4CE5-4830-8629-731B9794447B}"/>
    <dgm:cxn modelId="{69B908DB-E0FA-4B69-8849-8DF2BE3A62F8}" srcId="{C06AB5D6-14F5-4346-A92F-231FC6B96C16}" destId="{75AABF64-AA99-4E1F-87F2-7516F8CE99FE}" srcOrd="0" destOrd="0" parTransId="{B7DB5A4D-3F43-4911-AFA1-7F98412EFF1B}" sibTransId="{2420A79A-32EF-43A1-B6B8-918496ECC314}"/>
    <dgm:cxn modelId="{D3AD1054-1494-4A73-A11C-701B9238A8A8}" type="presOf" srcId="{DA55EE0F-A3C5-4690-BEEF-866C2730AE66}" destId="{7AF2B468-6720-4026-B062-43F51E13B67F}" srcOrd="0" destOrd="0" presId="urn:microsoft.com/office/officeart/2005/8/layout/vList4#1"/>
    <dgm:cxn modelId="{B9BD04D6-1FDD-43E8-9C23-7DA521A414CB}" type="presOf" srcId="{9F2D0AD8-6A28-41C0-A6C5-A709C8559AA8}" destId="{DCA6CB92-844F-4B37-9300-BAFB3D13CB8B}" srcOrd="0" destOrd="0" presId="urn:microsoft.com/office/officeart/2005/8/layout/vList4#1"/>
    <dgm:cxn modelId="{47715D22-28B2-42A1-B299-7B204F2FD59E}" type="presOf" srcId="{AC3D8BAF-D450-473D-9978-2AB08C98980E}" destId="{8B73C604-6D6B-466A-AE99-61CC4C6BAB8B}" srcOrd="1" destOrd="0" presId="urn:microsoft.com/office/officeart/2005/8/layout/vList4#1"/>
    <dgm:cxn modelId="{809DE109-DC33-4B0E-BC42-6978ACAAC141}" type="presOf" srcId="{AC3D8BAF-D450-473D-9978-2AB08C98980E}" destId="{E44CC98E-5095-4D61-BE0C-E267DBB17F75}" srcOrd="0" destOrd="0" presId="urn:microsoft.com/office/officeart/2005/8/layout/vList4#1"/>
    <dgm:cxn modelId="{BF4B8B9E-E8B7-462E-AC78-ADA16BA3A579}" type="presOf" srcId="{75AABF64-AA99-4E1F-87F2-7516F8CE99FE}" destId="{B0E7EB48-0947-46E5-B4F8-2AA1AF22ACB3}" srcOrd="0" destOrd="0" presId="urn:microsoft.com/office/officeart/2005/8/layout/vList4#1"/>
    <dgm:cxn modelId="{6914CB04-66E2-4C7D-8A66-252224EBB0C2}" type="presOf" srcId="{E2B50972-068F-4A9D-AD9E-362787525A37}" destId="{140D54C9-5228-4ACB-9A4C-71BC58F2D388}" srcOrd="0" destOrd="0" presId="urn:microsoft.com/office/officeart/2005/8/layout/vList4#1"/>
    <dgm:cxn modelId="{F093374B-13EB-40EC-97BE-1F14C3F2504F}" srcId="{C06AB5D6-14F5-4346-A92F-231FC6B96C16}" destId="{52C63734-D684-4110-BC72-E8F5B8425508}" srcOrd="2" destOrd="0" parTransId="{3F003406-4CFF-4D70-B264-48571921B2C9}" sibTransId="{F576942A-C458-4BD7-846F-AEA251A129A5}"/>
    <dgm:cxn modelId="{13D9EEC9-7408-421A-A13A-4E93059406EA}" srcId="{C06AB5D6-14F5-4346-A92F-231FC6B96C16}" destId="{DA55EE0F-A3C5-4690-BEEF-866C2730AE66}" srcOrd="6" destOrd="0" parTransId="{09C71024-EBB9-4566-B58F-C4A6EFC771F7}" sibTransId="{451C3A32-B276-41CC-8105-453A4F36C64D}"/>
    <dgm:cxn modelId="{89B9F4E1-4E08-469F-900A-172ACFF5F0EE}" srcId="{C06AB5D6-14F5-4346-A92F-231FC6B96C16}" destId="{9F2D0AD8-6A28-41C0-A6C5-A709C8559AA8}" srcOrd="5" destOrd="0" parTransId="{A6AC42CA-5884-4EB1-9FB2-682B2B732788}" sibTransId="{98EF5688-483D-45D5-B5D4-53C515A95B55}"/>
    <dgm:cxn modelId="{A95E1503-96DA-4548-8365-E9E9B225C5D5}" type="presOf" srcId="{E1EE9AE7-7010-4C51-A694-9E9289BEF557}" destId="{C30D8F3A-624B-42A9-A836-7E40C496F8E5}" srcOrd="1" destOrd="0" presId="urn:microsoft.com/office/officeart/2005/8/layout/vList4#1"/>
    <dgm:cxn modelId="{56BFB6E9-32B7-4DA5-9BC2-A8F521E29CB2}" type="presOf" srcId="{52C63734-D684-4110-BC72-E8F5B8425508}" destId="{E0DEA4B9-1264-488A-8976-9C13D5D1841D}" srcOrd="0" destOrd="0" presId="urn:microsoft.com/office/officeart/2005/8/layout/vList4#1"/>
    <dgm:cxn modelId="{DC9CDD7A-1E9D-4381-8FE2-D9517D70B8DB}" type="presOf" srcId="{9F2D0AD8-6A28-41C0-A6C5-A709C8559AA8}" destId="{0380ED4A-16D6-4719-A5AC-61A3578CD643}" srcOrd="1" destOrd="0" presId="urn:microsoft.com/office/officeart/2005/8/layout/vList4#1"/>
    <dgm:cxn modelId="{040D5459-1639-4AC9-B25C-0CEC74BD5814}" type="presOf" srcId="{E2B50972-068F-4A9D-AD9E-362787525A37}" destId="{DCB7AF77-03A5-4788-9E18-C2A62D76FE40}" srcOrd="1" destOrd="0" presId="urn:microsoft.com/office/officeart/2005/8/layout/vList4#1"/>
    <dgm:cxn modelId="{6A301763-2805-43F6-84B2-A2193083C783}" type="presOf" srcId="{75AABF64-AA99-4E1F-87F2-7516F8CE99FE}" destId="{5ACE6F16-8888-43CA-9260-724D725F1D96}" srcOrd="1" destOrd="0" presId="urn:microsoft.com/office/officeart/2005/8/layout/vList4#1"/>
    <dgm:cxn modelId="{6A14A21E-EEC1-4893-848A-C7751EAEC5B1}" type="presOf" srcId="{E1EE9AE7-7010-4C51-A694-9E9289BEF557}" destId="{361A5500-C209-4322-9195-1751ED684AA3}" srcOrd="0" destOrd="0" presId="urn:microsoft.com/office/officeart/2005/8/layout/vList4#1"/>
    <dgm:cxn modelId="{28FF32E7-B8A1-4B85-898A-B60ABE4ED460}" type="presOf" srcId="{DA55EE0F-A3C5-4690-BEEF-866C2730AE66}" destId="{56E68431-A330-44EB-A323-0174E135C5DE}" srcOrd="1" destOrd="0" presId="urn:microsoft.com/office/officeart/2005/8/layout/vList4#1"/>
    <dgm:cxn modelId="{98B77D05-5660-49ED-AF53-E66587751D20}" type="presParOf" srcId="{0AF43E4E-3D03-426E-95A2-1A656E77894D}" destId="{07235248-3D14-4F17-8F1A-374C29169258}" srcOrd="0" destOrd="0" presId="urn:microsoft.com/office/officeart/2005/8/layout/vList4#1"/>
    <dgm:cxn modelId="{594E19C1-8D67-44C7-B585-7FD464CB97BB}" type="presParOf" srcId="{07235248-3D14-4F17-8F1A-374C29169258}" destId="{B0E7EB48-0947-46E5-B4F8-2AA1AF22ACB3}" srcOrd="0" destOrd="0" presId="urn:microsoft.com/office/officeart/2005/8/layout/vList4#1"/>
    <dgm:cxn modelId="{02DE7C5E-F510-46C9-9EE3-5EE5FF5FBD5C}" type="presParOf" srcId="{07235248-3D14-4F17-8F1A-374C29169258}" destId="{62322C04-CFC5-431A-90CC-35F7526B7CAA}" srcOrd="1" destOrd="0" presId="urn:microsoft.com/office/officeart/2005/8/layout/vList4#1"/>
    <dgm:cxn modelId="{01DE45FB-57F3-4322-98D0-F0B9A2F37682}" type="presParOf" srcId="{07235248-3D14-4F17-8F1A-374C29169258}" destId="{5ACE6F16-8888-43CA-9260-724D725F1D96}" srcOrd="2" destOrd="0" presId="urn:microsoft.com/office/officeart/2005/8/layout/vList4#1"/>
    <dgm:cxn modelId="{0AC476E6-5EE8-45C8-A469-1DBC6455AD77}" type="presParOf" srcId="{0AF43E4E-3D03-426E-95A2-1A656E77894D}" destId="{18BCF053-CB82-471B-8B1B-0DB31A68EA7B}" srcOrd="1" destOrd="0" presId="urn:microsoft.com/office/officeart/2005/8/layout/vList4#1"/>
    <dgm:cxn modelId="{2566F6DE-D655-40E6-8070-D2292D33BBEB}" type="presParOf" srcId="{0AF43E4E-3D03-426E-95A2-1A656E77894D}" destId="{E172A44C-3211-4979-A796-FBBB071D3568}" srcOrd="2" destOrd="0" presId="urn:microsoft.com/office/officeart/2005/8/layout/vList4#1"/>
    <dgm:cxn modelId="{D1036709-8A53-4C66-B694-05816AD7EB2B}" type="presParOf" srcId="{E172A44C-3211-4979-A796-FBBB071D3568}" destId="{E44CC98E-5095-4D61-BE0C-E267DBB17F75}" srcOrd="0" destOrd="0" presId="urn:microsoft.com/office/officeart/2005/8/layout/vList4#1"/>
    <dgm:cxn modelId="{CB1A6908-7A5F-433D-9993-6B3234AA966E}" type="presParOf" srcId="{E172A44C-3211-4979-A796-FBBB071D3568}" destId="{506C80F2-30FC-405D-8408-3D9384506020}" srcOrd="1" destOrd="0" presId="urn:microsoft.com/office/officeart/2005/8/layout/vList4#1"/>
    <dgm:cxn modelId="{8001E24D-045B-4906-9133-440ACABDE70C}" type="presParOf" srcId="{E172A44C-3211-4979-A796-FBBB071D3568}" destId="{8B73C604-6D6B-466A-AE99-61CC4C6BAB8B}" srcOrd="2" destOrd="0" presId="urn:microsoft.com/office/officeart/2005/8/layout/vList4#1"/>
    <dgm:cxn modelId="{2BBEDA77-1ED2-4D4F-9E7F-0AB5906211EB}" type="presParOf" srcId="{0AF43E4E-3D03-426E-95A2-1A656E77894D}" destId="{CBC58B14-0DAE-43E5-A148-1C1D0464C8AB}" srcOrd="3" destOrd="0" presId="urn:microsoft.com/office/officeart/2005/8/layout/vList4#1"/>
    <dgm:cxn modelId="{6AE6464F-CBF5-417A-8C1C-02307AA0A073}" type="presParOf" srcId="{0AF43E4E-3D03-426E-95A2-1A656E77894D}" destId="{5D989886-A630-486C-835C-4A05166B9F26}" srcOrd="4" destOrd="0" presId="urn:microsoft.com/office/officeart/2005/8/layout/vList4#1"/>
    <dgm:cxn modelId="{35E92E25-FDBD-45AA-901B-5F2EE395C82A}" type="presParOf" srcId="{5D989886-A630-486C-835C-4A05166B9F26}" destId="{E0DEA4B9-1264-488A-8976-9C13D5D1841D}" srcOrd="0" destOrd="0" presId="urn:microsoft.com/office/officeart/2005/8/layout/vList4#1"/>
    <dgm:cxn modelId="{018EF5C4-3CF9-438E-8017-390CEEE4F913}" type="presParOf" srcId="{5D989886-A630-486C-835C-4A05166B9F26}" destId="{ED453DC3-DABD-489D-A78E-24F12B98615D}" srcOrd="1" destOrd="0" presId="urn:microsoft.com/office/officeart/2005/8/layout/vList4#1"/>
    <dgm:cxn modelId="{7DD674B9-0754-4CD3-93C4-EA065CF5052C}" type="presParOf" srcId="{5D989886-A630-486C-835C-4A05166B9F26}" destId="{CF2B45CD-58CD-4458-864A-549F95AD9BEA}" srcOrd="2" destOrd="0" presId="urn:microsoft.com/office/officeart/2005/8/layout/vList4#1"/>
    <dgm:cxn modelId="{8B522E82-BD04-4A97-9291-EF497E51BF68}" type="presParOf" srcId="{0AF43E4E-3D03-426E-95A2-1A656E77894D}" destId="{D8E3DA78-BA42-4630-BE2E-DEBEF9F92832}" srcOrd="5" destOrd="0" presId="urn:microsoft.com/office/officeart/2005/8/layout/vList4#1"/>
    <dgm:cxn modelId="{AEDE17BE-BB85-4734-B9C3-3193E0F7AC7E}" type="presParOf" srcId="{0AF43E4E-3D03-426E-95A2-1A656E77894D}" destId="{5EB58F47-85FB-40DB-B264-421000767C92}" srcOrd="6" destOrd="0" presId="urn:microsoft.com/office/officeart/2005/8/layout/vList4#1"/>
    <dgm:cxn modelId="{0F13DD1C-E9F4-4D67-B0D5-266A393662A6}" type="presParOf" srcId="{5EB58F47-85FB-40DB-B264-421000767C92}" destId="{140D54C9-5228-4ACB-9A4C-71BC58F2D388}" srcOrd="0" destOrd="0" presId="urn:microsoft.com/office/officeart/2005/8/layout/vList4#1"/>
    <dgm:cxn modelId="{DD227957-C311-4FA8-B2FF-DC4B3B7FFD04}" type="presParOf" srcId="{5EB58F47-85FB-40DB-B264-421000767C92}" destId="{3C68214A-5FD2-49A3-9F84-F47151CB801E}" srcOrd="1" destOrd="0" presId="urn:microsoft.com/office/officeart/2005/8/layout/vList4#1"/>
    <dgm:cxn modelId="{C4A4D060-9365-4EFD-B88D-669B6FCF0EF7}" type="presParOf" srcId="{5EB58F47-85FB-40DB-B264-421000767C92}" destId="{DCB7AF77-03A5-4788-9E18-C2A62D76FE40}" srcOrd="2" destOrd="0" presId="urn:microsoft.com/office/officeart/2005/8/layout/vList4#1"/>
    <dgm:cxn modelId="{2F506BBD-056A-43DC-A8C3-93C3915C951A}" type="presParOf" srcId="{0AF43E4E-3D03-426E-95A2-1A656E77894D}" destId="{DE1A6EBC-5688-407D-AD4B-227CF357492B}" srcOrd="7" destOrd="0" presId="urn:microsoft.com/office/officeart/2005/8/layout/vList4#1"/>
    <dgm:cxn modelId="{A9C8285B-059E-404E-8DBE-68C9975683B3}" type="presParOf" srcId="{0AF43E4E-3D03-426E-95A2-1A656E77894D}" destId="{967698C4-AABF-4F4B-9BBE-2D6AF2F993D8}" srcOrd="8" destOrd="0" presId="urn:microsoft.com/office/officeart/2005/8/layout/vList4#1"/>
    <dgm:cxn modelId="{958E5820-489D-4DE7-8230-3A9CF3191A34}" type="presParOf" srcId="{967698C4-AABF-4F4B-9BBE-2D6AF2F993D8}" destId="{361A5500-C209-4322-9195-1751ED684AA3}" srcOrd="0" destOrd="0" presId="urn:microsoft.com/office/officeart/2005/8/layout/vList4#1"/>
    <dgm:cxn modelId="{26BF27C3-771C-4D10-8800-CD46D4D3CBF2}" type="presParOf" srcId="{967698C4-AABF-4F4B-9BBE-2D6AF2F993D8}" destId="{2E7A4DCD-E592-4DBD-B105-026A4B6197A2}" srcOrd="1" destOrd="0" presId="urn:microsoft.com/office/officeart/2005/8/layout/vList4#1"/>
    <dgm:cxn modelId="{9BB41705-78AA-4C3C-9231-4B7726FD0F04}" type="presParOf" srcId="{967698C4-AABF-4F4B-9BBE-2D6AF2F993D8}" destId="{C30D8F3A-624B-42A9-A836-7E40C496F8E5}" srcOrd="2" destOrd="0" presId="urn:microsoft.com/office/officeart/2005/8/layout/vList4#1"/>
    <dgm:cxn modelId="{83636DDE-C8F6-42A5-B153-5A50987DEF5E}" type="presParOf" srcId="{0AF43E4E-3D03-426E-95A2-1A656E77894D}" destId="{FA3DBB2F-8027-45E2-BCA6-4F831CCA0134}" srcOrd="9" destOrd="0" presId="urn:microsoft.com/office/officeart/2005/8/layout/vList4#1"/>
    <dgm:cxn modelId="{30694888-96B9-4685-84BD-19E40D6750F4}" type="presParOf" srcId="{0AF43E4E-3D03-426E-95A2-1A656E77894D}" destId="{5990601E-0FDF-4AD4-8CEA-6E8F2FC452D8}" srcOrd="10" destOrd="0" presId="urn:microsoft.com/office/officeart/2005/8/layout/vList4#1"/>
    <dgm:cxn modelId="{FB0460B4-0D2B-4CC3-99DD-0D993DD8A7C6}" type="presParOf" srcId="{5990601E-0FDF-4AD4-8CEA-6E8F2FC452D8}" destId="{DCA6CB92-844F-4B37-9300-BAFB3D13CB8B}" srcOrd="0" destOrd="0" presId="urn:microsoft.com/office/officeart/2005/8/layout/vList4#1"/>
    <dgm:cxn modelId="{F5573D9B-64A9-4F9E-9E79-38DB4A111191}" type="presParOf" srcId="{5990601E-0FDF-4AD4-8CEA-6E8F2FC452D8}" destId="{42A6726B-806E-4398-8732-E5B2F60A5001}" srcOrd="1" destOrd="0" presId="urn:microsoft.com/office/officeart/2005/8/layout/vList4#1"/>
    <dgm:cxn modelId="{6E449B83-7DB0-490D-9CA6-12F39C6FCC05}" type="presParOf" srcId="{5990601E-0FDF-4AD4-8CEA-6E8F2FC452D8}" destId="{0380ED4A-16D6-4719-A5AC-61A3578CD643}" srcOrd="2" destOrd="0" presId="urn:microsoft.com/office/officeart/2005/8/layout/vList4#1"/>
    <dgm:cxn modelId="{CE71CB3A-2731-4B45-BB7F-FBA2D537B504}" type="presParOf" srcId="{0AF43E4E-3D03-426E-95A2-1A656E77894D}" destId="{DDCCAEA1-9649-4491-A0C5-AC7AA373D66F}" srcOrd="11" destOrd="0" presId="urn:microsoft.com/office/officeart/2005/8/layout/vList4#1"/>
    <dgm:cxn modelId="{1AE36182-DCD6-4053-A433-D2094A72A434}" type="presParOf" srcId="{0AF43E4E-3D03-426E-95A2-1A656E77894D}" destId="{FCE900DA-384F-4189-A83E-A555EDB386E9}" srcOrd="12" destOrd="0" presId="urn:microsoft.com/office/officeart/2005/8/layout/vList4#1"/>
    <dgm:cxn modelId="{05638DBE-7072-4FE5-942E-90352B7849E4}" type="presParOf" srcId="{FCE900DA-384F-4189-A83E-A555EDB386E9}" destId="{7AF2B468-6720-4026-B062-43F51E13B67F}" srcOrd="0" destOrd="0" presId="urn:microsoft.com/office/officeart/2005/8/layout/vList4#1"/>
    <dgm:cxn modelId="{CF3AD5A0-0D21-4473-988A-467B13459F9B}" type="presParOf" srcId="{FCE900DA-384F-4189-A83E-A555EDB386E9}" destId="{C8AC614B-F813-4902-A649-03196339911B}" srcOrd="1" destOrd="0" presId="urn:microsoft.com/office/officeart/2005/8/layout/vList4#1"/>
    <dgm:cxn modelId="{5B45A04A-AE72-4BB6-A3AB-D05C1E281C21}" type="presParOf" srcId="{FCE900DA-384F-4189-A83E-A555EDB386E9}" destId="{56E68431-A330-44EB-A323-0174E135C5D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6AB5D6-14F5-4346-A92F-231FC6B96C16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AABF64-AA99-4E1F-87F2-7516F8CE99F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</a:rPr>
            <a:t> </a:t>
          </a: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Построение суждений оценочного характера, </a:t>
          </a:r>
        </a:p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о роли личных усилий для нравственного развития человека </a:t>
          </a:r>
        </a:p>
      </dgm:t>
    </dgm:pt>
    <dgm:pt modelId="{2420A79A-32EF-43A1-B6B8-918496ECC314}" type="sibTrans" cxnId="{69B908DB-E0FA-4B69-8849-8DF2BE3A62F8}">
      <dgm:prSet/>
      <dgm:spPr/>
      <dgm:t>
        <a:bodyPr/>
        <a:lstStyle/>
        <a:p>
          <a:endParaRPr lang="ru-RU"/>
        </a:p>
      </dgm:t>
    </dgm:pt>
    <dgm:pt modelId="{B7DB5A4D-3F43-4911-AFA1-7F98412EFF1B}" type="parTrans" cxnId="{69B908DB-E0FA-4B69-8849-8DF2BE3A62F8}">
      <dgm:prSet/>
      <dgm:spPr/>
      <dgm:t>
        <a:bodyPr/>
        <a:lstStyle/>
        <a:p>
          <a:endParaRPr lang="ru-RU"/>
        </a:p>
      </dgm:t>
    </dgm:pt>
    <dgm:pt modelId="{E2B50972-068F-4A9D-AD9E-362787525A3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Знание общепринятых в российском обществе норм морали, отношений и поведения людей, основанных на российских традиционных духовных ценностях, конституционных правах, свободах и обязанностях гражданина</a:t>
          </a:r>
        </a:p>
      </dgm:t>
    </dgm:pt>
    <dgm:pt modelId="{C2DBE8D7-CCD7-4B9F-931E-3D5361754384}" type="parTrans" cxnId="{417631B7-3B64-4D9D-8736-2326554BC9C3}">
      <dgm:prSet/>
      <dgm:spPr/>
      <dgm:t>
        <a:bodyPr/>
        <a:lstStyle/>
        <a:p>
          <a:endParaRPr lang="ru-RU"/>
        </a:p>
      </dgm:t>
    </dgm:pt>
    <dgm:pt modelId="{494B882C-3DAF-4FC0-99E9-AEFAC25FBECF}" type="sibTrans" cxnId="{417631B7-3B64-4D9D-8736-2326554BC9C3}">
      <dgm:prSet/>
      <dgm:spPr/>
      <dgm:t>
        <a:bodyPr/>
        <a:lstStyle/>
        <a:p>
          <a:endParaRPr lang="ru-RU"/>
        </a:p>
      </dgm:t>
    </dgm:pt>
    <dgm:pt modelId="{E1EE9AE7-7010-4C51-A694-9E9289BEF55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умения соотносить поведение и поступки человека с основными нормами российской светской (гражданской) этики</a:t>
          </a:r>
        </a:p>
      </dgm:t>
    </dgm:pt>
    <dgm:pt modelId="{7626A373-C319-4B79-AC83-00BEDFDD43DF}" type="parTrans" cxnId="{3EA27B4A-0F33-4E3C-8F78-A600B28BC8A9}">
      <dgm:prSet/>
      <dgm:spPr/>
      <dgm:t>
        <a:bodyPr/>
        <a:lstStyle/>
        <a:p>
          <a:endParaRPr lang="ru-RU"/>
        </a:p>
      </dgm:t>
    </dgm:pt>
    <dgm:pt modelId="{5D0A3FF8-1F87-4D8C-8B85-6022ABA18615}" type="sibTrans" cxnId="{3EA27B4A-0F33-4E3C-8F78-A600B28BC8A9}">
      <dgm:prSet/>
      <dgm:spPr/>
      <dgm:t>
        <a:bodyPr/>
        <a:lstStyle/>
        <a:p>
          <a:endParaRPr lang="ru-RU"/>
        </a:p>
      </dgm:t>
    </dgm:pt>
    <dgm:pt modelId="{9F2D0AD8-6A28-41C0-A6C5-A709C8559AA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умения строить суждения оценочного характера о значении нравственности в жизни человека, </a:t>
          </a:r>
        </a:p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b="1" dirty="0">
              <a:solidFill>
                <a:srgbClr val="002060"/>
              </a:solidFill>
              <a:latin typeface="Arial Narrow" panose="020B0606020202030204" pitchFamily="34" charset="0"/>
            </a:rPr>
            <a:t>коллектива, семьи, общества</a:t>
          </a:r>
          <a:endParaRPr lang="ru-RU" sz="18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98EF5688-483D-45D5-B5D4-53C515A95B55}" type="sibTrans" cxnId="{89B9F4E1-4E08-469F-900A-172ACFF5F0EE}">
      <dgm:prSet/>
      <dgm:spPr/>
      <dgm:t>
        <a:bodyPr/>
        <a:lstStyle/>
        <a:p>
          <a:endParaRPr lang="ru-RU"/>
        </a:p>
      </dgm:t>
    </dgm:pt>
    <dgm:pt modelId="{A6AC42CA-5884-4EB1-9FB2-682B2B732788}" type="parTrans" cxnId="{89B9F4E1-4E08-469F-900A-172ACFF5F0EE}">
      <dgm:prSet/>
      <dgm:spPr/>
      <dgm:t>
        <a:bodyPr/>
        <a:lstStyle/>
        <a:p>
          <a:endParaRPr lang="ru-RU"/>
        </a:p>
      </dgm:t>
    </dgm:pt>
    <dgm:pt modelId="{AC3D8BAF-D450-473D-9978-2AB08C98980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умения анализировать и давать нравственную оценку поступкам, отвечать за них, проявлять готовность к сознательному самоограничению в поведении</a:t>
          </a:r>
        </a:p>
      </dgm:t>
    </dgm:pt>
    <dgm:pt modelId="{966C4323-5323-4E30-9DD2-1A87582CC8BD}" type="parTrans" cxnId="{EEFB9F51-60C6-4544-B690-8B54C00651B7}">
      <dgm:prSet/>
      <dgm:spPr/>
      <dgm:t>
        <a:bodyPr/>
        <a:lstStyle/>
        <a:p>
          <a:endParaRPr lang="ru-RU"/>
        </a:p>
      </dgm:t>
    </dgm:pt>
    <dgm:pt modelId="{D3156D8F-4CE5-4830-8629-731B9794447B}" type="sibTrans" cxnId="{EEFB9F51-60C6-4544-B690-8B54C00651B7}">
      <dgm:prSet/>
      <dgm:spPr/>
      <dgm:t>
        <a:bodyPr/>
        <a:lstStyle/>
        <a:p>
          <a:endParaRPr lang="ru-RU"/>
        </a:p>
      </dgm:t>
    </dgm:pt>
    <dgm:pt modelId="{52C63734-D684-4110-BC72-E8F5B842550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Способность осуществлять и обосновывать нравственный выбор, опираясь на принятые в обществе нормы морали и внутреннюю установку личности, поступать согласно своей совести</a:t>
          </a:r>
        </a:p>
      </dgm:t>
    </dgm:pt>
    <dgm:pt modelId="{3F003406-4CFF-4D70-B264-48571921B2C9}" type="parTrans" cxnId="{F093374B-13EB-40EC-97BE-1F14C3F2504F}">
      <dgm:prSet/>
      <dgm:spPr/>
      <dgm:t>
        <a:bodyPr/>
        <a:lstStyle/>
        <a:p>
          <a:endParaRPr lang="ru-RU"/>
        </a:p>
      </dgm:t>
    </dgm:pt>
    <dgm:pt modelId="{F576942A-C458-4BD7-846F-AEA251A129A5}" type="sibTrans" cxnId="{F093374B-13EB-40EC-97BE-1F14C3F2504F}">
      <dgm:prSet/>
      <dgm:spPr/>
      <dgm:t>
        <a:bodyPr/>
        <a:lstStyle/>
        <a:p>
          <a:endParaRPr lang="ru-RU"/>
        </a:p>
      </dgm:t>
    </dgm:pt>
    <dgm:pt modelId="{0AF43E4E-3D03-426E-95A2-1A656E77894D}" type="pres">
      <dgm:prSet presAssocID="{C06AB5D6-14F5-4346-A92F-231FC6B96C1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235248-3D14-4F17-8F1A-374C29169258}" type="pres">
      <dgm:prSet presAssocID="{75AABF64-AA99-4E1F-87F2-7516F8CE99FE}" presName="comp" presStyleCnt="0"/>
      <dgm:spPr/>
    </dgm:pt>
    <dgm:pt modelId="{B0E7EB48-0947-46E5-B4F8-2AA1AF22ACB3}" type="pres">
      <dgm:prSet presAssocID="{75AABF64-AA99-4E1F-87F2-7516F8CE99FE}" presName="box" presStyleLbl="node1" presStyleIdx="0" presStyleCnt="6" custLinFactNeighborY="-31333"/>
      <dgm:spPr/>
      <dgm:t>
        <a:bodyPr/>
        <a:lstStyle/>
        <a:p>
          <a:endParaRPr lang="ru-RU"/>
        </a:p>
      </dgm:t>
    </dgm:pt>
    <dgm:pt modelId="{62322C04-CFC5-431A-90CC-35F7526B7CAA}" type="pres">
      <dgm:prSet presAssocID="{75AABF64-AA99-4E1F-87F2-7516F8CE99FE}" presName="img" presStyleLbl="fgImgPlace1" presStyleIdx="0" presStyleCnt="6" custScaleX="83674" custScaleY="128822" custLinFactNeighborX="-4502" custLinFactNeighborY="-630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ACE6F16-8888-43CA-9260-724D725F1D96}" type="pres">
      <dgm:prSet presAssocID="{75AABF64-AA99-4E1F-87F2-7516F8CE99FE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CF053-CB82-471B-8B1B-0DB31A68EA7B}" type="pres">
      <dgm:prSet presAssocID="{2420A79A-32EF-43A1-B6B8-918496ECC314}" presName="spacer" presStyleCnt="0"/>
      <dgm:spPr/>
    </dgm:pt>
    <dgm:pt modelId="{E172A44C-3211-4979-A796-FBBB071D3568}" type="pres">
      <dgm:prSet presAssocID="{AC3D8BAF-D450-473D-9978-2AB08C98980E}" presName="comp" presStyleCnt="0"/>
      <dgm:spPr/>
    </dgm:pt>
    <dgm:pt modelId="{E44CC98E-5095-4D61-BE0C-E267DBB17F75}" type="pres">
      <dgm:prSet presAssocID="{AC3D8BAF-D450-473D-9978-2AB08C98980E}" presName="box" presStyleLbl="node1" presStyleIdx="1" presStyleCnt="6" custLinFactNeighborY="7499"/>
      <dgm:spPr/>
      <dgm:t>
        <a:bodyPr/>
        <a:lstStyle/>
        <a:p>
          <a:endParaRPr lang="ru-RU"/>
        </a:p>
      </dgm:t>
    </dgm:pt>
    <dgm:pt modelId="{506C80F2-30FC-405D-8408-3D9384506020}" type="pres">
      <dgm:prSet presAssocID="{AC3D8BAF-D450-473D-9978-2AB08C98980E}" presName="img" presStyleLbl="fgImgPlace1" presStyleIdx="1" presStyleCnt="6" custScaleX="90420" custScaleY="10091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B73C604-6D6B-466A-AE99-61CC4C6BAB8B}" type="pres">
      <dgm:prSet presAssocID="{AC3D8BAF-D450-473D-9978-2AB08C98980E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58B14-0DAE-43E5-A148-1C1D0464C8AB}" type="pres">
      <dgm:prSet presAssocID="{D3156D8F-4CE5-4830-8629-731B9794447B}" presName="spacer" presStyleCnt="0"/>
      <dgm:spPr/>
    </dgm:pt>
    <dgm:pt modelId="{5D989886-A630-486C-835C-4A05166B9F26}" type="pres">
      <dgm:prSet presAssocID="{52C63734-D684-4110-BC72-E8F5B8425508}" presName="comp" presStyleCnt="0"/>
      <dgm:spPr/>
    </dgm:pt>
    <dgm:pt modelId="{E0DEA4B9-1264-488A-8976-9C13D5D1841D}" type="pres">
      <dgm:prSet presAssocID="{52C63734-D684-4110-BC72-E8F5B8425508}" presName="box" presStyleLbl="node1" presStyleIdx="2" presStyleCnt="6"/>
      <dgm:spPr/>
      <dgm:t>
        <a:bodyPr/>
        <a:lstStyle/>
        <a:p>
          <a:endParaRPr lang="ru-RU"/>
        </a:p>
      </dgm:t>
    </dgm:pt>
    <dgm:pt modelId="{ED453DC3-DABD-489D-A78E-24F12B98615D}" type="pres">
      <dgm:prSet presAssocID="{52C63734-D684-4110-BC72-E8F5B8425508}" presName="img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F2B45CD-58CD-4458-864A-549F95AD9BEA}" type="pres">
      <dgm:prSet presAssocID="{52C63734-D684-4110-BC72-E8F5B8425508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3DA78-BA42-4630-BE2E-DEBEF9F92832}" type="pres">
      <dgm:prSet presAssocID="{F576942A-C458-4BD7-846F-AEA251A129A5}" presName="spacer" presStyleCnt="0"/>
      <dgm:spPr/>
    </dgm:pt>
    <dgm:pt modelId="{5EB58F47-85FB-40DB-B264-421000767C92}" type="pres">
      <dgm:prSet presAssocID="{E2B50972-068F-4A9D-AD9E-362787525A37}" presName="comp" presStyleCnt="0"/>
      <dgm:spPr/>
    </dgm:pt>
    <dgm:pt modelId="{140D54C9-5228-4ACB-9A4C-71BC58F2D388}" type="pres">
      <dgm:prSet presAssocID="{E2B50972-068F-4A9D-AD9E-362787525A37}" presName="box" presStyleLbl="node1" presStyleIdx="3" presStyleCnt="6" custLinFactNeighborY="2540"/>
      <dgm:spPr/>
      <dgm:t>
        <a:bodyPr/>
        <a:lstStyle/>
        <a:p>
          <a:endParaRPr lang="ru-RU"/>
        </a:p>
      </dgm:t>
    </dgm:pt>
    <dgm:pt modelId="{3C68214A-5FD2-49A3-9F84-F47151CB801E}" type="pres">
      <dgm:prSet presAssocID="{E2B50972-068F-4A9D-AD9E-362787525A37}" presName="img" presStyleLbl="fgImgPlace1" presStyleIdx="3" presStyleCnt="6" custScaleY="119391"/>
      <dgm:spPr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DCB7AF77-03A5-4788-9E18-C2A62D76FE40}" type="pres">
      <dgm:prSet presAssocID="{E2B50972-068F-4A9D-AD9E-362787525A37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A6EBC-5688-407D-AD4B-227CF357492B}" type="pres">
      <dgm:prSet presAssocID="{494B882C-3DAF-4FC0-99E9-AEFAC25FBECF}" presName="spacer" presStyleCnt="0"/>
      <dgm:spPr/>
    </dgm:pt>
    <dgm:pt modelId="{967698C4-AABF-4F4B-9BBE-2D6AF2F993D8}" type="pres">
      <dgm:prSet presAssocID="{E1EE9AE7-7010-4C51-A694-9E9289BEF557}" presName="comp" presStyleCnt="0"/>
      <dgm:spPr/>
    </dgm:pt>
    <dgm:pt modelId="{361A5500-C209-4322-9195-1751ED684AA3}" type="pres">
      <dgm:prSet presAssocID="{E1EE9AE7-7010-4C51-A694-9E9289BEF557}" presName="box" presStyleLbl="node1" presStyleIdx="4" presStyleCnt="6" custLinFactNeighborX="-348" custLinFactNeighborY="-2835"/>
      <dgm:spPr/>
      <dgm:t>
        <a:bodyPr/>
        <a:lstStyle/>
        <a:p>
          <a:endParaRPr lang="ru-RU"/>
        </a:p>
      </dgm:t>
    </dgm:pt>
    <dgm:pt modelId="{2E7A4DCD-E592-4DBD-B105-026A4B6197A2}" type="pres">
      <dgm:prSet presAssocID="{E1EE9AE7-7010-4C51-A694-9E9289BEF557}" presName="img" presStyleLbl="fgImgPlace1" presStyleIdx="4" presStyleCnt="6" custScaleX="9042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C30D8F3A-624B-42A9-A836-7E40C496F8E5}" type="pres">
      <dgm:prSet presAssocID="{E1EE9AE7-7010-4C51-A694-9E9289BEF557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DBB2F-8027-45E2-BCA6-4F831CCA0134}" type="pres">
      <dgm:prSet presAssocID="{5D0A3FF8-1F87-4D8C-8B85-6022ABA18615}" presName="spacer" presStyleCnt="0"/>
      <dgm:spPr/>
    </dgm:pt>
    <dgm:pt modelId="{5990601E-0FDF-4AD4-8CEA-6E8F2FC452D8}" type="pres">
      <dgm:prSet presAssocID="{9F2D0AD8-6A28-41C0-A6C5-A709C8559AA8}" presName="comp" presStyleCnt="0"/>
      <dgm:spPr/>
    </dgm:pt>
    <dgm:pt modelId="{DCA6CB92-844F-4B37-9300-BAFB3D13CB8B}" type="pres">
      <dgm:prSet presAssocID="{9F2D0AD8-6A28-41C0-A6C5-A709C8559AA8}" presName="box" presStyleLbl="node1" presStyleIdx="5" presStyleCnt="6" custLinFactNeighborY="159"/>
      <dgm:spPr/>
      <dgm:t>
        <a:bodyPr/>
        <a:lstStyle/>
        <a:p>
          <a:endParaRPr lang="ru-RU"/>
        </a:p>
      </dgm:t>
    </dgm:pt>
    <dgm:pt modelId="{42A6726B-806E-4398-8732-E5B2F60A5001}" type="pres">
      <dgm:prSet presAssocID="{9F2D0AD8-6A28-41C0-A6C5-A709C8559AA8}" presName="img" presStyleLbl="fgImgPlace1" presStyleIdx="5" presStyleCnt="6" custScaleX="103301" custScaleY="124455"/>
      <dgm:spPr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0380ED4A-16D6-4719-A5AC-61A3578CD643}" type="pres">
      <dgm:prSet presAssocID="{9F2D0AD8-6A28-41C0-A6C5-A709C8559AA8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B2B051-825C-468F-A1D8-D36C40158EE1}" type="presOf" srcId="{75AABF64-AA99-4E1F-87F2-7516F8CE99FE}" destId="{B0E7EB48-0947-46E5-B4F8-2AA1AF22ACB3}" srcOrd="0" destOrd="0" presId="urn:microsoft.com/office/officeart/2005/8/layout/vList4#1"/>
    <dgm:cxn modelId="{3EA27B4A-0F33-4E3C-8F78-A600B28BC8A9}" srcId="{C06AB5D6-14F5-4346-A92F-231FC6B96C16}" destId="{E1EE9AE7-7010-4C51-A694-9E9289BEF557}" srcOrd="4" destOrd="0" parTransId="{7626A373-C319-4B79-AC83-00BEDFDD43DF}" sibTransId="{5D0A3FF8-1F87-4D8C-8B85-6022ABA18615}"/>
    <dgm:cxn modelId="{DEE575ED-676C-4A7B-AB45-8AA7DF33590B}" type="presOf" srcId="{52C63734-D684-4110-BC72-E8F5B8425508}" destId="{CF2B45CD-58CD-4458-864A-549F95AD9BEA}" srcOrd="1" destOrd="0" presId="urn:microsoft.com/office/officeart/2005/8/layout/vList4#1"/>
    <dgm:cxn modelId="{EF76F33D-289C-4EE2-BFC3-7AF09F9E3872}" type="presOf" srcId="{75AABF64-AA99-4E1F-87F2-7516F8CE99FE}" destId="{5ACE6F16-8888-43CA-9260-724D725F1D96}" srcOrd="1" destOrd="0" presId="urn:microsoft.com/office/officeart/2005/8/layout/vList4#1"/>
    <dgm:cxn modelId="{3355BE48-46B5-40AD-BBCF-0456025761FB}" type="presOf" srcId="{E2B50972-068F-4A9D-AD9E-362787525A37}" destId="{DCB7AF77-03A5-4788-9E18-C2A62D76FE40}" srcOrd="1" destOrd="0" presId="urn:microsoft.com/office/officeart/2005/8/layout/vList4#1"/>
    <dgm:cxn modelId="{417631B7-3B64-4D9D-8736-2326554BC9C3}" srcId="{C06AB5D6-14F5-4346-A92F-231FC6B96C16}" destId="{E2B50972-068F-4A9D-AD9E-362787525A37}" srcOrd="3" destOrd="0" parTransId="{C2DBE8D7-CCD7-4B9F-931E-3D5361754384}" sibTransId="{494B882C-3DAF-4FC0-99E9-AEFAC25FBECF}"/>
    <dgm:cxn modelId="{EEFB9F51-60C6-4544-B690-8B54C00651B7}" srcId="{C06AB5D6-14F5-4346-A92F-231FC6B96C16}" destId="{AC3D8BAF-D450-473D-9978-2AB08C98980E}" srcOrd="1" destOrd="0" parTransId="{966C4323-5323-4E30-9DD2-1A87582CC8BD}" sibTransId="{D3156D8F-4CE5-4830-8629-731B9794447B}"/>
    <dgm:cxn modelId="{69B908DB-E0FA-4B69-8849-8DF2BE3A62F8}" srcId="{C06AB5D6-14F5-4346-A92F-231FC6B96C16}" destId="{75AABF64-AA99-4E1F-87F2-7516F8CE99FE}" srcOrd="0" destOrd="0" parTransId="{B7DB5A4D-3F43-4911-AFA1-7F98412EFF1B}" sibTransId="{2420A79A-32EF-43A1-B6B8-918496ECC314}"/>
    <dgm:cxn modelId="{0C3DBFAF-29A6-45A5-A224-EAA8EE42F6F4}" type="presOf" srcId="{E1EE9AE7-7010-4C51-A694-9E9289BEF557}" destId="{361A5500-C209-4322-9195-1751ED684AA3}" srcOrd="0" destOrd="0" presId="urn:microsoft.com/office/officeart/2005/8/layout/vList4#1"/>
    <dgm:cxn modelId="{F093374B-13EB-40EC-97BE-1F14C3F2504F}" srcId="{C06AB5D6-14F5-4346-A92F-231FC6B96C16}" destId="{52C63734-D684-4110-BC72-E8F5B8425508}" srcOrd="2" destOrd="0" parTransId="{3F003406-4CFF-4D70-B264-48571921B2C9}" sibTransId="{F576942A-C458-4BD7-846F-AEA251A129A5}"/>
    <dgm:cxn modelId="{A59AAB37-A99A-4BA2-B93D-7D285B814A99}" type="presOf" srcId="{E1EE9AE7-7010-4C51-A694-9E9289BEF557}" destId="{C30D8F3A-624B-42A9-A836-7E40C496F8E5}" srcOrd="1" destOrd="0" presId="urn:microsoft.com/office/officeart/2005/8/layout/vList4#1"/>
    <dgm:cxn modelId="{5A082AED-5E53-41B4-B2D2-7F20ADB88983}" type="presOf" srcId="{E2B50972-068F-4A9D-AD9E-362787525A37}" destId="{140D54C9-5228-4ACB-9A4C-71BC58F2D388}" srcOrd="0" destOrd="0" presId="urn:microsoft.com/office/officeart/2005/8/layout/vList4#1"/>
    <dgm:cxn modelId="{EC3C6743-4DEE-4D5D-97E0-78FD01B9D981}" type="presOf" srcId="{C06AB5D6-14F5-4346-A92F-231FC6B96C16}" destId="{0AF43E4E-3D03-426E-95A2-1A656E77894D}" srcOrd="0" destOrd="0" presId="urn:microsoft.com/office/officeart/2005/8/layout/vList4#1"/>
    <dgm:cxn modelId="{89B9F4E1-4E08-469F-900A-172ACFF5F0EE}" srcId="{C06AB5D6-14F5-4346-A92F-231FC6B96C16}" destId="{9F2D0AD8-6A28-41C0-A6C5-A709C8559AA8}" srcOrd="5" destOrd="0" parTransId="{A6AC42CA-5884-4EB1-9FB2-682B2B732788}" sibTransId="{98EF5688-483D-45D5-B5D4-53C515A95B55}"/>
    <dgm:cxn modelId="{4F322CA9-637E-41A3-AD52-30321E71882E}" type="presOf" srcId="{9F2D0AD8-6A28-41C0-A6C5-A709C8559AA8}" destId="{DCA6CB92-844F-4B37-9300-BAFB3D13CB8B}" srcOrd="0" destOrd="0" presId="urn:microsoft.com/office/officeart/2005/8/layout/vList4#1"/>
    <dgm:cxn modelId="{91198769-A291-48A0-88C7-BE1E0A8071EA}" type="presOf" srcId="{52C63734-D684-4110-BC72-E8F5B8425508}" destId="{E0DEA4B9-1264-488A-8976-9C13D5D1841D}" srcOrd="0" destOrd="0" presId="urn:microsoft.com/office/officeart/2005/8/layout/vList4#1"/>
    <dgm:cxn modelId="{697A22A2-B9B2-46A8-865C-E3F08CE57920}" type="presOf" srcId="{9F2D0AD8-6A28-41C0-A6C5-A709C8559AA8}" destId="{0380ED4A-16D6-4719-A5AC-61A3578CD643}" srcOrd="1" destOrd="0" presId="urn:microsoft.com/office/officeart/2005/8/layout/vList4#1"/>
    <dgm:cxn modelId="{24243E64-C0A8-4A0E-A06F-BF6B05844920}" type="presOf" srcId="{AC3D8BAF-D450-473D-9978-2AB08C98980E}" destId="{8B73C604-6D6B-466A-AE99-61CC4C6BAB8B}" srcOrd="1" destOrd="0" presId="urn:microsoft.com/office/officeart/2005/8/layout/vList4#1"/>
    <dgm:cxn modelId="{9879970C-E652-42A5-BE5B-FFBADC9F1A8E}" type="presOf" srcId="{AC3D8BAF-D450-473D-9978-2AB08C98980E}" destId="{E44CC98E-5095-4D61-BE0C-E267DBB17F75}" srcOrd="0" destOrd="0" presId="urn:microsoft.com/office/officeart/2005/8/layout/vList4#1"/>
    <dgm:cxn modelId="{3FC28984-C1A0-489B-BA17-5326120D5AB0}" type="presParOf" srcId="{0AF43E4E-3D03-426E-95A2-1A656E77894D}" destId="{07235248-3D14-4F17-8F1A-374C29169258}" srcOrd="0" destOrd="0" presId="urn:microsoft.com/office/officeart/2005/8/layout/vList4#1"/>
    <dgm:cxn modelId="{665F2799-6AAA-41E6-9C9A-2376D20E7949}" type="presParOf" srcId="{07235248-3D14-4F17-8F1A-374C29169258}" destId="{B0E7EB48-0947-46E5-B4F8-2AA1AF22ACB3}" srcOrd="0" destOrd="0" presId="urn:microsoft.com/office/officeart/2005/8/layout/vList4#1"/>
    <dgm:cxn modelId="{ECF87D20-B4BA-4296-B774-1082CBEEF183}" type="presParOf" srcId="{07235248-3D14-4F17-8F1A-374C29169258}" destId="{62322C04-CFC5-431A-90CC-35F7526B7CAA}" srcOrd="1" destOrd="0" presId="urn:microsoft.com/office/officeart/2005/8/layout/vList4#1"/>
    <dgm:cxn modelId="{8B35FB1B-4758-4BCA-AA77-E442D4ACC26A}" type="presParOf" srcId="{07235248-3D14-4F17-8F1A-374C29169258}" destId="{5ACE6F16-8888-43CA-9260-724D725F1D96}" srcOrd="2" destOrd="0" presId="urn:microsoft.com/office/officeart/2005/8/layout/vList4#1"/>
    <dgm:cxn modelId="{F9395B19-4580-4E25-98C8-0D67C20A32A5}" type="presParOf" srcId="{0AF43E4E-3D03-426E-95A2-1A656E77894D}" destId="{18BCF053-CB82-471B-8B1B-0DB31A68EA7B}" srcOrd="1" destOrd="0" presId="urn:microsoft.com/office/officeart/2005/8/layout/vList4#1"/>
    <dgm:cxn modelId="{4D4D0E82-E101-4FDC-93FA-4715016B6CE4}" type="presParOf" srcId="{0AF43E4E-3D03-426E-95A2-1A656E77894D}" destId="{E172A44C-3211-4979-A796-FBBB071D3568}" srcOrd="2" destOrd="0" presId="urn:microsoft.com/office/officeart/2005/8/layout/vList4#1"/>
    <dgm:cxn modelId="{760517B0-DBF9-4621-96E5-541C79D88FA0}" type="presParOf" srcId="{E172A44C-3211-4979-A796-FBBB071D3568}" destId="{E44CC98E-5095-4D61-BE0C-E267DBB17F75}" srcOrd="0" destOrd="0" presId="urn:microsoft.com/office/officeart/2005/8/layout/vList4#1"/>
    <dgm:cxn modelId="{921F70C2-38DA-4CF5-B538-B580EFBA6B18}" type="presParOf" srcId="{E172A44C-3211-4979-A796-FBBB071D3568}" destId="{506C80F2-30FC-405D-8408-3D9384506020}" srcOrd="1" destOrd="0" presId="urn:microsoft.com/office/officeart/2005/8/layout/vList4#1"/>
    <dgm:cxn modelId="{9D183D09-DE04-41D9-8616-433CE1D0F425}" type="presParOf" srcId="{E172A44C-3211-4979-A796-FBBB071D3568}" destId="{8B73C604-6D6B-466A-AE99-61CC4C6BAB8B}" srcOrd="2" destOrd="0" presId="urn:microsoft.com/office/officeart/2005/8/layout/vList4#1"/>
    <dgm:cxn modelId="{5F1CD7B8-C949-4F39-A62C-22CFBF906033}" type="presParOf" srcId="{0AF43E4E-3D03-426E-95A2-1A656E77894D}" destId="{CBC58B14-0DAE-43E5-A148-1C1D0464C8AB}" srcOrd="3" destOrd="0" presId="urn:microsoft.com/office/officeart/2005/8/layout/vList4#1"/>
    <dgm:cxn modelId="{3EC40F6A-035E-42F5-AF86-328A6ED62849}" type="presParOf" srcId="{0AF43E4E-3D03-426E-95A2-1A656E77894D}" destId="{5D989886-A630-486C-835C-4A05166B9F26}" srcOrd="4" destOrd="0" presId="urn:microsoft.com/office/officeart/2005/8/layout/vList4#1"/>
    <dgm:cxn modelId="{917D27B5-9138-42D7-A8B5-13219331E8E9}" type="presParOf" srcId="{5D989886-A630-486C-835C-4A05166B9F26}" destId="{E0DEA4B9-1264-488A-8976-9C13D5D1841D}" srcOrd="0" destOrd="0" presId="urn:microsoft.com/office/officeart/2005/8/layout/vList4#1"/>
    <dgm:cxn modelId="{CC6659D0-276B-4164-B89E-3E71A1FF504B}" type="presParOf" srcId="{5D989886-A630-486C-835C-4A05166B9F26}" destId="{ED453DC3-DABD-489D-A78E-24F12B98615D}" srcOrd="1" destOrd="0" presId="urn:microsoft.com/office/officeart/2005/8/layout/vList4#1"/>
    <dgm:cxn modelId="{26367632-4EA9-49EA-9B1A-9FC854B088E8}" type="presParOf" srcId="{5D989886-A630-486C-835C-4A05166B9F26}" destId="{CF2B45CD-58CD-4458-864A-549F95AD9BEA}" srcOrd="2" destOrd="0" presId="urn:microsoft.com/office/officeart/2005/8/layout/vList4#1"/>
    <dgm:cxn modelId="{5BB12ADB-7391-490B-8F42-A47E0F5F8327}" type="presParOf" srcId="{0AF43E4E-3D03-426E-95A2-1A656E77894D}" destId="{D8E3DA78-BA42-4630-BE2E-DEBEF9F92832}" srcOrd="5" destOrd="0" presId="urn:microsoft.com/office/officeart/2005/8/layout/vList4#1"/>
    <dgm:cxn modelId="{1C1E021A-CD83-4288-ABA0-C4A73F9F0BF0}" type="presParOf" srcId="{0AF43E4E-3D03-426E-95A2-1A656E77894D}" destId="{5EB58F47-85FB-40DB-B264-421000767C92}" srcOrd="6" destOrd="0" presId="urn:microsoft.com/office/officeart/2005/8/layout/vList4#1"/>
    <dgm:cxn modelId="{77836908-7B31-4DA0-ADBA-7D81A113C9E1}" type="presParOf" srcId="{5EB58F47-85FB-40DB-B264-421000767C92}" destId="{140D54C9-5228-4ACB-9A4C-71BC58F2D388}" srcOrd="0" destOrd="0" presId="urn:microsoft.com/office/officeart/2005/8/layout/vList4#1"/>
    <dgm:cxn modelId="{E2E4BB09-3E77-4172-A4EF-22B706509013}" type="presParOf" srcId="{5EB58F47-85FB-40DB-B264-421000767C92}" destId="{3C68214A-5FD2-49A3-9F84-F47151CB801E}" srcOrd="1" destOrd="0" presId="urn:microsoft.com/office/officeart/2005/8/layout/vList4#1"/>
    <dgm:cxn modelId="{3B0E8CB1-F7ED-4A21-8AA8-F01D0957786E}" type="presParOf" srcId="{5EB58F47-85FB-40DB-B264-421000767C92}" destId="{DCB7AF77-03A5-4788-9E18-C2A62D76FE40}" srcOrd="2" destOrd="0" presId="urn:microsoft.com/office/officeart/2005/8/layout/vList4#1"/>
    <dgm:cxn modelId="{9AF4B21E-CD94-43D6-BF8C-0A8DFBCC3BB0}" type="presParOf" srcId="{0AF43E4E-3D03-426E-95A2-1A656E77894D}" destId="{DE1A6EBC-5688-407D-AD4B-227CF357492B}" srcOrd="7" destOrd="0" presId="urn:microsoft.com/office/officeart/2005/8/layout/vList4#1"/>
    <dgm:cxn modelId="{FCE73CB7-249E-46BE-8415-7F6F8926E330}" type="presParOf" srcId="{0AF43E4E-3D03-426E-95A2-1A656E77894D}" destId="{967698C4-AABF-4F4B-9BBE-2D6AF2F993D8}" srcOrd="8" destOrd="0" presId="urn:microsoft.com/office/officeart/2005/8/layout/vList4#1"/>
    <dgm:cxn modelId="{F5E83501-C21C-4687-84C1-4D4FCCA86B81}" type="presParOf" srcId="{967698C4-AABF-4F4B-9BBE-2D6AF2F993D8}" destId="{361A5500-C209-4322-9195-1751ED684AA3}" srcOrd="0" destOrd="0" presId="urn:microsoft.com/office/officeart/2005/8/layout/vList4#1"/>
    <dgm:cxn modelId="{9037D180-082D-4900-9E86-F241EC64150F}" type="presParOf" srcId="{967698C4-AABF-4F4B-9BBE-2D6AF2F993D8}" destId="{2E7A4DCD-E592-4DBD-B105-026A4B6197A2}" srcOrd="1" destOrd="0" presId="urn:microsoft.com/office/officeart/2005/8/layout/vList4#1"/>
    <dgm:cxn modelId="{628265FF-C2E7-422A-A892-CB9A34FB2067}" type="presParOf" srcId="{967698C4-AABF-4F4B-9BBE-2D6AF2F993D8}" destId="{C30D8F3A-624B-42A9-A836-7E40C496F8E5}" srcOrd="2" destOrd="0" presId="urn:microsoft.com/office/officeart/2005/8/layout/vList4#1"/>
    <dgm:cxn modelId="{29875115-314E-4501-A49F-2119880CF0E9}" type="presParOf" srcId="{0AF43E4E-3D03-426E-95A2-1A656E77894D}" destId="{FA3DBB2F-8027-45E2-BCA6-4F831CCA0134}" srcOrd="9" destOrd="0" presId="urn:microsoft.com/office/officeart/2005/8/layout/vList4#1"/>
    <dgm:cxn modelId="{93D5C032-E692-4B04-B8CE-E1E1518B04B6}" type="presParOf" srcId="{0AF43E4E-3D03-426E-95A2-1A656E77894D}" destId="{5990601E-0FDF-4AD4-8CEA-6E8F2FC452D8}" srcOrd="10" destOrd="0" presId="urn:microsoft.com/office/officeart/2005/8/layout/vList4#1"/>
    <dgm:cxn modelId="{27E54226-767C-4205-91D6-A38DD480133E}" type="presParOf" srcId="{5990601E-0FDF-4AD4-8CEA-6E8F2FC452D8}" destId="{DCA6CB92-844F-4B37-9300-BAFB3D13CB8B}" srcOrd="0" destOrd="0" presId="urn:microsoft.com/office/officeart/2005/8/layout/vList4#1"/>
    <dgm:cxn modelId="{0D16D338-64F7-4FC8-A466-F0B8088D6D0D}" type="presParOf" srcId="{5990601E-0FDF-4AD4-8CEA-6E8F2FC452D8}" destId="{42A6726B-806E-4398-8732-E5B2F60A5001}" srcOrd="1" destOrd="0" presId="urn:microsoft.com/office/officeart/2005/8/layout/vList4#1"/>
    <dgm:cxn modelId="{ACC98D56-9B48-4545-A7B6-C8C2628DD7EE}" type="presParOf" srcId="{5990601E-0FDF-4AD4-8CEA-6E8F2FC452D8}" destId="{0380ED4A-16D6-4719-A5AC-61A3578CD64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6AB5D6-14F5-4346-A92F-231FC6B96C16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AABF64-AA99-4E1F-87F2-7516F8CE99F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</a:rPr>
            <a:t> </a:t>
          </a: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Знание и готовность ориентироваться на российские традиционные семейные ценности, нравственные нормы поведения в коллективе, обществе, соблюдать правила этикета</a:t>
          </a:r>
        </a:p>
      </dgm:t>
    </dgm:pt>
    <dgm:pt modelId="{2420A79A-32EF-43A1-B6B8-918496ECC314}" type="sibTrans" cxnId="{69B908DB-E0FA-4B69-8849-8DF2BE3A62F8}">
      <dgm:prSet/>
      <dgm:spPr/>
      <dgm:t>
        <a:bodyPr/>
        <a:lstStyle/>
        <a:p>
          <a:endParaRPr lang="ru-RU"/>
        </a:p>
      </dgm:t>
    </dgm:pt>
    <dgm:pt modelId="{B7DB5A4D-3F43-4911-AFA1-7F98412EFF1B}" type="parTrans" cxnId="{69B908DB-E0FA-4B69-8849-8DF2BE3A62F8}">
      <dgm:prSet/>
      <dgm:spPr/>
      <dgm:t>
        <a:bodyPr/>
        <a:lstStyle/>
        <a:p>
          <a:endParaRPr lang="ru-RU"/>
        </a:p>
      </dgm:t>
    </dgm:pt>
    <dgm:pt modelId="{E2B50972-068F-4A9D-AD9E-362787525A3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умения приводить примеры проявлений любви к ближнему, милосердия и сострадания в истории России, современной жизни</a:t>
          </a:r>
        </a:p>
      </dgm:t>
    </dgm:pt>
    <dgm:pt modelId="{C2DBE8D7-CCD7-4B9F-931E-3D5361754384}" type="parTrans" cxnId="{417631B7-3B64-4D9D-8736-2326554BC9C3}">
      <dgm:prSet/>
      <dgm:spPr/>
      <dgm:t>
        <a:bodyPr/>
        <a:lstStyle/>
        <a:p>
          <a:endParaRPr lang="ru-RU"/>
        </a:p>
      </dgm:t>
    </dgm:pt>
    <dgm:pt modelId="{494B882C-3DAF-4FC0-99E9-AEFAC25FBECF}" type="sibTrans" cxnId="{417631B7-3B64-4D9D-8736-2326554BC9C3}">
      <dgm:prSet/>
      <dgm:spPr/>
      <dgm:t>
        <a:bodyPr/>
        <a:lstStyle/>
        <a:p>
          <a:endParaRPr lang="ru-RU"/>
        </a:p>
      </dgm:t>
    </dgm:pt>
    <dgm:pt modelId="{E1EE9AE7-7010-4C51-A694-9E9289BEF55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Готовность проявлять открытость к сотрудничеству, готовность оказывать помощь;</a:t>
          </a:r>
        </a:p>
        <a:p>
          <a:pPr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 осуждать любые случаи унижения человеческого достоинства</a:t>
          </a:r>
          <a:r>
            <a:rPr lang="ru-RU" sz="1800" b="1" baseline="0" dirty="0">
              <a:solidFill>
                <a:srgbClr val="002060"/>
              </a:solidFill>
              <a:latin typeface="Arial Narrow" panose="020B0606020202030204" pitchFamily="34" charset="0"/>
            </a:rPr>
            <a:t> </a:t>
          </a:r>
          <a:endParaRPr lang="ru-RU" sz="1800" b="1" dirty="0">
            <a:solidFill>
              <a:srgbClr val="002060"/>
            </a:solidFill>
            <a:latin typeface="Arial Narrow" panose="020B0606020202030204" pitchFamily="34" charset="0"/>
          </a:endParaRPr>
        </a:p>
      </dgm:t>
    </dgm:pt>
    <dgm:pt modelId="{7626A373-C319-4B79-AC83-00BEDFDD43DF}" type="parTrans" cxnId="{3EA27B4A-0F33-4E3C-8F78-A600B28BC8A9}">
      <dgm:prSet/>
      <dgm:spPr/>
      <dgm:t>
        <a:bodyPr/>
        <a:lstStyle/>
        <a:p>
          <a:endParaRPr lang="ru-RU"/>
        </a:p>
      </dgm:t>
    </dgm:pt>
    <dgm:pt modelId="{5D0A3FF8-1F87-4D8C-8B85-6022ABA18615}" type="sibTrans" cxnId="{3EA27B4A-0F33-4E3C-8F78-A600B28BC8A9}">
      <dgm:prSet/>
      <dgm:spPr/>
      <dgm:t>
        <a:bodyPr/>
        <a:lstStyle/>
        <a:p>
          <a:endParaRPr lang="ru-RU"/>
        </a:p>
      </dgm:t>
    </dgm:pt>
    <dgm:pt modelId="{AC3D8BAF-D450-473D-9978-2AB08C98980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Понимание ценности человеческой жизни, человеческого достоинства, честного труда людей на благо человека, общества</a:t>
          </a:r>
        </a:p>
      </dgm:t>
    </dgm:pt>
    <dgm:pt modelId="{966C4323-5323-4E30-9DD2-1A87582CC8BD}" type="parTrans" cxnId="{EEFB9F51-60C6-4544-B690-8B54C00651B7}">
      <dgm:prSet/>
      <dgm:spPr/>
      <dgm:t>
        <a:bodyPr/>
        <a:lstStyle/>
        <a:p>
          <a:endParaRPr lang="ru-RU"/>
        </a:p>
      </dgm:t>
    </dgm:pt>
    <dgm:pt modelId="{D3156D8F-4CE5-4830-8629-731B9794447B}" type="sibTrans" cxnId="{EEFB9F51-60C6-4544-B690-8B54C00651B7}">
      <dgm:prSet/>
      <dgm:spPr/>
      <dgm:t>
        <a:bodyPr/>
        <a:lstStyle/>
        <a:p>
          <a:endParaRPr lang="ru-RU"/>
        </a:p>
      </dgm:t>
    </dgm:pt>
    <dgm:pt modelId="{52C63734-D684-4110-BC72-E8F5B842550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умения объяснять значение слов «милосердие», «сострадание», «прощение», «дружелюбие»</a:t>
          </a:r>
        </a:p>
      </dgm:t>
    </dgm:pt>
    <dgm:pt modelId="{3F003406-4CFF-4D70-B264-48571921B2C9}" type="parTrans" cxnId="{F093374B-13EB-40EC-97BE-1F14C3F2504F}">
      <dgm:prSet/>
      <dgm:spPr/>
      <dgm:t>
        <a:bodyPr/>
        <a:lstStyle/>
        <a:p>
          <a:endParaRPr lang="ru-RU"/>
        </a:p>
      </dgm:t>
    </dgm:pt>
    <dgm:pt modelId="{F576942A-C458-4BD7-846F-AEA251A129A5}" type="sibTrans" cxnId="{F093374B-13EB-40EC-97BE-1F14C3F2504F}">
      <dgm:prSet/>
      <dgm:spPr/>
      <dgm:t>
        <a:bodyPr/>
        <a:lstStyle/>
        <a:p>
          <a:endParaRPr lang="ru-RU"/>
        </a:p>
      </dgm:t>
    </dgm:pt>
    <dgm:pt modelId="{0AF43E4E-3D03-426E-95A2-1A656E77894D}" type="pres">
      <dgm:prSet presAssocID="{C06AB5D6-14F5-4346-A92F-231FC6B96C1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235248-3D14-4F17-8F1A-374C29169258}" type="pres">
      <dgm:prSet presAssocID="{75AABF64-AA99-4E1F-87F2-7516F8CE99FE}" presName="comp" presStyleCnt="0"/>
      <dgm:spPr/>
    </dgm:pt>
    <dgm:pt modelId="{B0E7EB48-0947-46E5-B4F8-2AA1AF22ACB3}" type="pres">
      <dgm:prSet presAssocID="{75AABF64-AA99-4E1F-87F2-7516F8CE99FE}" presName="box" presStyleLbl="node1" presStyleIdx="0" presStyleCnt="5" custLinFactNeighborY="-31333"/>
      <dgm:spPr/>
      <dgm:t>
        <a:bodyPr/>
        <a:lstStyle/>
        <a:p>
          <a:endParaRPr lang="ru-RU"/>
        </a:p>
      </dgm:t>
    </dgm:pt>
    <dgm:pt modelId="{62322C04-CFC5-431A-90CC-35F7526B7CAA}" type="pres">
      <dgm:prSet presAssocID="{75AABF64-AA99-4E1F-87F2-7516F8CE99FE}" presName="img" presStyleLbl="fgImgPlace1" presStyleIdx="0" presStyleCnt="5" custScaleX="106925" custScaleY="122478" custLinFactNeighborX="-4502" custLinFactNeighborY="-6307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5ACE6F16-8888-43CA-9260-724D725F1D96}" type="pres">
      <dgm:prSet presAssocID="{75AABF64-AA99-4E1F-87F2-7516F8CE99FE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CF053-CB82-471B-8B1B-0DB31A68EA7B}" type="pres">
      <dgm:prSet presAssocID="{2420A79A-32EF-43A1-B6B8-918496ECC314}" presName="spacer" presStyleCnt="0"/>
      <dgm:spPr/>
    </dgm:pt>
    <dgm:pt modelId="{E172A44C-3211-4979-A796-FBBB071D3568}" type="pres">
      <dgm:prSet presAssocID="{AC3D8BAF-D450-473D-9978-2AB08C98980E}" presName="comp" presStyleCnt="0"/>
      <dgm:spPr/>
    </dgm:pt>
    <dgm:pt modelId="{E44CC98E-5095-4D61-BE0C-E267DBB17F75}" type="pres">
      <dgm:prSet presAssocID="{AC3D8BAF-D450-473D-9978-2AB08C98980E}" presName="box" presStyleLbl="node1" presStyleIdx="1" presStyleCnt="5" custLinFactNeighborY="7499"/>
      <dgm:spPr/>
      <dgm:t>
        <a:bodyPr/>
        <a:lstStyle/>
        <a:p>
          <a:endParaRPr lang="ru-RU"/>
        </a:p>
      </dgm:t>
    </dgm:pt>
    <dgm:pt modelId="{506C80F2-30FC-405D-8408-3D9384506020}" type="pres">
      <dgm:prSet presAssocID="{AC3D8BAF-D450-473D-9978-2AB08C98980E}" presName="img" presStyleLbl="fgImgPlace1" presStyleIdx="1" presStyleCnt="5" custLinFactNeighborX="-5167" custLinFactNeighborY="12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B73C604-6D6B-466A-AE99-61CC4C6BAB8B}" type="pres">
      <dgm:prSet presAssocID="{AC3D8BAF-D450-473D-9978-2AB08C98980E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58B14-0DAE-43E5-A148-1C1D0464C8AB}" type="pres">
      <dgm:prSet presAssocID="{D3156D8F-4CE5-4830-8629-731B9794447B}" presName="spacer" presStyleCnt="0"/>
      <dgm:spPr/>
    </dgm:pt>
    <dgm:pt modelId="{5D989886-A630-486C-835C-4A05166B9F26}" type="pres">
      <dgm:prSet presAssocID="{52C63734-D684-4110-BC72-E8F5B8425508}" presName="comp" presStyleCnt="0"/>
      <dgm:spPr/>
    </dgm:pt>
    <dgm:pt modelId="{E0DEA4B9-1264-488A-8976-9C13D5D1841D}" type="pres">
      <dgm:prSet presAssocID="{52C63734-D684-4110-BC72-E8F5B8425508}" presName="box" presStyleLbl="node1" presStyleIdx="2" presStyleCnt="5"/>
      <dgm:spPr/>
      <dgm:t>
        <a:bodyPr/>
        <a:lstStyle/>
        <a:p>
          <a:endParaRPr lang="ru-RU"/>
        </a:p>
      </dgm:t>
    </dgm:pt>
    <dgm:pt modelId="{ED453DC3-DABD-489D-A78E-24F12B98615D}" type="pres">
      <dgm:prSet presAssocID="{52C63734-D684-4110-BC72-E8F5B8425508}" presName="img" presStyleLbl="fgImgPlace1" presStyleIdx="2" presStyleCnt="5" custAng="0" custLinFactNeighborX="-6217" custLinFactNeighborY="-474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F2B45CD-58CD-4458-864A-549F95AD9BEA}" type="pres">
      <dgm:prSet presAssocID="{52C63734-D684-4110-BC72-E8F5B8425508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E3DA78-BA42-4630-BE2E-DEBEF9F92832}" type="pres">
      <dgm:prSet presAssocID="{F576942A-C458-4BD7-846F-AEA251A129A5}" presName="spacer" presStyleCnt="0"/>
      <dgm:spPr/>
    </dgm:pt>
    <dgm:pt modelId="{5EB58F47-85FB-40DB-B264-421000767C92}" type="pres">
      <dgm:prSet presAssocID="{E2B50972-068F-4A9D-AD9E-362787525A37}" presName="comp" presStyleCnt="0"/>
      <dgm:spPr/>
    </dgm:pt>
    <dgm:pt modelId="{140D54C9-5228-4ACB-9A4C-71BC58F2D388}" type="pres">
      <dgm:prSet presAssocID="{E2B50972-068F-4A9D-AD9E-362787525A37}" presName="box" presStyleLbl="node1" presStyleIdx="3" presStyleCnt="5" custLinFactNeighborY="2540"/>
      <dgm:spPr/>
      <dgm:t>
        <a:bodyPr/>
        <a:lstStyle/>
        <a:p>
          <a:endParaRPr lang="ru-RU"/>
        </a:p>
      </dgm:t>
    </dgm:pt>
    <dgm:pt modelId="{3C68214A-5FD2-49A3-9F84-F47151CB801E}" type="pres">
      <dgm:prSet presAssocID="{E2B50972-068F-4A9D-AD9E-362787525A37}" presName="img" presStyleLbl="fgImgPlace1" presStyleIdx="3" presStyleCnt="5" custScaleY="119391"/>
      <dgm:spPr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DCB7AF77-03A5-4788-9E18-C2A62D76FE40}" type="pres">
      <dgm:prSet presAssocID="{E2B50972-068F-4A9D-AD9E-362787525A37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A6EBC-5688-407D-AD4B-227CF357492B}" type="pres">
      <dgm:prSet presAssocID="{494B882C-3DAF-4FC0-99E9-AEFAC25FBECF}" presName="spacer" presStyleCnt="0"/>
      <dgm:spPr/>
    </dgm:pt>
    <dgm:pt modelId="{967698C4-AABF-4F4B-9BBE-2D6AF2F993D8}" type="pres">
      <dgm:prSet presAssocID="{E1EE9AE7-7010-4C51-A694-9E9289BEF557}" presName="comp" presStyleCnt="0"/>
      <dgm:spPr/>
    </dgm:pt>
    <dgm:pt modelId="{361A5500-C209-4322-9195-1751ED684AA3}" type="pres">
      <dgm:prSet presAssocID="{E1EE9AE7-7010-4C51-A694-9E9289BEF557}" presName="box" presStyleLbl="node1" presStyleIdx="4" presStyleCnt="5" custLinFactNeighborY="369"/>
      <dgm:spPr/>
      <dgm:t>
        <a:bodyPr/>
        <a:lstStyle/>
        <a:p>
          <a:endParaRPr lang="ru-RU"/>
        </a:p>
      </dgm:t>
    </dgm:pt>
    <dgm:pt modelId="{2E7A4DCD-E592-4DBD-B105-026A4B6197A2}" type="pres">
      <dgm:prSet presAssocID="{E1EE9AE7-7010-4C51-A694-9E9289BEF557}" presName="img" presStyleLbl="fgImgPlace1" presStyleIdx="4" presStyleCnt="5"/>
      <dgm:spPr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C30D8F3A-624B-42A9-A836-7E40C496F8E5}" type="pres">
      <dgm:prSet presAssocID="{E1EE9AE7-7010-4C51-A694-9E9289BEF557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D53119-BEA8-468A-859A-6369F326C354}" type="presOf" srcId="{75AABF64-AA99-4E1F-87F2-7516F8CE99FE}" destId="{5ACE6F16-8888-43CA-9260-724D725F1D96}" srcOrd="1" destOrd="0" presId="urn:microsoft.com/office/officeart/2005/8/layout/vList4#1"/>
    <dgm:cxn modelId="{F093374B-13EB-40EC-97BE-1F14C3F2504F}" srcId="{C06AB5D6-14F5-4346-A92F-231FC6B96C16}" destId="{52C63734-D684-4110-BC72-E8F5B8425508}" srcOrd="2" destOrd="0" parTransId="{3F003406-4CFF-4D70-B264-48571921B2C9}" sibTransId="{F576942A-C458-4BD7-846F-AEA251A129A5}"/>
    <dgm:cxn modelId="{63A3979A-5D4B-4016-B057-B25D00E686BF}" type="presOf" srcId="{75AABF64-AA99-4E1F-87F2-7516F8CE99FE}" destId="{B0E7EB48-0947-46E5-B4F8-2AA1AF22ACB3}" srcOrd="0" destOrd="0" presId="urn:microsoft.com/office/officeart/2005/8/layout/vList4#1"/>
    <dgm:cxn modelId="{9DFE070A-4014-4980-9B77-B7EAD69E872F}" type="presOf" srcId="{C06AB5D6-14F5-4346-A92F-231FC6B96C16}" destId="{0AF43E4E-3D03-426E-95A2-1A656E77894D}" srcOrd="0" destOrd="0" presId="urn:microsoft.com/office/officeart/2005/8/layout/vList4#1"/>
    <dgm:cxn modelId="{47EA5E33-CF31-4BB6-846F-27DEC1E3D51C}" type="presOf" srcId="{E2B50972-068F-4A9D-AD9E-362787525A37}" destId="{140D54C9-5228-4ACB-9A4C-71BC58F2D388}" srcOrd="0" destOrd="0" presId="urn:microsoft.com/office/officeart/2005/8/layout/vList4#1"/>
    <dgm:cxn modelId="{69B908DB-E0FA-4B69-8849-8DF2BE3A62F8}" srcId="{C06AB5D6-14F5-4346-A92F-231FC6B96C16}" destId="{75AABF64-AA99-4E1F-87F2-7516F8CE99FE}" srcOrd="0" destOrd="0" parTransId="{B7DB5A4D-3F43-4911-AFA1-7F98412EFF1B}" sibTransId="{2420A79A-32EF-43A1-B6B8-918496ECC314}"/>
    <dgm:cxn modelId="{41CA1BD8-3C9F-41AD-87C2-C05753118290}" type="presOf" srcId="{AC3D8BAF-D450-473D-9978-2AB08C98980E}" destId="{8B73C604-6D6B-466A-AE99-61CC4C6BAB8B}" srcOrd="1" destOrd="0" presId="urn:microsoft.com/office/officeart/2005/8/layout/vList4#1"/>
    <dgm:cxn modelId="{F3811370-734E-4170-8594-805C42F21ED3}" type="presOf" srcId="{E1EE9AE7-7010-4C51-A694-9E9289BEF557}" destId="{C30D8F3A-624B-42A9-A836-7E40C496F8E5}" srcOrd="1" destOrd="0" presId="urn:microsoft.com/office/officeart/2005/8/layout/vList4#1"/>
    <dgm:cxn modelId="{21E6E803-2F3A-407F-B046-FE8981334708}" type="presOf" srcId="{52C63734-D684-4110-BC72-E8F5B8425508}" destId="{CF2B45CD-58CD-4458-864A-549F95AD9BEA}" srcOrd="1" destOrd="0" presId="urn:microsoft.com/office/officeart/2005/8/layout/vList4#1"/>
    <dgm:cxn modelId="{3EA27B4A-0F33-4E3C-8F78-A600B28BC8A9}" srcId="{C06AB5D6-14F5-4346-A92F-231FC6B96C16}" destId="{E1EE9AE7-7010-4C51-A694-9E9289BEF557}" srcOrd="4" destOrd="0" parTransId="{7626A373-C319-4B79-AC83-00BEDFDD43DF}" sibTransId="{5D0A3FF8-1F87-4D8C-8B85-6022ABA18615}"/>
    <dgm:cxn modelId="{D54B9BBD-C826-4D60-A536-C254DB121C39}" type="presOf" srcId="{52C63734-D684-4110-BC72-E8F5B8425508}" destId="{E0DEA4B9-1264-488A-8976-9C13D5D1841D}" srcOrd="0" destOrd="0" presId="urn:microsoft.com/office/officeart/2005/8/layout/vList4#1"/>
    <dgm:cxn modelId="{EEFB9F51-60C6-4544-B690-8B54C00651B7}" srcId="{C06AB5D6-14F5-4346-A92F-231FC6B96C16}" destId="{AC3D8BAF-D450-473D-9978-2AB08C98980E}" srcOrd="1" destOrd="0" parTransId="{966C4323-5323-4E30-9DD2-1A87582CC8BD}" sibTransId="{D3156D8F-4CE5-4830-8629-731B9794447B}"/>
    <dgm:cxn modelId="{CDC02AD1-1AB3-4AC2-88B7-7915671F0D15}" type="presOf" srcId="{E1EE9AE7-7010-4C51-A694-9E9289BEF557}" destId="{361A5500-C209-4322-9195-1751ED684AA3}" srcOrd="0" destOrd="0" presId="urn:microsoft.com/office/officeart/2005/8/layout/vList4#1"/>
    <dgm:cxn modelId="{419896CB-00FE-485D-B3AD-BD27EE1AC244}" type="presOf" srcId="{AC3D8BAF-D450-473D-9978-2AB08C98980E}" destId="{E44CC98E-5095-4D61-BE0C-E267DBB17F75}" srcOrd="0" destOrd="0" presId="urn:microsoft.com/office/officeart/2005/8/layout/vList4#1"/>
    <dgm:cxn modelId="{3BB49906-431A-472A-87DE-357F686F5598}" type="presOf" srcId="{E2B50972-068F-4A9D-AD9E-362787525A37}" destId="{DCB7AF77-03A5-4788-9E18-C2A62D76FE40}" srcOrd="1" destOrd="0" presId="urn:microsoft.com/office/officeart/2005/8/layout/vList4#1"/>
    <dgm:cxn modelId="{417631B7-3B64-4D9D-8736-2326554BC9C3}" srcId="{C06AB5D6-14F5-4346-A92F-231FC6B96C16}" destId="{E2B50972-068F-4A9D-AD9E-362787525A37}" srcOrd="3" destOrd="0" parTransId="{C2DBE8D7-CCD7-4B9F-931E-3D5361754384}" sibTransId="{494B882C-3DAF-4FC0-99E9-AEFAC25FBECF}"/>
    <dgm:cxn modelId="{41846787-2683-4F54-92DD-9B2D6451B288}" type="presParOf" srcId="{0AF43E4E-3D03-426E-95A2-1A656E77894D}" destId="{07235248-3D14-4F17-8F1A-374C29169258}" srcOrd="0" destOrd="0" presId="urn:microsoft.com/office/officeart/2005/8/layout/vList4#1"/>
    <dgm:cxn modelId="{C3F93F84-D7F6-442F-8C29-D74C5A954D1F}" type="presParOf" srcId="{07235248-3D14-4F17-8F1A-374C29169258}" destId="{B0E7EB48-0947-46E5-B4F8-2AA1AF22ACB3}" srcOrd="0" destOrd="0" presId="urn:microsoft.com/office/officeart/2005/8/layout/vList4#1"/>
    <dgm:cxn modelId="{F323DD92-E022-4E31-AC31-632AEFE101F8}" type="presParOf" srcId="{07235248-3D14-4F17-8F1A-374C29169258}" destId="{62322C04-CFC5-431A-90CC-35F7526B7CAA}" srcOrd="1" destOrd="0" presId="urn:microsoft.com/office/officeart/2005/8/layout/vList4#1"/>
    <dgm:cxn modelId="{84ECE047-255B-4F7E-BD92-EEB403408218}" type="presParOf" srcId="{07235248-3D14-4F17-8F1A-374C29169258}" destId="{5ACE6F16-8888-43CA-9260-724D725F1D96}" srcOrd="2" destOrd="0" presId="urn:microsoft.com/office/officeart/2005/8/layout/vList4#1"/>
    <dgm:cxn modelId="{7146FA87-1BE5-44D4-8C11-84027DD67C8B}" type="presParOf" srcId="{0AF43E4E-3D03-426E-95A2-1A656E77894D}" destId="{18BCF053-CB82-471B-8B1B-0DB31A68EA7B}" srcOrd="1" destOrd="0" presId="urn:microsoft.com/office/officeart/2005/8/layout/vList4#1"/>
    <dgm:cxn modelId="{5F35867C-3F29-46A1-A21B-BA470E43ECED}" type="presParOf" srcId="{0AF43E4E-3D03-426E-95A2-1A656E77894D}" destId="{E172A44C-3211-4979-A796-FBBB071D3568}" srcOrd="2" destOrd="0" presId="urn:microsoft.com/office/officeart/2005/8/layout/vList4#1"/>
    <dgm:cxn modelId="{390CF788-5A7A-4E26-9CBC-BDA5DFB915C7}" type="presParOf" srcId="{E172A44C-3211-4979-A796-FBBB071D3568}" destId="{E44CC98E-5095-4D61-BE0C-E267DBB17F75}" srcOrd="0" destOrd="0" presId="urn:microsoft.com/office/officeart/2005/8/layout/vList4#1"/>
    <dgm:cxn modelId="{1C6F2582-821B-4686-AC82-E6DA8134E8AF}" type="presParOf" srcId="{E172A44C-3211-4979-A796-FBBB071D3568}" destId="{506C80F2-30FC-405D-8408-3D9384506020}" srcOrd="1" destOrd="0" presId="urn:microsoft.com/office/officeart/2005/8/layout/vList4#1"/>
    <dgm:cxn modelId="{27F0D96B-5680-4B61-9B45-C3A5B36F8409}" type="presParOf" srcId="{E172A44C-3211-4979-A796-FBBB071D3568}" destId="{8B73C604-6D6B-466A-AE99-61CC4C6BAB8B}" srcOrd="2" destOrd="0" presId="urn:microsoft.com/office/officeart/2005/8/layout/vList4#1"/>
    <dgm:cxn modelId="{E351077B-250B-4E00-926A-76DC7FD0F794}" type="presParOf" srcId="{0AF43E4E-3D03-426E-95A2-1A656E77894D}" destId="{CBC58B14-0DAE-43E5-A148-1C1D0464C8AB}" srcOrd="3" destOrd="0" presId="urn:microsoft.com/office/officeart/2005/8/layout/vList4#1"/>
    <dgm:cxn modelId="{EB4B76E1-204F-46EB-8A81-9C768F79D0A5}" type="presParOf" srcId="{0AF43E4E-3D03-426E-95A2-1A656E77894D}" destId="{5D989886-A630-486C-835C-4A05166B9F26}" srcOrd="4" destOrd="0" presId="urn:microsoft.com/office/officeart/2005/8/layout/vList4#1"/>
    <dgm:cxn modelId="{CD88C23F-47CA-492A-B924-C70D785C9031}" type="presParOf" srcId="{5D989886-A630-486C-835C-4A05166B9F26}" destId="{E0DEA4B9-1264-488A-8976-9C13D5D1841D}" srcOrd="0" destOrd="0" presId="urn:microsoft.com/office/officeart/2005/8/layout/vList4#1"/>
    <dgm:cxn modelId="{7E50F03D-E321-46D2-A97B-09DF20778F00}" type="presParOf" srcId="{5D989886-A630-486C-835C-4A05166B9F26}" destId="{ED453DC3-DABD-489D-A78E-24F12B98615D}" srcOrd="1" destOrd="0" presId="urn:microsoft.com/office/officeart/2005/8/layout/vList4#1"/>
    <dgm:cxn modelId="{0B233FEA-A401-420E-8362-042FC44CD22F}" type="presParOf" srcId="{5D989886-A630-486C-835C-4A05166B9F26}" destId="{CF2B45CD-58CD-4458-864A-549F95AD9BEA}" srcOrd="2" destOrd="0" presId="urn:microsoft.com/office/officeart/2005/8/layout/vList4#1"/>
    <dgm:cxn modelId="{8B4A9A37-1EE4-4FBB-8700-973EF7DD87BF}" type="presParOf" srcId="{0AF43E4E-3D03-426E-95A2-1A656E77894D}" destId="{D8E3DA78-BA42-4630-BE2E-DEBEF9F92832}" srcOrd="5" destOrd="0" presId="urn:microsoft.com/office/officeart/2005/8/layout/vList4#1"/>
    <dgm:cxn modelId="{773992E3-27CA-411D-AE07-09A88BBC34F3}" type="presParOf" srcId="{0AF43E4E-3D03-426E-95A2-1A656E77894D}" destId="{5EB58F47-85FB-40DB-B264-421000767C92}" srcOrd="6" destOrd="0" presId="urn:microsoft.com/office/officeart/2005/8/layout/vList4#1"/>
    <dgm:cxn modelId="{D6605D63-5A27-4CEE-A52C-89A6FA75B514}" type="presParOf" srcId="{5EB58F47-85FB-40DB-B264-421000767C92}" destId="{140D54C9-5228-4ACB-9A4C-71BC58F2D388}" srcOrd="0" destOrd="0" presId="urn:microsoft.com/office/officeart/2005/8/layout/vList4#1"/>
    <dgm:cxn modelId="{C58173B0-066C-4FF6-9579-4C9A93B88673}" type="presParOf" srcId="{5EB58F47-85FB-40DB-B264-421000767C92}" destId="{3C68214A-5FD2-49A3-9F84-F47151CB801E}" srcOrd="1" destOrd="0" presId="urn:microsoft.com/office/officeart/2005/8/layout/vList4#1"/>
    <dgm:cxn modelId="{EFC41C00-1EE4-4968-8801-877C6E93BB82}" type="presParOf" srcId="{5EB58F47-85FB-40DB-B264-421000767C92}" destId="{DCB7AF77-03A5-4788-9E18-C2A62D76FE40}" srcOrd="2" destOrd="0" presId="urn:microsoft.com/office/officeart/2005/8/layout/vList4#1"/>
    <dgm:cxn modelId="{BF3D5312-8BA4-4A46-A8C7-036F85BB9EF8}" type="presParOf" srcId="{0AF43E4E-3D03-426E-95A2-1A656E77894D}" destId="{DE1A6EBC-5688-407D-AD4B-227CF357492B}" srcOrd="7" destOrd="0" presId="urn:microsoft.com/office/officeart/2005/8/layout/vList4#1"/>
    <dgm:cxn modelId="{A718561F-F931-4645-A376-C786A92EC047}" type="presParOf" srcId="{0AF43E4E-3D03-426E-95A2-1A656E77894D}" destId="{967698C4-AABF-4F4B-9BBE-2D6AF2F993D8}" srcOrd="8" destOrd="0" presId="urn:microsoft.com/office/officeart/2005/8/layout/vList4#1"/>
    <dgm:cxn modelId="{F207FE95-47B2-488F-A008-BC5CF5145AE4}" type="presParOf" srcId="{967698C4-AABF-4F4B-9BBE-2D6AF2F993D8}" destId="{361A5500-C209-4322-9195-1751ED684AA3}" srcOrd="0" destOrd="0" presId="urn:microsoft.com/office/officeart/2005/8/layout/vList4#1"/>
    <dgm:cxn modelId="{19736B38-6DB3-4386-935B-8969861EE6A1}" type="presParOf" srcId="{967698C4-AABF-4F4B-9BBE-2D6AF2F993D8}" destId="{2E7A4DCD-E592-4DBD-B105-026A4B6197A2}" srcOrd="1" destOrd="0" presId="urn:microsoft.com/office/officeart/2005/8/layout/vList4#1"/>
    <dgm:cxn modelId="{9C38AB51-D4B9-4BC0-8792-B108317A3EB2}" type="presParOf" srcId="{967698C4-AABF-4F4B-9BBE-2D6AF2F993D8}" destId="{C30D8F3A-624B-42A9-A836-7E40C496F8E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7EB48-0947-46E5-B4F8-2AA1AF22ACB3}">
      <dsp:nvSpPr>
        <dsp:cNvPr id="0" name=""/>
        <dsp:cNvSpPr/>
      </dsp:nvSpPr>
      <dsp:spPr>
        <a:xfrm>
          <a:off x="0" y="0"/>
          <a:ext cx="9001156" cy="9119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 Понимание необходимости нравственного совершенствования, духовного развития, роли в этом личных усилий человека</a:t>
          </a:r>
        </a:p>
      </dsp:txBody>
      <dsp:txXfrm>
        <a:off x="1891429" y="0"/>
        <a:ext cx="7109726" cy="911981"/>
      </dsp:txXfrm>
    </dsp:sp>
    <dsp:sp modelId="{62322C04-CFC5-431A-90CC-35F7526B7CAA}">
      <dsp:nvSpPr>
        <dsp:cNvPr id="0" name=""/>
        <dsp:cNvSpPr/>
      </dsp:nvSpPr>
      <dsp:spPr>
        <a:xfrm>
          <a:off x="179859" y="0"/>
          <a:ext cx="1460815" cy="89358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CC98E-5095-4D61-BE0C-E267DBB17F75}">
      <dsp:nvSpPr>
        <dsp:cNvPr id="0" name=""/>
        <dsp:cNvSpPr/>
      </dsp:nvSpPr>
      <dsp:spPr>
        <a:xfrm>
          <a:off x="0" y="1057862"/>
          <a:ext cx="9001156" cy="9119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умений анализировать и давать нравственную оценку поступкам, отвечать за них, проявлять готовность к сознательному самоограничению в поведении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1891429" y="1057862"/>
        <a:ext cx="7109726" cy="911981"/>
      </dsp:txXfrm>
    </dsp:sp>
    <dsp:sp modelId="{506C80F2-30FC-405D-8408-3D9384506020}">
      <dsp:nvSpPr>
        <dsp:cNvPr id="0" name=""/>
        <dsp:cNvSpPr/>
      </dsp:nvSpPr>
      <dsp:spPr>
        <a:xfrm>
          <a:off x="217763" y="1094378"/>
          <a:ext cx="1547100" cy="7295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EA4B9-1264-488A-8976-9C13D5D1841D}">
      <dsp:nvSpPr>
        <dsp:cNvPr id="0" name=""/>
        <dsp:cNvSpPr/>
      </dsp:nvSpPr>
      <dsp:spPr>
        <a:xfrm>
          <a:off x="0" y="2006360"/>
          <a:ext cx="9001156" cy="9119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Осуществление обоснованного нравственного выбора с опорой на этические нормы (той или иной религиозной  культуры)</a:t>
          </a:r>
        </a:p>
      </dsp:txBody>
      <dsp:txXfrm>
        <a:off x="1891429" y="2006360"/>
        <a:ext cx="7109726" cy="911981"/>
      </dsp:txXfrm>
    </dsp:sp>
    <dsp:sp modelId="{ED453DC3-DABD-489D-A78E-24F12B98615D}">
      <dsp:nvSpPr>
        <dsp:cNvPr id="0" name=""/>
        <dsp:cNvSpPr/>
      </dsp:nvSpPr>
      <dsp:spPr>
        <a:xfrm>
          <a:off x="217763" y="2097558"/>
          <a:ext cx="1547100" cy="7295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D54C9-5228-4ACB-9A4C-71BC58F2D388}">
      <dsp:nvSpPr>
        <dsp:cNvPr id="0" name=""/>
        <dsp:cNvSpPr/>
      </dsp:nvSpPr>
      <dsp:spPr>
        <a:xfrm>
          <a:off x="0" y="3009540"/>
          <a:ext cx="9001156" cy="9119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умений рассказывать об основных особенностях вероучения религии, называть основателя и основные события, связанные с историей ее возникновения и развития</a:t>
          </a:r>
        </a:p>
      </dsp:txBody>
      <dsp:txXfrm>
        <a:off x="1891429" y="3009540"/>
        <a:ext cx="7109726" cy="911981"/>
      </dsp:txXfrm>
    </dsp:sp>
    <dsp:sp modelId="{3C68214A-5FD2-49A3-9F84-F47151CB801E}">
      <dsp:nvSpPr>
        <dsp:cNvPr id="0" name=""/>
        <dsp:cNvSpPr/>
      </dsp:nvSpPr>
      <dsp:spPr>
        <a:xfrm>
          <a:off x="217763" y="3030001"/>
          <a:ext cx="1547100" cy="8710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A5500-C209-4322-9195-1751ED684AA3}">
      <dsp:nvSpPr>
        <dsp:cNvPr id="0" name=""/>
        <dsp:cNvSpPr/>
      </dsp:nvSpPr>
      <dsp:spPr>
        <a:xfrm>
          <a:off x="0" y="3986865"/>
          <a:ext cx="9001156" cy="9119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Знание названий священных книг в религиозной культуре, умение кратно описывать их содержание</a:t>
          </a:r>
        </a:p>
      </dsp:txBody>
      <dsp:txXfrm>
        <a:off x="1891429" y="3986865"/>
        <a:ext cx="7109726" cy="911981"/>
      </dsp:txXfrm>
    </dsp:sp>
    <dsp:sp modelId="{2E7A4DCD-E592-4DBD-B105-026A4B6197A2}">
      <dsp:nvSpPr>
        <dsp:cNvPr id="0" name=""/>
        <dsp:cNvSpPr/>
      </dsp:nvSpPr>
      <dsp:spPr>
        <a:xfrm>
          <a:off x="217763" y="4103918"/>
          <a:ext cx="1547100" cy="7295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6CB92-844F-4B37-9300-BAFB3D13CB8B}">
      <dsp:nvSpPr>
        <dsp:cNvPr id="0" name=""/>
        <dsp:cNvSpPr/>
      </dsp:nvSpPr>
      <dsp:spPr>
        <a:xfrm>
          <a:off x="0" y="5017348"/>
          <a:ext cx="9001156" cy="91198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умений называть и составлять краткие описания особенностей культовых сооружений, религиозных служб,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обрядов и таинств</a:t>
          </a:r>
        </a:p>
      </dsp:txBody>
      <dsp:txXfrm>
        <a:off x="1891429" y="5017348"/>
        <a:ext cx="7109726" cy="911981"/>
      </dsp:txXfrm>
    </dsp:sp>
    <dsp:sp modelId="{42A6726B-806E-4398-8732-E5B2F60A5001}">
      <dsp:nvSpPr>
        <dsp:cNvPr id="0" name=""/>
        <dsp:cNvSpPr/>
      </dsp:nvSpPr>
      <dsp:spPr>
        <a:xfrm>
          <a:off x="145763" y="5017888"/>
          <a:ext cx="1691101" cy="90800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7EB48-0947-46E5-B4F8-2AA1AF22ACB3}">
      <dsp:nvSpPr>
        <dsp:cNvPr id="0" name=""/>
        <dsp:cNvSpPr/>
      </dsp:nvSpPr>
      <dsp:spPr>
        <a:xfrm>
          <a:off x="0" y="0"/>
          <a:ext cx="9144000" cy="8133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</a:rPr>
            <a:t> </a:t>
          </a: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Построение суждений оценочного характера, раскрывающих значение нравственности, веры как регуляторов поведения человека в обществе и условий духовно-нравственного развития личности</a:t>
          </a:r>
        </a:p>
      </dsp:txBody>
      <dsp:txXfrm>
        <a:off x="1910130" y="0"/>
        <a:ext cx="7233869" cy="813301"/>
      </dsp:txXfrm>
    </dsp:sp>
    <dsp:sp modelId="{62322C04-CFC5-431A-90CC-35F7526B7CAA}">
      <dsp:nvSpPr>
        <dsp:cNvPr id="0" name=""/>
        <dsp:cNvSpPr/>
      </dsp:nvSpPr>
      <dsp:spPr>
        <a:xfrm>
          <a:off x="127434" y="0"/>
          <a:ext cx="1571926" cy="79689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CC98E-5095-4D61-BE0C-E267DBB17F75}">
      <dsp:nvSpPr>
        <dsp:cNvPr id="0" name=""/>
        <dsp:cNvSpPr/>
      </dsp:nvSpPr>
      <dsp:spPr>
        <a:xfrm>
          <a:off x="0" y="955621"/>
          <a:ext cx="9144000" cy="8133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Понимание ценности семьи, умение приводить примеры положительного влияния религиозной традиции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 на отношения в семье, воспитание детей</a:t>
          </a:r>
          <a:endParaRPr lang="ru-RU" sz="1300" kern="1200" dirty="0">
            <a:latin typeface="Arial Narrow" panose="020B0606020202030204" pitchFamily="34" charset="0"/>
          </a:endParaRPr>
        </a:p>
      </dsp:txBody>
      <dsp:txXfrm>
        <a:off x="1910130" y="955621"/>
        <a:ext cx="7233869" cy="813301"/>
      </dsp:txXfrm>
    </dsp:sp>
    <dsp:sp modelId="{506C80F2-30FC-405D-8408-3D9384506020}">
      <dsp:nvSpPr>
        <dsp:cNvPr id="0" name=""/>
        <dsp:cNvSpPr/>
      </dsp:nvSpPr>
      <dsp:spPr>
        <a:xfrm>
          <a:off x="300082" y="975962"/>
          <a:ext cx="1391296" cy="6506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EA4B9-1264-488A-8976-9C13D5D1841D}">
      <dsp:nvSpPr>
        <dsp:cNvPr id="0" name=""/>
        <dsp:cNvSpPr/>
      </dsp:nvSpPr>
      <dsp:spPr>
        <a:xfrm>
          <a:off x="0" y="1789263"/>
          <a:ext cx="9144000" cy="8133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Овладение навыками общения с людьми разного вероисповедания; осознание, что оскорбление представителей другой веры есть нарушение нравственных норм поведения в обществе</a:t>
          </a:r>
        </a:p>
      </dsp:txBody>
      <dsp:txXfrm>
        <a:off x="1910130" y="1789263"/>
        <a:ext cx="7233869" cy="813301"/>
      </dsp:txXfrm>
    </dsp:sp>
    <dsp:sp modelId="{ED453DC3-DABD-489D-A78E-24F12B98615D}">
      <dsp:nvSpPr>
        <dsp:cNvPr id="0" name=""/>
        <dsp:cNvSpPr/>
      </dsp:nvSpPr>
      <dsp:spPr>
        <a:xfrm>
          <a:off x="156064" y="1870594"/>
          <a:ext cx="1679332" cy="6506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D54C9-5228-4ACB-9A4C-71BC58F2D388}">
      <dsp:nvSpPr>
        <dsp:cNvPr id="0" name=""/>
        <dsp:cNvSpPr/>
      </dsp:nvSpPr>
      <dsp:spPr>
        <a:xfrm>
          <a:off x="0" y="2683895"/>
          <a:ext cx="9144000" cy="8133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Понимание</a:t>
          </a:r>
          <a:r>
            <a:rPr lang="ru-RU" sz="1800" b="1" kern="1200" baseline="0" dirty="0">
              <a:solidFill>
                <a:srgbClr val="002060"/>
              </a:solidFill>
              <a:latin typeface="Arial Narrow" panose="020B0606020202030204" pitchFamily="34" charset="0"/>
            </a:rPr>
            <a:t> ценности человеческой жизни, </a:t>
          </a: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человеческого достоинства, честного труда людей на благо человека, общества</a:t>
          </a:r>
        </a:p>
      </dsp:txBody>
      <dsp:txXfrm>
        <a:off x="1910130" y="2683895"/>
        <a:ext cx="7233869" cy="813301"/>
      </dsp:txXfrm>
    </dsp:sp>
    <dsp:sp modelId="{3C68214A-5FD2-49A3-9F84-F47151CB801E}">
      <dsp:nvSpPr>
        <dsp:cNvPr id="0" name=""/>
        <dsp:cNvSpPr/>
      </dsp:nvSpPr>
      <dsp:spPr>
        <a:xfrm>
          <a:off x="227771" y="2702143"/>
          <a:ext cx="1535917" cy="7768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A5500-C209-4322-9195-1751ED684AA3}">
      <dsp:nvSpPr>
        <dsp:cNvPr id="0" name=""/>
        <dsp:cNvSpPr/>
      </dsp:nvSpPr>
      <dsp:spPr>
        <a:xfrm>
          <a:off x="0" y="3555470"/>
          <a:ext cx="9144000" cy="8133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умений объяснять значение слов: «милосердие», «сострадание», «прощение», «дружелюбие»</a:t>
          </a:r>
        </a:p>
      </dsp:txBody>
      <dsp:txXfrm>
        <a:off x="1910130" y="3555470"/>
        <a:ext cx="7233869" cy="813301"/>
      </dsp:txXfrm>
    </dsp:sp>
    <dsp:sp modelId="{2E7A4DCD-E592-4DBD-B105-026A4B6197A2}">
      <dsp:nvSpPr>
        <dsp:cNvPr id="0" name=""/>
        <dsp:cNvSpPr/>
      </dsp:nvSpPr>
      <dsp:spPr>
        <a:xfrm>
          <a:off x="81330" y="3659857"/>
          <a:ext cx="1828800" cy="6506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6CB92-844F-4B37-9300-BAFB3D13CB8B}">
      <dsp:nvSpPr>
        <dsp:cNvPr id="0" name=""/>
        <dsp:cNvSpPr/>
      </dsp:nvSpPr>
      <dsp:spPr>
        <a:xfrm>
          <a:off x="0" y="4474452"/>
          <a:ext cx="9144000" cy="8133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b="1" kern="1200" dirty="0">
              <a:solidFill>
                <a:srgbClr val="002060"/>
              </a:solidFill>
              <a:latin typeface="Arial Narrow" panose="020B0606020202030204" pitchFamily="34" charset="0"/>
            </a:rPr>
            <a:t>Умение находить образы, приводить примеры проявлений любви к ближнему, милосердия и сострадания в религиозной культуре, истории России, современной жизни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1910130" y="4474452"/>
        <a:ext cx="7233869" cy="813301"/>
      </dsp:txXfrm>
    </dsp:sp>
    <dsp:sp modelId="{42A6726B-806E-4398-8732-E5B2F60A5001}">
      <dsp:nvSpPr>
        <dsp:cNvPr id="0" name=""/>
        <dsp:cNvSpPr/>
      </dsp:nvSpPr>
      <dsp:spPr>
        <a:xfrm>
          <a:off x="299780" y="4474932"/>
          <a:ext cx="1391899" cy="8097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2B468-6720-4026-B062-43F51E13B67F}">
      <dsp:nvSpPr>
        <dsp:cNvPr id="0" name=""/>
        <dsp:cNvSpPr/>
      </dsp:nvSpPr>
      <dsp:spPr>
        <a:xfrm>
          <a:off x="0" y="5391117"/>
          <a:ext cx="9144000" cy="81330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Открытость к сотрудничеству, готовность оказывать помощь; осуждение любых случаев унижения человеческого достоинства</a:t>
          </a:r>
        </a:p>
      </dsp:txBody>
      <dsp:txXfrm>
        <a:off x="1910130" y="5391117"/>
        <a:ext cx="7233869" cy="813301"/>
      </dsp:txXfrm>
    </dsp:sp>
    <dsp:sp modelId="{C8AC614B-F813-4902-A649-03196339911B}">
      <dsp:nvSpPr>
        <dsp:cNvPr id="0" name=""/>
        <dsp:cNvSpPr/>
      </dsp:nvSpPr>
      <dsp:spPr>
        <a:xfrm>
          <a:off x="107198" y="5367791"/>
          <a:ext cx="1777063" cy="83818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7EB48-0947-46E5-B4F8-2AA1AF22ACB3}">
      <dsp:nvSpPr>
        <dsp:cNvPr id="0" name=""/>
        <dsp:cNvSpPr/>
      </dsp:nvSpPr>
      <dsp:spPr>
        <a:xfrm>
          <a:off x="0" y="0"/>
          <a:ext cx="9144000" cy="94044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</a:rPr>
            <a:t> </a:t>
          </a: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Построение суждений оценочного характера,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о роли личных усилий для нравственного развития человека </a:t>
          </a:r>
        </a:p>
      </dsp:txBody>
      <dsp:txXfrm>
        <a:off x="1922844" y="0"/>
        <a:ext cx="7221155" cy="940445"/>
      </dsp:txXfrm>
    </dsp:sp>
    <dsp:sp modelId="{62322C04-CFC5-431A-90CC-35F7526B7CAA}">
      <dsp:nvSpPr>
        <dsp:cNvPr id="0" name=""/>
        <dsp:cNvSpPr/>
      </dsp:nvSpPr>
      <dsp:spPr>
        <a:xfrm>
          <a:off x="160996" y="0"/>
          <a:ext cx="1530230" cy="9692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CC98E-5095-4D61-BE0C-E267DBB17F75}">
      <dsp:nvSpPr>
        <dsp:cNvPr id="0" name=""/>
        <dsp:cNvSpPr/>
      </dsp:nvSpPr>
      <dsp:spPr>
        <a:xfrm>
          <a:off x="0" y="1133769"/>
          <a:ext cx="9144000" cy="94044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умения анализировать и давать нравственную оценку поступкам, отвечать за них, проявлять готовность к сознательному самоограничению в поведении</a:t>
          </a:r>
        </a:p>
      </dsp:txBody>
      <dsp:txXfrm>
        <a:off x="1922844" y="1133769"/>
        <a:ext cx="7221155" cy="940445"/>
      </dsp:txXfrm>
    </dsp:sp>
    <dsp:sp modelId="{506C80F2-30FC-405D-8408-3D9384506020}">
      <dsp:nvSpPr>
        <dsp:cNvPr id="0" name=""/>
        <dsp:cNvSpPr/>
      </dsp:nvSpPr>
      <dsp:spPr>
        <a:xfrm>
          <a:off x="181644" y="1153840"/>
          <a:ext cx="1653600" cy="7592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EA4B9-1264-488A-8976-9C13D5D1841D}">
      <dsp:nvSpPr>
        <dsp:cNvPr id="0" name=""/>
        <dsp:cNvSpPr/>
      </dsp:nvSpPr>
      <dsp:spPr>
        <a:xfrm>
          <a:off x="0" y="2097735"/>
          <a:ext cx="9144000" cy="94044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Способность осуществлять и обосновывать нравственный выбор, опираясь на принятые в обществе нормы морали и внутреннюю установку личности, поступать согласно своей совести</a:t>
          </a:r>
        </a:p>
      </dsp:txBody>
      <dsp:txXfrm>
        <a:off x="1922844" y="2097735"/>
        <a:ext cx="7221155" cy="940445"/>
      </dsp:txXfrm>
    </dsp:sp>
    <dsp:sp modelId="{ED453DC3-DABD-489D-A78E-24F12B98615D}">
      <dsp:nvSpPr>
        <dsp:cNvPr id="0" name=""/>
        <dsp:cNvSpPr/>
      </dsp:nvSpPr>
      <dsp:spPr>
        <a:xfrm>
          <a:off x="94044" y="2191779"/>
          <a:ext cx="1828800" cy="7523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D54C9-5228-4ACB-9A4C-71BC58F2D388}">
      <dsp:nvSpPr>
        <dsp:cNvPr id="0" name=""/>
        <dsp:cNvSpPr/>
      </dsp:nvSpPr>
      <dsp:spPr>
        <a:xfrm>
          <a:off x="0" y="3156112"/>
          <a:ext cx="9144000" cy="94044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Знание общепринятых в российском обществе норм морали, отношений и поведения людей, основанных на российских традиционных духовных ценностях, конституционных правах, свободах и обязанностях гражданина</a:t>
          </a:r>
        </a:p>
      </dsp:txBody>
      <dsp:txXfrm>
        <a:off x="1922844" y="3156112"/>
        <a:ext cx="7221155" cy="940445"/>
      </dsp:txXfrm>
    </dsp:sp>
    <dsp:sp modelId="{3C68214A-5FD2-49A3-9F84-F47151CB801E}">
      <dsp:nvSpPr>
        <dsp:cNvPr id="0" name=""/>
        <dsp:cNvSpPr/>
      </dsp:nvSpPr>
      <dsp:spPr>
        <a:xfrm>
          <a:off x="94044" y="3153325"/>
          <a:ext cx="1828800" cy="8982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A5500-C209-4322-9195-1751ED684AA3}">
      <dsp:nvSpPr>
        <dsp:cNvPr id="0" name=""/>
        <dsp:cNvSpPr/>
      </dsp:nvSpPr>
      <dsp:spPr>
        <a:xfrm>
          <a:off x="0" y="4140053"/>
          <a:ext cx="9144000" cy="94044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умения соотносить поведение и поступки человека с основными нормами российской светской (гражданской) этики</a:t>
          </a:r>
        </a:p>
      </dsp:txBody>
      <dsp:txXfrm>
        <a:off x="1922844" y="4140053"/>
        <a:ext cx="7221155" cy="940445"/>
      </dsp:txXfrm>
    </dsp:sp>
    <dsp:sp modelId="{2E7A4DCD-E592-4DBD-B105-026A4B6197A2}">
      <dsp:nvSpPr>
        <dsp:cNvPr id="0" name=""/>
        <dsp:cNvSpPr/>
      </dsp:nvSpPr>
      <dsp:spPr>
        <a:xfrm>
          <a:off x="181644" y="4260759"/>
          <a:ext cx="1653600" cy="7523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6CB92-844F-4B37-9300-BAFB3D13CB8B}">
      <dsp:nvSpPr>
        <dsp:cNvPr id="0" name=""/>
        <dsp:cNvSpPr/>
      </dsp:nvSpPr>
      <dsp:spPr>
        <a:xfrm>
          <a:off x="0" y="5202700"/>
          <a:ext cx="9144000" cy="94044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b="1" kern="1200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умения строить суждения оценочного характера о значении нравственности в жизни человека,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b="1" kern="1200" dirty="0">
              <a:solidFill>
                <a:srgbClr val="002060"/>
              </a:solidFill>
              <a:latin typeface="Arial Narrow" panose="020B0606020202030204" pitchFamily="34" charset="0"/>
            </a:rPr>
            <a:t>коллектива, семьи, общества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1922844" y="5202700"/>
        <a:ext cx="7221155" cy="940445"/>
      </dsp:txXfrm>
    </dsp:sp>
    <dsp:sp modelId="{42A6726B-806E-4398-8732-E5B2F60A5001}">
      <dsp:nvSpPr>
        <dsp:cNvPr id="0" name=""/>
        <dsp:cNvSpPr/>
      </dsp:nvSpPr>
      <dsp:spPr>
        <a:xfrm>
          <a:off x="63860" y="5203255"/>
          <a:ext cx="1889168" cy="9363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E7EB48-0947-46E5-B4F8-2AA1AF22ACB3}">
      <dsp:nvSpPr>
        <dsp:cNvPr id="0" name=""/>
        <dsp:cNvSpPr/>
      </dsp:nvSpPr>
      <dsp:spPr>
        <a:xfrm>
          <a:off x="0" y="0"/>
          <a:ext cx="9144000" cy="113693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</a:rPr>
            <a:t> </a:t>
          </a: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Знание и готовность ориентироваться на российские традиционные семейные ценности, нравственные нормы поведения в коллективе, обществе, соблюдать правила этикета</a:t>
          </a:r>
        </a:p>
      </dsp:txBody>
      <dsp:txXfrm>
        <a:off x="1942493" y="0"/>
        <a:ext cx="7201506" cy="1136934"/>
      </dsp:txXfrm>
    </dsp:sp>
    <dsp:sp modelId="{62322C04-CFC5-431A-90CC-35F7526B7CAA}">
      <dsp:nvSpPr>
        <dsp:cNvPr id="0" name=""/>
        <dsp:cNvSpPr/>
      </dsp:nvSpPr>
      <dsp:spPr>
        <a:xfrm>
          <a:off x="0" y="0"/>
          <a:ext cx="1955444" cy="11139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CC98E-5095-4D61-BE0C-E267DBB17F75}">
      <dsp:nvSpPr>
        <dsp:cNvPr id="0" name=""/>
        <dsp:cNvSpPr/>
      </dsp:nvSpPr>
      <dsp:spPr>
        <a:xfrm>
          <a:off x="0" y="1335886"/>
          <a:ext cx="9144000" cy="113693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Понимание ценности человеческой жизни, человеческого достоинства, честного труда людей на благо человека, общества</a:t>
          </a:r>
        </a:p>
      </dsp:txBody>
      <dsp:txXfrm>
        <a:off x="1942493" y="1335886"/>
        <a:ext cx="7201506" cy="1136934"/>
      </dsp:txXfrm>
    </dsp:sp>
    <dsp:sp modelId="{506C80F2-30FC-405D-8408-3D9384506020}">
      <dsp:nvSpPr>
        <dsp:cNvPr id="0" name=""/>
        <dsp:cNvSpPr/>
      </dsp:nvSpPr>
      <dsp:spPr>
        <a:xfrm>
          <a:off x="19199" y="1375235"/>
          <a:ext cx="1828800" cy="9095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DEA4B9-1264-488A-8976-9C13D5D1841D}">
      <dsp:nvSpPr>
        <dsp:cNvPr id="0" name=""/>
        <dsp:cNvSpPr/>
      </dsp:nvSpPr>
      <dsp:spPr>
        <a:xfrm>
          <a:off x="0" y="2501255"/>
          <a:ext cx="9144000" cy="113693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умения объяснять значение слов «милосердие», «сострадание», «прощение», «дружелюбие»</a:t>
          </a:r>
        </a:p>
      </dsp:txBody>
      <dsp:txXfrm>
        <a:off x="1942493" y="2501255"/>
        <a:ext cx="7201506" cy="1136934"/>
      </dsp:txXfrm>
    </dsp:sp>
    <dsp:sp modelId="{ED453DC3-DABD-489D-A78E-24F12B98615D}">
      <dsp:nvSpPr>
        <dsp:cNvPr id="0" name=""/>
        <dsp:cNvSpPr/>
      </dsp:nvSpPr>
      <dsp:spPr>
        <a:xfrm>
          <a:off x="0" y="2571772"/>
          <a:ext cx="1828800" cy="90954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D54C9-5228-4ACB-9A4C-71BC58F2D388}">
      <dsp:nvSpPr>
        <dsp:cNvPr id="0" name=""/>
        <dsp:cNvSpPr/>
      </dsp:nvSpPr>
      <dsp:spPr>
        <a:xfrm>
          <a:off x="0" y="3780760"/>
          <a:ext cx="9144000" cy="113693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Формирование умения приводить примеры проявлений любви к ближнему, милосердия и сострадания в истории России, современной жизни</a:t>
          </a:r>
        </a:p>
      </dsp:txBody>
      <dsp:txXfrm>
        <a:off x="1942493" y="3780760"/>
        <a:ext cx="7201506" cy="1136934"/>
      </dsp:txXfrm>
    </dsp:sp>
    <dsp:sp modelId="{3C68214A-5FD2-49A3-9F84-F47151CB801E}">
      <dsp:nvSpPr>
        <dsp:cNvPr id="0" name=""/>
        <dsp:cNvSpPr/>
      </dsp:nvSpPr>
      <dsp:spPr>
        <a:xfrm>
          <a:off x="113693" y="3777390"/>
          <a:ext cx="1828800" cy="10859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1A5500-C209-4322-9195-1751ED684AA3}">
      <dsp:nvSpPr>
        <dsp:cNvPr id="0" name=""/>
        <dsp:cNvSpPr/>
      </dsp:nvSpPr>
      <dsp:spPr>
        <a:xfrm>
          <a:off x="0" y="5006705"/>
          <a:ext cx="9144000" cy="113693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Готовность проявлять открытость к сотрудничеству, готовность оказывать помощь;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060"/>
              </a:solidFill>
              <a:latin typeface="Arial Narrow" panose="020B0606020202030204" pitchFamily="34" charset="0"/>
            </a:rPr>
            <a:t> осуждать любые случаи унижения человеческого достоинства</a:t>
          </a:r>
          <a:r>
            <a:rPr lang="ru-RU" sz="1800" b="1" kern="1200" baseline="0" dirty="0">
              <a:solidFill>
                <a:srgbClr val="002060"/>
              </a:solidFill>
              <a:latin typeface="Arial Narrow" panose="020B0606020202030204" pitchFamily="34" charset="0"/>
            </a:rPr>
            <a:t> </a:t>
          </a:r>
          <a:endParaRPr lang="ru-RU" sz="1800" b="1" kern="1200" dirty="0">
            <a:solidFill>
              <a:srgbClr val="002060"/>
            </a:solidFill>
            <a:latin typeface="Arial Narrow" panose="020B0606020202030204" pitchFamily="34" charset="0"/>
          </a:endParaRPr>
        </a:p>
      </dsp:txBody>
      <dsp:txXfrm>
        <a:off x="1942493" y="5006705"/>
        <a:ext cx="7201506" cy="1136934"/>
      </dsp:txXfrm>
    </dsp:sp>
    <dsp:sp modelId="{2E7A4DCD-E592-4DBD-B105-026A4B6197A2}">
      <dsp:nvSpPr>
        <dsp:cNvPr id="0" name=""/>
        <dsp:cNvSpPr/>
      </dsp:nvSpPr>
      <dsp:spPr>
        <a:xfrm>
          <a:off x="113693" y="5116203"/>
          <a:ext cx="1828800" cy="9095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85DF9-9345-490E-93C7-FC1B6025B059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C8B50-9D91-406E-98BE-F94B251D87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6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0AA78-CB21-4809-8F19-56E254983A57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0AA78-CB21-4809-8F19-56E254983A57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0AA78-CB21-4809-8F19-56E254983A57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0AA78-CB21-4809-8F19-56E254983A57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edsoo.ru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uroki.net/razrabotki/finansovaya-gramotnost/3-class/" TargetMode="External"/><Relationship Id="rId2" Type="http://schemas.openxmlformats.org/officeDocument/2006/relationships/hyperlink" Target="http://&#1092;&#1080;&#1085;&#1075;&#1088;&#1072;&#1084;&#1086;&#1090;&#1085;&#1086;&#1089;&#1090;&#1100;&#1074;&#1096;&#1082;&#1086;&#1083;&#1077;.&#1088;&#1092;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mc.hse.ru/methbank" TargetMode="External"/><Relationship Id="rId4" Type="http://schemas.openxmlformats.org/officeDocument/2006/relationships/hyperlink" Target="https://fmc.hse.ru/methodolog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mailto:vopros@prosv.ru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dsoo.ru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edu.gov.ru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rosuchebnik.ru/kompleks/umk-liniya-umk-n-f-vinogradovoy-okrugayushchiy-mir-1-4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asyen.ru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nsportal.r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math4-vpr.sdamgia.ru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shareslide.ru/pedagogika/prezentatsiya-finansovaya-gramotnost-v-nachalnoy-shkole" TargetMode="External"/><Relationship Id="rId13" Type="http://schemas.openxmlformats.org/officeDocument/2006/relationships/hyperlink" Target="https://nsportal.ru/" TargetMode="External"/><Relationship Id="rId3" Type="http://schemas.openxmlformats.org/officeDocument/2006/relationships/hyperlink" Target="http://edsoo.ru/" TargetMode="External"/><Relationship Id="rId7" Type="http://schemas.openxmlformats.org/officeDocument/2006/relationships/hyperlink" Target="https://fmc.hse.ru/methbank" TargetMode="External"/><Relationship Id="rId12" Type="http://schemas.openxmlformats.org/officeDocument/2006/relationships/hyperlink" Target="https://math4-vpr.sdamgia.ru/" TargetMode="External"/><Relationship Id="rId2" Type="http://schemas.openxmlformats.org/officeDocument/2006/relationships/hyperlink" Target="https://fgos.ru/" TargetMode="External"/><Relationship Id="rId16" Type="http://schemas.openxmlformats.org/officeDocument/2006/relationships/hyperlink" Target="https://smr-school100.ru/assets/documents/fgos/%2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mc.hse.ru/methodology" TargetMode="External"/><Relationship Id="rId11" Type="http://schemas.openxmlformats.org/officeDocument/2006/relationships/hyperlink" Target="https://multiurok.ru/files/avtorskaia-prezentatsiia-obnovlennyi-fgos-noo.html" TargetMode="External"/><Relationship Id="rId5" Type="http://schemas.openxmlformats.org/officeDocument/2006/relationships/hyperlink" Target="http://uchitel.club/" TargetMode="External"/><Relationship Id="rId15" Type="http://schemas.openxmlformats.org/officeDocument/2006/relationships/hyperlink" Target="https://easyen.ru/" TargetMode="External"/><Relationship Id="rId10" Type="http://schemas.openxmlformats.org/officeDocument/2006/relationships/hyperlink" Target="https://nsportal.ru/shkola/raznoe/library/2021/11/11/fgos-tretego-pokoleniya" TargetMode="External"/><Relationship Id="rId4" Type="http://schemas.openxmlformats.org/officeDocument/2006/relationships/hyperlink" Target="https://edu.gov.ru/" TargetMode="External"/><Relationship Id="rId9" Type="http://schemas.openxmlformats.org/officeDocument/2006/relationships/hyperlink" Target="https://videouroki.net/razrabotki/finansovaya-gramotnost/3-class/" TargetMode="External"/><Relationship Id="rId14" Type="http://schemas.openxmlformats.org/officeDocument/2006/relationships/hyperlink" Target="https://rosuchebnik.ru/kompleks/umk-liniya-umk-n-f-vinogradovoy-okrugayushchiy-mir-1-4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Black_School_Board_PNG_Pic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7125" y="-442452"/>
            <a:ext cx="9887319" cy="5591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0265" y="1248974"/>
            <a:ext cx="7123470" cy="2783018"/>
          </a:xfrm>
        </p:spPr>
        <p:txBody>
          <a:bodyPr>
            <a:normAutofit fontScale="90000"/>
          </a:bodyPr>
          <a:lstStyle/>
          <a:p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государствный</a:t>
            </a: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стандарт начального общего образования </a:t>
            </a:r>
            <a:b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13" name="Рисунок 12" descr="redtarg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5773" y="766916"/>
            <a:ext cx="964116" cy="964116"/>
          </a:xfrm>
          <a:prstGeom prst="rect">
            <a:avLst/>
          </a:prstGeom>
        </p:spPr>
      </p:pic>
      <p:pic>
        <p:nvPicPr>
          <p:cNvPr id="9" name="Рисунок 8" descr="athlete-vector-funrun-2.png"/>
          <p:cNvPicPr>
            <a:picLocks noChangeAspect="1"/>
          </p:cNvPicPr>
          <p:nvPr/>
        </p:nvPicPr>
        <p:blipFill>
          <a:blip r:embed="rId5" cstate="print"/>
          <a:srcRect b="10955"/>
          <a:stretch>
            <a:fillRect/>
          </a:stretch>
        </p:blipFill>
        <p:spPr>
          <a:xfrm>
            <a:off x="2770378" y="4584507"/>
            <a:ext cx="5658118" cy="1662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9889" y="5550837"/>
            <a:ext cx="688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542" y="-320374"/>
            <a:ext cx="8365449" cy="1325563"/>
          </a:xfrm>
        </p:spPr>
        <p:txBody>
          <a:bodyPr/>
          <a:lstStyle/>
          <a:p>
            <a:pPr algn="ctr"/>
            <a:r>
              <a:rPr lang="ru-RU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Требования к структуре программы НОО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3015" y="1915940"/>
            <a:ext cx="3741494" cy="494205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8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80%/20%</a:t>
            </a:r>
            <a:r>
              <a:rPr lang="ru-RU" sz="1800" dirty="0">
                <a:latin typeface="Arial Narrow" panose="020B0606020202030204" pitchFamily="34" charset="0"/>
                <a:cs typeface="Arial" panose="020B0604020202020204" pitchFamily="34" charset="0"/>
              </a:rPr>
              <a:t> РЕАЛИЗУЮТСЯ В СООТВЕТСТВИИ </a:t>
            </a:r>
          </a:p>
          <a:p>
            <a:pPr algn="just">
              <a:lnSpc>
                <a:spcPct val="120000"/>
              </a:lnSpc>
            </a:pPr>
            <a:r>
              <a:rPr lang="ru-RU" sz="1800" dirty="0">
                <a:latin typeface="Arial Narrow" panose="020B0606020202030204" pitchFamily="34" charset="0"/>
                <a:cs typeface="Arial" panose="020B0604020202020204" pitchFamily="34" charset="0"/>
              </a:rPr>
              <a:t>С 1 января 2021 года вступили в силу санитарные правила СП 2.4.3648-20 "Санитарно-эпидемиологические требования к организациям воспитания и обучения, отдыха и оздоровления детей и молодежи сентября 2020 г. Введены в действие СанПиН 1.2.3685-21 «Гигиенические нормативы и требования к обеспечению безопасности и (или) безвредности для человека факторов среды обитания» (утв. Постановлением Главного государственного санитарного врача РФ от 28.01.2021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63015" y="590378"/>
            <a:ext cx="7980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800" dirty="0">
                <a:latin typeface="Arial Narrow" panose="020B0606020202030204" pitchFamily="34" charset="0"/>
                <a:cs typeface="Arial" panose="020B0604020202020204" pitchFamily="34" charset="0"/>
              </a:rPr>
              <a:t>СТРУКТУРА ПРОГРАММЫ НОО включает в себя: </a:t>
            </a:r>
            <a:r>
              <a:rPr lang="ru-RU" sz="1800" b="1" dirty="0">
                <a:solidFill>
                  <a:srgbClr val="0033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обязательную часть и часть формируемую участниками образовательных отношений </a:t>
            </a:r>
            <a:r>
              <a:rPr lang="ru-RU" sz="1800" dirty="0">
                <a:latin typeface="Arial Narrow" panose="020B0606020202030204" pitchFamily="34" charset="0"/>
                <a:cs typeface="Arial" panose="020B0604020202020204" pitchFamily="34" charset="0"/>
              </a:rPr>
              <a:t>за счет включения в УП учебных предметов, учебных курсов, учебных модулей по выбору родителей из перечня ОУ.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33257" y="1570813"/>
            <a:ext cx="398199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Программы начального общего образования реализуются через организацию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(урочной и внеурочной)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в соответствии с гигиеническими нормативами и Санитарно-эпидемиологическими требованиями.</a:t>
            </a:r>
          </a:p>
          <a:p>
            <a:pPr algn="just"/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Урочная деятельность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– направлена на достижение ПР с учетом обязательных для изучения учебных предметов. 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Внеурочная деятельность 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– направлена на достижение ПР с учетом выбора курсов внеурочной деятельности, предлагаемого Организацией.</a:t>
            </a:r>
          </a:p>
          <a:p>
            <a:pPr algn="just"/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   Формы организации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чередование урочной и внеурочной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 Организация определяет самостоятельно. </a:t>
            </a:r>
          </a:p>
        </p:txBody>
      </p:sp>
    </p:spTree>
    <p:extLst>
      <p:ext uri="{BB962C8B-B14F-4D97-AF65-F5344CB8AC3E}">
        <p14:creationId xmlns:p14="http://schemas.microsoft.com/office/powerpoint/2010/main" val="19339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628" y="0"/>
            <a:ext cx="7886700" cy="1325563"/>
          </a:xfrm>
        </p:spPr>
        <p:txBody>
          <a:bodyPr/>
          <a:lstStyle/>
          <a:p>
            <a:pPr algn="ctr"/>
            <a:r>
              <a:rPr lang="ru-RU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Изменения ФГОС НОО</a:t>
            </a:r>
            <a:br>
              <a:rPr lang="ru-RU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(структура ООП НОО)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3064" y="1952723"/>
            <a:ext cx="2049388" cy="655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Целевой раздел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92282" y="3353132"/>
            <a:ext cx="2155734" cy="655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Содержательный раздел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98628" y="4961014"/>
            <a:ext cx="2049388" cy="6557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 Narrow" panose="020B0606020202030204" pitchFamily="34" charset="0"/>
              </a:rPr>
              <a:t>Организационный раздел</a:t>
            </a:r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3021161" y="1881220"/>
            <a:ext cx="579856" cy="8360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2956539" y="3236170"/>
            <a:ext cx="579856" cy="88964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3021161" y="4804860"/>
            <a:ext cx="579856" cy="96802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95104" y="4674424"/>
            <a:ext cx="5031263" cy="12518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Учебный план НОО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План внеурочной деятельности, календарный учебный график, </a:t>
            </a: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календарный план воспитательной работы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Характеристика условий реализации НОО в соответствии с требованиями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29098" y="3166042"/>
            <a:ext cx="5097269" cy="11859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Рабочие программы учебных предметов, учебных модулей, в том числе внеурочной деятельности, учебных модулей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Программа формирования УУД обучающихся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Рабочая программа воспитания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29098" y="1641765"/>
            <a:ext cx="5097269" cy="126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Пояснительная записка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Планируемые результаты освоения обучающимися программы НОО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Система оценки достижения планируемых результатов программы НОО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3227" y="5926280"/>
            <a:ext cx="7943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Институт развития стратегии образования </a:t>
            </a:r>
          </a:p>
          <a:p>
            <a:pPr algn="ctr"/>
            <a:r>
              <a:rPr lang="en-US" sz="3200" b="1" dirty="0">
                <a:latin typeface="Arial Narrow" panose="020B0606020202030204" pitchFamily="34" charset="0"/>
                <a:cs typeface="Arial" panose="020B0604020202020204" pitchFamily="34" charset="0"/>
                <a:hlinkClick r:id="rId2"/>
              </a:rPr>
              <a:t>http</a:t>
            </a:r>
            <a:r>
              <a:rPr lang="ru-RU" sz="3200" b="1" dirty="0">
                <a:latin typeface="Arial Narrow" panose="020B060602020203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n-US" sz="3200" b="1" dirty="0" err="1">
                <a:latin typeface="Arial Narrow" panose="020B0606020202030204" pitchFamily="34" charset="0"/>
                <a:cs typeface="Arial" panose="020B0604020202020204" pitchFamily="34" charset="0"/>
                <a:hlinkClick r:id="rId2"/>
              </a:rPr>
              <a:t>edsoo</a:t>
            </a:r>
            <a:r>
              <a:rPr lang="ru-RU" sz="3200" b="1" dirty="0">
                <a:latin typeface="Arial Narrow" panose="020B060602020203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3200" b="1" dirty="0" err="1" smtClean="0">
                <a:latin typeface="Arial Narrow" panose="020B0606020202030204" pitchFamily="34" charset="0"/>
                <a:cs typeface="Arial" panose="020B0604020202020204" pitchFamily="34" charset="0"/>
                <a:hlinkClick r:id="rId2"/>
              </a:rPr>
              <a:t>ru</a:t>
            </a:r>
            <a:endParaRPr lang="ru-RU" sz="3200" b="1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80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97N58PICpVxKfbdd07Z2N_PIC2018.png"/>
          <p:cNvPicPr>
            <a:picLocks noChangeAspect="1"/>
          </p:cNvPicPr>
          <p:nvPr/>
        </p:nvPicPr>
        <p:blipFill>
          <a:blip r:embed="rId2" cstate="print"/>
          <a:srcRect t="26885" b="32364"/>
          <a:stretch>
            <a:fillRect/>
          </a:stretch>
        </p:blipFill>
        <p:spPr>
          <a:xfrm>
            <a:off x="546460" y="591672"/>
            <a:ext cx="8491691" cy="610688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329777"/>
              </p:ext>
            </p:extLst>
          </p:nvPr>
        </p:nvGraphicFramePr>
        <p:xfrm>
          <a:off x="1362373" y="899425"/>
          <a:ext cx="6859863" cy="567378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43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6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468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Предметная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 область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Учебные</a:t>
                      </a:r>
                      <a:r>
                        <a:rPr lang="ru-RU" sz="1600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 предметы </a:t>
                      </a:r>
                    </a:p>
                    <a:p>
                      <a:pPr algn="ctr"/>
                      <a:r>
                        <a:rPr lang="ru-RU" sz="1600" baseline="0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cs typeface="Arial" pitchFamily="34" charset="0"/>
                        </a:rPr>
                        <a:t>(учебные модули)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686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Русский язык</a:t>
                      </a:r>
                      <a:b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</a:b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и литературное чтение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Русский язык </a:t>
                      </a:r>
                    </a:p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Литературное чтение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337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Родной язык </a:t>
                      </a:r>
                      <a:b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</a:b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и литературное чтение </a:t>
                      </a:r>
                      <a:b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</a:br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на родном</a:t>
                      </a:r>
                      <a:r>
                        <a:rPr lang="ru-RU" sz="1200" b="1" baseline="0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языке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Родной язык</a:t>
                      </a:r>
                    </a:p>
                    <a:p>
                      <a:r>
                        <a:rPr lang="ru-RU" sz="16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Литературное чтение на родном языке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081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Иностранный язык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Иностранный язык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081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Математика и информатика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Математика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38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Обществознание</a:t>
                      </a:r>
                      <a:r>
                        <a:rPr lang="ru-RU" sz="1200" b="1" baseline="0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br>
                        <a:rPr lang="ru-RU" sz="1200" b="1" baseline="0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</a:br>
                      <a:r>
                        <a:rPr lang="ru-RU" sz="1200" b="1" baseline="0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и естествознание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A4ED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Окружающий мир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8519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Основы религиозных культур и светской этики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Основы религиозных культур и светской этики:</a:t>
                      </a:r>
                    </a:p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учебный модуль: «Основы православной культуры»,</a:t>
                      </a:r>
                    </a:p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учебный модуль:  «Основы иудейско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й культуры»,</a:t>
                      </a:r>
                      <a:br>
                        <a:rPr lang="ru-RU" sz="14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</a:br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учебный модуль: 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«Основы буддийской культуры»,</a:t>
                      </a:r>
                      <a:br>
                        <a:rPr lang="ru-RU" sz="14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</a:br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учебный модуль: «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Основы исламской культуры»,</a:t>
                      </a:r>
                      <a:br>
                        <a:rPr lang="ru-RU" sz="14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</a:br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учебный модуль: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baseline="0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«Основы религиозных культур народов России»</a:t>
                      </a:r>
                      <a:r>
                        <a:rPr lang="ru-RU" sz="14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, 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учебный модуль: 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«Основы светской этики»</a:t>
                      </a:r>
                      <a:endParaRPr lang="ru-RU" sz="1400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65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Искусство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Изобразительное искусство,</a:t>
                      </a:r>
                      <a:r>
                        <a:rPr lang="ru-RU" sz="1400" baseline="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4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Музыка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579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Технология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Технология</a:t>
                      </a:r>
                    </a:p>
                  </a:txBody>
                  <a:tcPr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081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Физическая культура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0070C0"/>
                          </a:solidFill>
                          <a:latin typeface="Arial Narrow" panose="020B0606020202030204" pitchFamily="34" charset="0"/>
                          <a:cs typeface="Arial" pitchFamily="34" charset="0"/>
                        </a:rPr>
                        <a:t>Физическая культура</a:t>
                      </a:r>
                    </a:p>
                  </a:txBody>
                  <a:tcPr>
                    <a:solidFill>
                      <a:srgbClr val="A4ED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33157" y="0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Обязательные предметные области </a:t>
            </a:r>
            <a:b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и учебные предметы</a:t>
            </a:r>
          </a:p>
        </p:txBody>
      </p:sp>
      <p:pic>
        <p:nvPicPr>
          <p:cNvPr id="13" name="Рисунок 12" descr="clipart-computer-computer-class-1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4835" y="0"/>
            <a:ext cx="1059165" cy="920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2283" y="260195"/>
            <a:ext cx="4752819" cy="63921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Этапы формирования ФПУ</a:t>
            </a:r>
            <a:b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9706" y="5978902"/>
            <a:ext cx="4274412" cy="87909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1050" b="1" spc="100" dirty="0">
                <a:latin typeface="Arial Narrow" panose="020B0606020202030204" pitchFamily="34" charset="0"/>
              </a:rPr>
              <a:t>ПИСЬМО МИНПРОСВЕЩЕНИЯ РОССИИ ОТ 11.11.2021 № 03-1899 «ОБ ОБЕСПЕЧЕНИИ УЧЕБНЫМИ ИЗДАНИЯМИ (УЧЕБНИКАМИ И УЧЕБНЫМИ ПОСОБИЯМИ) ОБУЧАЮЩИХСЯ В 2022/23 УЧЕБНОМ ГОДУ»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11638" y="4291827"/>
            <a:ext cx="7779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Narrow" panose="020B0606020202030204" pitchFamily="34" charset="0"/>
              </a:rPr>
              <a:t>В период перехода на обновленные </a:t>
            </a:r>
            <a:r>
              <a:rPr lang="ru-RU" dirty="0" smtClean="0">
                <a:latin typeface="Arial Narrow" panose="020B0606020202030204" pitchFamily="34" charset="0"/>
              </a:rPr>
              <a:t>ФГОС - 2021 </a:t>
            </a:r>
            <a:r>
              <a:rPr lang="ru-RU" dirty="0">
                <a:latin typeface="Arial Narrow" panose="020B0606020202030204" pitchFamily="34" charset="0"/>
              </a:rPr>
              <a:t>могут быть использованы любые учебно-методические комплекты, включенные в федеральный перечень учебников. При этом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особое внимание должно быть уделено изменению методики преподавания учебных предметов при одновременном использовании дополнительных учебных, дидактических материалов, ориентированных на формирование предметных, </a:t>
            </a:r>
            <a:r>
              <a:rPr lang="ru-RU" dirty="0" err="1">
                <a:solidFill>
                  <a:srgbClr val="FF0000"/>
                </a:solidFill>
                <a:latin typeface="Arial Narrow" panose="020B0606020202030204" pitchFamily="34" charset="0"/>
              </a:rPr>
              <a:t>метапредметных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 и личностных результатов.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90535" y="3368497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 Narrow" panose="020B0606020202030204" pitchFamily="34" charset="0"/>
              </a:rPr>
              <a:t>… в настоящее время федеральный перечень учебников, утвержденный приказом </a:t>
            </a:r>
            <a:r>
              <a:rPr lang="ru-RU" dirty="0" err="1">
                <a:latin typeface="Arial Narrow" panose="020B0606020202030204" pitchFamily="34" charset="0"/>
              </a:rPr>
              <a:t>Минпросвещения</a:t>
            </a:r>
            <a:r>
              <a:rPr lang="ru-RU" dirty="0">
                <a:latin typeface="Arial Narrow" panose="020B0606020202030204" pitchFamily="34" charset="0"/>
              </a:rPr>
              <a:t> России от 20 мая 2020 года № 254,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не содержит учебников, прошедших экспертизу на соответствие требованиям обновленных ФГОС </a:t>
            </a:r>
            <a:r>
              <a:rPr lang="ru-RU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- 2021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8599" y="903803"/>
            <a:ext cx="1652155" cy="1957607"/>
          </a:xfrm>
          <a:prstGeom prst="roundRect">
            <a:avLst/>
          </a:prstGeom>
          <a:solidFill>
            <a:srgbClr val="90DE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Приказ Министерства просвещения РФ от 31.05.2021 № 286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Об утверждении ФГОС НОО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63579" y="916896"/>
            <a:ext cx="1545975" cy="1957607"/>
          </a:xfrm>
          <a:prstGeom prst="roundRect">
            <a:avLst/>
          </a:prstGeom>
          <a:solidFill>
            <a:srgbClr val="90DE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</a:rPr>
              <a:t>Протокол ФУМО по общему образованию № 3/21 от27.09.2021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</a:rPr>
              <a:t>Одобрены примерные рабочие программы НОО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53991" y="903803"/>
            <a:ext cx="1392382" cy="1963573"/>
          </a:xfrm>
          <a:prstGeom prst="roundRect">
            <a:avLst/>
          </a:prstGeom>
          <a:solidFill>
            <a:srgbClr val="90DE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 Narrow" panose="020B0606020202030204" pitchFamily="34" charset="0"/>
              </a:rPr>
              <a:t>Обновление учебников и экспертиза обновленных учебников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17501" y="916896"/>
            <a:ext cx="1346617" cy="1950481"/>
          </a:xfrm>
          <a:prstGeom prst="roundRect">
            <a:avLst/>
          </a:prstGeom>
          <a:solidFill>
            <a:srgbClr val="90DE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Приказ Министерства просвещение РФ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Об утверждении ФПУ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8936" y="903803"/>
            <a:ext cx="1753850" cy="1957607"/>
          </a:xfrm>
          <a:prstGeom prst="roundRect">
            <a:avLst/>
          </a:prstGeom>
          <a:solidFill>
            <a:srgbClr val="90DE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Приказ Министерства просвещения РФ 12.11.2021 № 819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Об утверждении порядка формирования федерального перечня учебников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1880754" y="1596452"/>
            <a:ext cx="282826" cy="2505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709555" y="1646234"/>
            <a:ext cx="249381" cy="2007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712786" y="1639527"/>
            <a:ext cx="241205" cy="25617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7346373" y="1646235"/>
            <a:ext cx="271128" cy="2363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617501" y="2915328"/>
            <a:ext cx="1346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4 квартал 2022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14868" y="2903399"/>
            <a:ext cx="1702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1-3  кварталы 2022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5949" y="2910993"/>
            <a:ext cx="1346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ноябрь, 2021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62937" y="2903409"/>
            <a:ext cx="1523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сентябрь, 2021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0571" y="2907314"/>
            <a:ext cx="15230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 Narrow" panose="020B0606020202030204" pitchFamily="34" charset="0"/>
              </a:rPr>
              <a:t>май, 2021</a:t>
            </a:r>
          </a:p>
        </p:txBody>
      </p:sp>
    </p:spTree>
    <p:extLst>
      <p:ext uri="{BB962C8B-B14F-4D97-AF65-F5344CB8AC3E}">
        <p14:creationId xmlns:p14="http://schemas.microsoft.com/office/powerpoint/2010/main" val="394938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30030-FDFE-41A7-BCF7-521205317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26" y="0"/>
            <a:ext cx="8394568" cy="987114"/>
          </a:xfrm>
        </p:spPr>
        <p:txBody>
          <a:bodyPr>
            <a:normAutofit/>
          </a:bodyPr>
          <a:lstStyle/>
          <a:p>
            <a:pPr algn="ctr"/>
            <a:r>
              <a:rPr lang="ru-RU" sz="22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Требования к организации образовательной деятельности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(СанПиН 1.2.3685-21)</a:t>
            </a: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BA764988-D974-4172-AE46-27494FDCCD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0013252"/>
              </p:ext>
            </p:extLst>
          </p:nvPr>
        </p:nvGraphicFramePr>
        <p:xfrm>
          <a:off x="1182255" y="1134814"/>
          <a:ext cx="7790032" cy="386321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2021">
                  <a:extLst>
                    <a:ext uri="{9D8B030D-6E8A-4147-A177-3AD203B41FA5}">
                      <a16:colId xmlns:a16="http://schemas.microsoft.com/office/drawing/2014/main" val="261060966"/>
                    </a:ext>
                  </a:extLst>
                </a:gridCol>
                <a:gridCol w="931803">
                  <a:extLst>
                    <a:ext uri="{9D8B030D-6E8A-4147-A177-3AD203B41FA5}">
                      <a16:colId xmlns:a16="http://schemas.microsoft.com/office/drawing/2014/main" val="633078708"/>
                    </a:ext>
                  </a:extLst>
                </a:gridCol>
                <a:gridCol w="3251785">
                  <a:extLst>
                    <a:ext uri="{9D8B030D-6E8A-4147-A177-3AD203B41FA5}">
                      <a16:colId xmlns:a16="http://schemas.microsoft.com/office/drawing/2014/main" val="1834689639"/>
                    </a:ext>
                  </a:extLst>
                </a:gridCol>
                <a:gridCol w="1594423">
                  <a:extLst>
                    <a:ext uri="{9D8B030D-6E8A-4147-A177-3AD203B41FA5}">
                      <a16:colId xmlns:a16="http://schemas.microsoft.com/office/drawing/2014/main" val="1969689549"/>
                    </a:ext>
                  </a:extLst>
                </a:gridCol>
              </a:tblGrid>
              <a:tr h="1257174">
                <a:tc rowSpan="4">
                  <a:txBody>
                    <a:bodyPr/>
                    <a:lstStyle/>
                    <a:p>
                      <a:endParaRPr lang="ru-RU" sz="1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1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700" dirty="0">
                          <a:solidFill>
                            <a:srgbClr val="0033CC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Продолжительность дневной суммарной образовательной нагрузки для обучающихся, не более</a:t>
                      </a:r>
                      <a:endParaRPr lang="ru-RU" sz="1700" b="1" dirty="0">
                        <a:solidFill>
                          <a:srgbClr val="0033CC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700" dirty="0">
                          <a:solidFill>
                            <a:srgbClr val="FF0066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 классы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при включении в расписание занятий 2-х уроков физической культуры в неделю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7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 урока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556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при включении в расписание занятий 3-х уроков физической культуры в неделю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4 урока и 1 раз в неделю - 5 уроков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3929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7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700" b="1" dirty="0">
                          <a:solidFill>
                            <a:srgbClr val="FF0066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2-4 классы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b="1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при включении в расписание занятий 2-х уроков физической культуры в неделю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700" b="1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700" b="1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 уроков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276882"/>
                  </a:ext>
                </a:extLst>
              </a:tr>
              <a:tr h="7565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при включении в расписание занятий 3-х уроков физической культуры в неделю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5 уроков и 1 раз в неделю - 6 уроков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74351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F0DCAF4-780E-4FBC-A756-72AE5721269E}"/>
              </a:ext>
            </a:extLst>
          </p:cNvPr>
          <p:cNvSpPr txBox="1"/>
          <p:nvPr/>
        </p:nvSpPr>
        <p:spPr>
          <a:xfrm>
            <a:off x="7512864" y="794428"/>
            <a:ext cx="175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Таблица 6.6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72E4234B-C0C0-4FA4-9F92-B845328B3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800595"/>
              </p:ext>
            </p:extLst>
          </p:nvPr>
        </p:nvGraphicFramePr>
        <p:xfrm>
          <a:off x="1418906" y="5538353"/>
          <a:ext cx="7548448" cy="8229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19148">
                  <a:extLst>
                    <a:ext uri="{9D8B030D-6E8A-4147-A177-3AD203B41FA5}">
                      <a16:colId xmlns:a16="http://schemas.microsoft.com/office/drawing/2014/main" val="3522196481"/>
                    </a:ext>
                  </a:extLst>
                </a:gridCol>
                <a:gridCol w="1058144">
                  <a:extLst>
                    <a:ext uri="{9D8B030D-6E8A-4147-A177-3AD203B41FA5}">
                      <a16:colId xmlns:a16="http://schemas.microsoft.com/office/drawing/2014/main" val="3800971847"/>
                    </a:ext>
                  </a:extLst>
                </a:gridCol>
                <a:gridCol w="4771156">
                  <a:extLst>
                    <a:ext uri="{9D8B030D-6E8A-4147-A177-3AD203B41FA5}">
                      <a16:colId xmlns:a16="http://schemas.microsoft.com/office/drawing/2014/main" val="1539574624"/>
                    </a:ext>
                  </a:extLst>
                </a:gridCol>
              </a:tblGrid>
              <a:tr h="8104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33CC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Проведение сдвоенных уроков </a:t>
                      </a:r>
                      <a:endParaRPr lang="ru-RU" sz="1600" b="1" dirty="0">
                        <a:solidFill>
                          <a:srgbClr val="0033CC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FF0066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1-4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не проводятся за исключением уроков физической культуры по лыжной подготовке и плаванию </a:t>
                      </a:r>
                      <a:endParaRPr lang="ru-RU" sz="16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50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97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13" y="415419"/>
            <a:ext cx="6404005" cy="6049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140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8FB90E-1415-4163-8115-F79E32282FA7}"/>
              </a:ext>
            </a:extLst>
          </p:cNvPr>
          <p:cNvSpPr txBox="1"/>
          <p:nvPr/>
        </p:nvSpPr>
        <p:spPr>
          <a:xfrm>
            <a:off x="1317072" y="5304517"/>
            <a:ext cx="76088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Электронные (цифровые) образовательные ресурсы: мультимедийные программы, электронные учебники и задачники, электронные библиотеки, виртуальные лаборатории, игровые программы, коллекции цифровых образовательных ресурсов</a:t>
            </a:r>
          </a:p>
        </p:txBody>
      </p:sp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id="{D0C432F8-8EFF-40B7-93D7-5C6DD1496591}"/>
              </a:ext>
            </a:extLst>
          </p:cNvPr>
          <p:cNvSpPr/>
          <p:nvPr/>
        </p:nvSpPr>
        <p:spPr>
          <a:xfrm>
            <a:off x="2063693" y="177697"/>
            <a:ext cx="5611972" cy="1006679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СТРУКТУРА РАБОЧЕЙ ПРОГРАММЫ </a:t>
            </a:r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id="{8EF41629-661A-428B-97D4-AE0182CD89B1}"/>
              </a:ext>
            </a:extLst>
          </p:cNvPr>
          <p:cNvSpPr/>
          <p:nvPr/>
        </p:nvSpPr>
        <p:spPr>
          <a:xfrm>
            <a:off x="1103586" y="1720665"/>
            <a:ext cx="1778293" cy="2223082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Содержание учебной программы</a:t>
            </a:r>
          </a:p>
        </p:txBody>
      </p:sp>
      <p:sp>
        <p:nvSpPr>
          <p:cNvPr id="10" name="Прямоугольник: усеченные противолежащие углы 9">
            <a:extLst>
              <a:ext uri="{FF2B5EF4-FFF2-40B4-BE49-F238E27FC236}">
                <a16:creationId xmlns:a16="http://schemas.microsoft.com/office/drawing/2014/main" id="{8F70651E-4D92-482F-8FE8-D3D6ADEBC0EB}"/>
              </a:ext>
            </a:extLst>
          </p:cNvPr>
          <p:cNvSpPr/>
          <p:nvPr/>
        </p:nvSpPr>
        <p:spPr>
          <a:xfrm>
            <a:off x="3222037" y="1732029"/>
            <a:ext cx="1899442" cy="2223082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Narrow" panose="020B0606020202030204" pitchFamily="34" charset="0"/>
              </a:rPr>
              <a:t>Планируемые результаты освоения учебного предмета</a:t>
            </a:r>
          </a:p>
        </p:txBody>
      </p:sp>
      <p:sp>
        <p:nvSpPr>
          <p:cNvPr id="11" name="Прямоугольник: усеченные противолежащие углы 10">
            <a:extLst>
              <a:ext uri="{FF2B5EF4-FFF2-40B4-BE49-F238E27FC236}">
                <a16:creationId xmlns:a16="http://schemas.microsoft.com/office/drawing/2014/main" id="{63AAA99E-BEC1-477F-BB44-EF6127469FAE}"/>
              </a:ext>
            </a:extLst>
          </p:cNvPr>
          <p:cNvSpPr/>
          <p:nvPr/>
        </p:nvSpPr>
        <p:spPr>
          <a:xfrm>
            <a:off x="5416219" y="1614881"/>
            <a:ext cx="3576778" cy="303201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Тематическое планирование,</a:t>
            </a:r>
            <a:r>
              <a:rPr lang="ru-RU" sz="20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том числе с учетом рабочей программы воспитания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с указанием количества часов, и возможностью использования по этой теме электронных (цифровых) образовательных ресурсов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428F455-8E0B-48B6-BE40-DE73D7EA5324}"/>
              </a:ext>
            </a:extLst>
          </p:cNvPr>
          <p:cNvSpPr/>
          <p:nvPr/>
        </p:nvSpPr>
        <p:spPr>
          <a:xfrm>
            <a:off x="1149017" y="4131585"/>
            <a:ext cx="4267201" cy="939567"/>
          </a:xfrm>
          <a:prstGeom prst="roundRect">
            <a:avLst/>
          </a:prstGeom>
          <a:solidFill>
            <a:srgbClr val="84EE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 внеурочной деятельности + форма проведения занятия</a:t>
            </a:r>
          </a:p>
        </p:txBody>
      </p:sp>
    </p:spTree>
    <p:extLst>
      <p:ext uri="{BB962C8B-B14F-4D97-AF65-F5344CB8AC3E}">
        <p14:creationId xmlns:p14="http://schemas.microsoft.com/office/powerpoint/2010/main" val="38661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287" y="18848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Требования к </a:t>
            </a:r>
            <a:r>
              <a:rPr lang="ru-RU" sz="3200" b="1" u="sng" spc="-5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результатам освоения </a:t>
            </a:r>
            <a:r>
              <a:rPr lang="ru-RU" sz="3200" b="1" u="sng" spc="-885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3200" b="1" u="sng" spc="-5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программы</a:t>
            </a:r>
            <a:r>
              <a:rPr lang="ru-RU" sz="3200" b="1" u="sng" spc="-15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32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НОО</a:t>
            </a:r>
            <a:endParaRPr lang="ru-RU" sz="3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3316" y="1715522"/>
            <a:ext cx="3942413" cy="9133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Системно-</a:t>
            </a:r>
            <a:r>
              <a:rPr lang="ru-RU" sz="24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деятельностный</a:t>
            </a:r>
            <a:r>
              <a:rPr lang="ru-RU" sz="2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подход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71012" y="5137479"/>
            <a:ext cx="3942413" cy="8892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Предметные результаты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71013" y="2930236"/>
            <a:ext cx="3942413" cy="8832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Личностные результаты (ценности и мотивация)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71013" y="4054837"/>
            <a:ext cx="3942413" cy="808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Метапредметные</a:t>
            </a:r>
            <a:r>
              <a:rPr lang="ru-RU" sz="24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результаты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1537854" y="2078182"/>
            <a:ext cx="20783" cy="3503921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1537855" y="2078182"/>
            <a:ext cx="855461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558636" y="3440113"/>
            <a:ext cx="2612376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1558636" y="4488513"/>
            <a:ext cx="2633158" cy="764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1537854" y="5574454"/>
            <a:ext cx="2633158" cy="764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8800" y="613209"/>
            <a:ext cx="599812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b="1" spc="-5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Личностные</a:t>
            </a:r>
            <a:r>
              <a:rPr sz="3600" b="1" spc="-3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sz="3600" b="1" spc="-5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результаты</a:t>
            </a:r>
            <a:r>
              <a:rPr lang="ru-RU" sz="3600" b="1" spc="-5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  <a:endParaRPr sz="3600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6420" y="1534224"/>
            <a:ext cx="7376795" cy="35291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 algn="just"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356870" algn="l"/>
                <a:tab pos="357505" algn="l"/>
              </a:tabLst>
            </a:pP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формирование у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учащихся</a:t>
            </a: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kern="1000" dirty="0">
                <a:latin typeface="Arial Narrow" panose="020B0606020202030204" pitchFamily="34" charset="0"/>
                <a:cs typeface="Arial" panose="020B0604020202020204" pitchFamily="34" charset="0"/>
              </a:rPr>
              <a:t>основ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 российской гражданской</a:t>
            </a: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 идентичности;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готовность учащихся</a:t>
            </a: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 к  саморазвитию;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мотивации</a:t>
            </a: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 к познанию и обучению;</a:t>
            </a:r>
          </a:p>
          <a:p>
            <a:pPr marL="356870" marR="91440" indent="-344805" algn="just"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356870" algn="l"/>
                <a:tab pos="357505" algn="l"/>
              </a:tabLst>
            </a:pP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ценностные установки и социально значимые качества  личности;</a:t>
            </a:r>
          </a:p>
          <a:p>
            <a:pPr marL="356870" indent="-344805" algn="just"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356870" algn="l"/>
                <a:tab pos="357505" algn="l"/>
              </a:tabLst>
            </a:pP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активное участие в </a:t>
            </a:r>
            <a:r>
              <a:rPr sz="2800" dirty="0" err="1">
                <a:latin typeface="Arial Narrow" panose="020B0606020202030204" pitchFamily="34" charset="0"/>
                <a:cs typeface="Arial" panose="020B0604020202020204" pitchFamily="34" charset="0"/>
              </a:rPr>
              <a:t>социальн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о-значимой </a:t>
            </a: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деятельности.</a:t>
            </a:r>
            <a:endParaRPr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sz="1750" dirty="0">
              <a:latin typeface="Garamond"/>
              <a:cs typeface="Garamond"/>
            </a:endParaRPr>
          </a:p>
        </p:txBody>
      </p:sp>
      <p:pic>
        <p:nvPicPr>
          <p:cNvPr id="1026" name="Picture 2" descr="https://mtsz.tatarstan.ru/file/news/33_n2019171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250" y1="34000" x2="18250" y2="34000"/>
                        <a14:foregroundMark x1="17750" y1="11778" x2="17750" y2="11778"/>
                        <a14:foregroundMark x1="8813" y1="22889" x2="8813" y2="22889"/>
                        <a14:foregroundMark x1="18000" y1="32556" x2="18000" y2="32556"/>
                        <a14:foregroundMark x1="17188" y1="40222" x2="17188" y2="40222"/>
                        <a14:foregroundMark x1="13938" y1="33444" x2="13938" y2="33444"/>
                        <a14:foregroundMark x1="18563" y1="28222" x2="18563" y2="28222"/>
                        <a14:foregroundMark x1="85188" y1="41667" x2="85188" y2="41667"/>
                        <a14:foregroundMark x1="90375" y1="49889" x2="90375" y2="49889"/>
                        <a14:foregroundMark x1="87125" y1="48444" x2="87125" y2="48444"/>
                        <a14:foregroundMark x1="80875" y1="47889" x2="80875" y2="47889"/>
                        <a14:foregroundMark x1="82500" y1="40667" x2="82500" y2="40667"/>
                        <a14:foregroundMark x1="88438" y1="38333" x2="88438" y2="38333"/>
                        <a14:foregroundMark x1="90063" y1="15667" x2="90063" y2="15667"/>
                        <a14:foregroundMark x1="81688" y1="12778" x2="81688" y2="12778"/>
                        <a14:foregroundMark x1="83063" y1="8444" x2="83063" y2="8444"/>
                        <a14:foregroundMark x1="82500" y1="4556" x2="82500" y2="4556"/>
                        <a14:foregroundMark x1="78438" y1="16667" x2="78438" y2="16667"/>
                        <a14:foregroundMark x1="79500" y1="10333" x2="79500" y2="10333"/>
                        <a14:foregroundMark x1="80063" y1="7000" x2="80063" y2="7000"/>
                        <a14:foregroundMark x1="89000" y1="47000" x2="89000" y2="47000"/>
                        <a14:foregroundMark x1="84375" y1="37778" x2="84375" y2="37778"/>
                        <a14:foregroundMark x1="83313" y1="26778" x2="83313" y2="26778"/>
                        <a14:foregroundMark x1="80875" y1="41667" x2="80875" y2="41667"/>
                        <a14:foregroundMark x1="78188" y1="45000" x2="78188" y2="45000"/>
                        <a14:foregroundMark x1="85188" y1="50333" x2="85188" y2="50333"/>
                        <a14:foregroundMark x1="87125" y1="56111" x2="87125" y2="56111"/>
                        <a14:foregroundMark x1="89563" y1="60000" x2="89563" y2="60000"/>
                        <a14:foregroundMark x1="90375" y1="56111" x2="90375" y2="56111"/>
                        <a14:foregroundMark x1="33188" y1="55667" x2="33188" y2="55667"/>
                        <a14:foregroundMark x1="36688" y1="56556" x2="36688" y2="56556"/>
                        <a14:foregroundMark x1="31563" y1="53222" x2="31563" y2="53222"/>
                        <a14:foregroundMark x1="30750" y1="32000" x2="30750" y2="32000"/>
                        <a14:foregroundMark x1="16625" y1="31111" x2="16625" y2="31111"/>
                        <a14:foregroundMark x1="23125" y1="11778" x2="23125" y2="11778"/>
                        <a14:foregroundMark x1="16625" y1="17556" x2="16625" y2="17556"/>
                        <a14:foregroundMark x1="71752" y1="70968" x2="71752" y2="70968"/>
                        <a14:foregroundMark x1="49547" y1="26613" x2="49547" y2="26613"/>
                        <a14:foregroundMark x1="20997" y1="15323" x2="20997" y2="15323"/>
                        <a14:foregroundMark x1="17825" y1="15323" x2="17825" y2="15323"/>
                        <a14:foregroundMark x1="13897" y1="15860" x2="13897" y2="15860"/>
                        <a14:foregroundMark x1="15257" y1="23925" x2="15257" y2="23925"/>
                        <a14:foregroundMark x1="10725" y1="49462" x2="10725" y2="49462"/>
                        <a14:foregroundMark x1="8157" y1="46505" x2="8157" y2="46505"/>
                        <a14:foregroundMark x1="10725" y1="47043" x2="10725" y2="47043"/>
                        <a14:foregroundMark x1="7855" y1="50000" x2="7855" y2="50000"/>
                        <a14:foregroundMark x1="6949" y1="50538" x2="6949" y2="50538"/>
                        <a14:foregroundMark x1="9215" y1="47581" x2="9215" y2="47581"/>
                        <a14:foregroundMark x1="10725" y1="10753" x2="10725" y2="10753"/>
                        <a14:foregroundMark x1="10423" y1="29032" x2="10423" y2="29032"/>
                        <a14:foregroundMark x1="10725" y1="42473" x2="10725" y2="42473"/>
                        <a14:foregroundMark x1="10725" y1="25538" x2="10725" y2="25538"/>
                        <a14:foregroundMark x1="11027" y1="8065" x2="11027" y2="8065"/>
                        <a14:foregroundMark x1="6647" y1="5108" x2="6647" y2="5108"/>
                        <a14:foregroundMark x1="7855" y1="22043" x2="7855" y2="22043"/>
                        <a14:foregroundMark x1="10725" y1="17473" x2="10725" y2="17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94" y="4769429"/>
            <a:ext cx="3255156" cy="183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3B22B-FB9F-453D-9CD7-CCC96AC9B031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634995" y="2005572"/>
            <a:ext cx="7186887" cy="462382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4000" dirty="0">
                <a:latin typeface="Arial Narrow" panose="020B0606020202030204" pitchFamily="34" charset="0"/>
                <a:cs typeface="Arial" panose="020B0604020202020204" pitchFamily="34" charset="0"/>
              </a:rPr>
              <a:t>гражданско-патриотическое;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4000" dirty="0">
                <a:latin typeface="Arial Narrow" panose="020B0606020202030204" pitchFamily="34" charset="0"/>
                <a:cs typeface="Arial" panose="020B0604020202020204" pitchFamily="34" charset="0"/>
              </a:rPr>
              <a:t>  духовно-нравственное;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4000" dirty="0">
                <a:latin typeface="Arial Narrow" panose="020B0606020202030204" pitchFamily="34" charset="0"/>
                <a:cs typeface="Arial" panose="020B0604020202020204" pitchFamily="34" charset="0"/>
              </a:rPr>
              <a:t>  эстетическое;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4000" dirty="0">
                <a:latin typeface="Arial Narrow" panose="020B0606020202030204" pitchFamily="34" charset="0"/>
                <a:cs typeface="Arial" panose="020B0604020202020204" pitchFamily="34" charset="0"/>
              </a:rPr>
              <a:t>  физическое;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4000" dirty="0">
                <a:latin typeface="Arial Narrow" panose="020B0606020202030204" pitchFamily="34" charset="0"/>
                <a:cs typeface="Arial" panose="020B0604020202020204" pitchFamily="34" charset="0"/>
              </a:rPr>
              <a:t>  трудовое; 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4000" dirty="0">
                <a:latin typeface="Arial Narrow" panose="020B0606020202030204" pitchFamily="34" charset="0"/>
                <a:cs typeface="Arial" panose="020B0604020202020204" pitchFamily="34" charset="0"/>
              </a:rPr>
              <a:t>  экологическое воспитание;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4000" dirty="0">
                <a:latin typeface="Arial Narrow" panose="020B0606020202030204" pitchFamily="34" charset="0"/>
                <a:cs typeface="Arial" panose="020B0604020202020204" pitchFamily="34" charset="0"/>
              </a:rPr>
              <a:t>  воспитание ценностей научного познания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0E173D-A3E5-42EF-B8EB-EBD45AE6464C}"/>
              </a:ext>
            </a:extLst>
          </p:cNvPr>
          <p:cNvSpPr txBox="1"/>
          <p:nvPr/>
        </p:nvSpPr>
        <p:spPr>
          <a:xfrm>
            <a:off x="1465499" y="312356"/>
            <a:ext cx="69649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Обновлённые ФГОС также обеспечивают личностное развитие учащихся, включая:</a:t>
            </a:r>
            <a:endParaRPr lang="ru-RU" sz="2400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3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0326" y="672865"/>
            <a:ext cx="7299732" cy="43091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соответствии с Приказом Министерства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просвещения Российской Федерации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 31.05.2021 № 286 "Об утверждении федерального государственного образовательного стандарта начального общего образования" (Зарегистрирован 05.07.2021 № 64100)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был утвержден новый ФГОС и было установлено,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что прием на обучение по ФГОС, утвержденным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приказом МО и науки РФ от 06.2009 № 373,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прекращается 1 сентября 2022 г. </a:t>
            </a:r>
          </a:p>
        </p:txBody>
      </p:sp>
      <p:pic>
        <p:nvPicPr>
          <p:cNvPr id="4" name="Содержимое 3" descr="GAMES_icon-01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2574" y="103910"/>
            <a:ext cx="752313" cy="776071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 flipH="1">
            <a:off x="767361" y="322334"/>
            <a:ext cx="8107526" cy="5101935"/>
          </a:xfrm>
          <a:prstGeom prst="wedgeEllipseCallout">
            <a:avLst>
              <a:gd name="adj1" fmla="val -24526"/>
              <a:gd name="adj2" fmla="val 69994"/>
            </a:avLst>
          </a:prstGeom>
          <a:noFill/>
          <a:ln w="187325">
            <a:solidFill>
              <a:srgbClr val="FF0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1114626908.png"/>
          <p:cNvPicPr>
            <a:picLocks noChangeAspect="1"/>
          </p:cNvPicPr>
          <p:nvPr/>
        </p:nvPicPr>
        <p:blipFill>
          <a:blip r:embed="rId3" cstate="print"/>
          <a:srcRect r="7329"/>
          <a:stretch>
            <a:fillRect/>
          </a:stretch>
        </p:blipFill>
        <p:spPr>
          <a:xfrm>
            <a:off x="6544063" y="4475747"/>
            <a:ext cx="2096386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74935" y="323521"/>
            <a:ext cx="6283364" cy="5193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b="1" spc="-5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Метапредметные</a:t>
            </a:r>
            <a:r>
              <a:rPr b="1" spc="-15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b="1" spc="-10" dirty="0" err="1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результаты</a:t>
            </a:r>
            <a:r>
              <a:rPr lang="ru-RU" b="1" spc="-1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  <a:endParaRPr b="1" spc="-10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0318" y="1032810"/>
            <a:ext cx="7547427" cy="20306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64840" marR="5080" indent="-2903220">
              <a:lnSpc>
                <a:spcPct val="100000"/>
              </a:lnSpc>
              <a:spcBef>
                <a:spcPts val="95"/>
              </a:spcBef>
            </a:pPr>
            <a:r>
              <a:rPr sz="2400" b="1" i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Универсальные учебные познавательные  действия:</a:t>
            </a:r>
          </a:p>
          <a:p>
            <a:pPr marL="12065">
              <a:lnSpc>
                <a:spcPct val="100000"/>
              </a:lnSpc>
              <a:spcBef>
                <a:spcPts val="675"/>
              </a:spcBef>
              <a:buClr>
                <a:srgbClr val="3E2EB5"/>
              </a:buClr>
              <a:tabLst>
                <a:tab pos="356870" algn="l"/>
                <a:tab pos="357505" algn="l"/>
              </a:tabLst>
            </a:pPr>
            <a:r>
              <a:rPr sz="3200" dirty="0">
                <a:latin typeface="Arial Narrow" panose="020B0606020202030204" pitchFamily="34" charset="0"/>
                <a:cs typeface="Garamond"/>
              </a:rPr>
              <a:t>1)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базовые</a:t>
            </a: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логические</a:t>
            </a: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действия;</a:t>
            </a:r>
            <a:endParaRPr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spcBef>
                <a:spcPts val="750"/>
              </a:spcBef>
              <a:buClr>
                <a:srgbClr val="3E2EB5"/>
              </a:buClr>
              <a:tabLst>
                <a:tab pos="356870" algn="l"/>
                <a:tab pos="357505" algn="l"/>
              </a:tabLst>
            </a:pP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2)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базовые</a:t>
            </a: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исследовательские</a:t>
            </a: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действия;</a:t>
            </a:r>
            <a:endParaRPr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spcBef>
                <a:spcPts val="775"/>
              </a:spcBef>
              <a:buClr>
                <a:srgbClr val="3E2EB5"/>
              </a:buClr>
              <a:tabLst>
                <a:tab pos="356870" algn="l"/>
                <a:tab pos="357505" algn="l"/>
              </a:tabLst>
            </a:pP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3) работа с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информацией.</a:t>
            </a:r>
            <a:endParaRPr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81B0E4E2-FBA4-444C-9ABA-506475665530}"/>
              </a:ext>
            </a:extLst>
          </p:cNvPr>
          <p:cNvSpPr txBox="1"/>
          <p:nvPr/>
        </p:nvSpPr>
        <p:spPr>
          <a:xfrm>
            <a:off x="1434508" y="3119695"/>
            <a:ext cx="8358865" cy="1497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64840" marR="5080" indent="-2903220">
              <a:spcBef>
                <a:spcPts val="95"/>
              </a:spcBef>
            </a:pPr>
            <a:r>
              <a:rPr lang="ru-RU" sz="2400" b="1" i="1" u="sng" spc="-1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Универсальные</a:t>
            </a:r>
            <a:r>
              <a:rPr lang="ru-RU" sz="2400" b="1" i="1" u="sng" spc="65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u="sng" spc="-15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учебные</a:t>
            </a:r>
            <a:r>
              <a:rPr lang="ru-RU" sz="2400" b="1" i="1" u="sng" spc="65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u="sng" spc="-1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коммуникативные </a:t>
            </a:r>
            <a:r>
              <a:rPr lang="ru-RU" sz="2400" b="1" i="1" u="sng" spc="-785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u="sng" spc="-1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действия</a:t>
            </a:r>
            <a:r>
              <a:rPr lang="ru-RU" sz="2400" b="1" spc="-1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  <a:endParaRPr sz="2400" b="1" i="1" u="sng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spcBef>
                <a:spcPts val="675"/>
              </a:spcBef>
              <a:buClr>
                <a:srgbClr val="3E2EB5"/>
              </a:buClr>
              <a:tabLst>
                <a:tab pos="356870" algn="l"/>
                <a:tab pos="357505" algn="l"/>
              </a:tabLst>
            </a:pPr>
            <a:r>
              <a:rPr sz="3200" dirty="0">
                <a:latin typeface="Arial Narrow" panose="020B0606020202030204" pitchFamily="34" charset="0"/>
                <a:cs typeface="Garamond"/>
              </a:rPr>
              <a:t>1)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общение;</a:t>
            </a:r>
            <a:endParaRPr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spcBef>
                <a:spcPts val="750"/>
              </a:spcBef>
              <a:buClr>
                <a:srgbClr val="3E2EB5"/>
              </a:buClr>
              <a:tabLst>
                <a:tab pos="356870" algn="l"/>
                <a:tab pos="357505" algn="l"/>
              </a:tabLst>
            </a:pP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2)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совместная деятельность (проектные задания).</a:t>
            </a:r>
            <a:endParaRPr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F56FF7A-7F93-4BAB-86C0-F5C7282783E0}"/>
              </a:ext>
            </a:extLst>
          </p:cNvPr>
          <p:cNvSpPr txBox="1"/>
          <p:nvPr/>
        </p:nvSpPr>
        <p:spPr>
          <a:xfrm>
            <a:off x="1589848" y="4812066"/>
            <a:ext cx="8358865" cy="1497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64840" marR="5080" indent="-2903220">
              <a:spcBef>
                <a:spcPts val="95"/>
              </a:spcBef>
            </a:pPr>
            <a:r>
              <a:rPr lang="ru-RU" sz="2400" b="1" i="1" u="sng" spc="-1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Универсальные</a:t>
            </a:r>
            <a:r>
              <a:rPr lang="ru-RU" sz="2400" b="1" i="1" u="sng" spc="65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u="sng" spc="-15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учебные</a:t>
            </a:r>
            <a:r>
              <a:rPr lang="ru-RU" sz="2400" b="1" i="1" u="sng" spc="65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u="sng" spc="-1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регулятивные </a:t>
            </a:r>
            <a:r>
              <a:rPr lang="ru-RU" sz="2400" b="1" i="1" u="sng" spc="-785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u="sng" spc="-1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действия</a:t>
            </a:r>
            <a:r>
              <a:rPr lang="ru-RU" sz="2400" b="1" spc="-1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  <a:endParaRPr sz="2400" b="1" i="1" u="sng" dirty="0">
              <a:solidFill>
                <a:srgbClr val="0070C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spcBef>
                <a:spcPts val="675"/>
              </a:spcBef>
              <a:buClr>
                <a:srgbClr val="3E2EB5"/>
              </a:buClr>
              <a:tabLst>
                <a:tab pos="356870" algn="l"/>
                <a:tab pos="357505" algn="l"/>
              </a:tabLst>
            </a:pPr>
            <a:r>
              <a:rPr sz="3200" dirty="0">
                <a:latin typeface="Arial Narrow" panose="020B0606020202030204" pitchFamily="34" charset="0"/>
                <a:cs typeface="Garamond"/>
              </a:rPr>
              <a:t>1)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самоорганизация;</a:t>
            </a:r>
            <a:endParaRPr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2065">
              <a:lnSpc>
                <a:spcPct val="100000"/>
              </a:lnSpc>
              <a:spcBef>
                <a:spcPts val="750"/>
              </a:spcBef>
              <a:buClr>
                <a:srgbClr val="3E2EB5"/>
              </a:buClr>
              <a:tabLst>
                <a:tab pos="356870" algn="l"/>
                <a:tab pos="357505" algn="l"/>
              </a:tabLst>
            </a:pPr>
            <a:r>
              <a:rPr sz="2800" dirty="0">
                <a:latin typeface="Arial Narrow" panose="020B0606020202030204" pitchFamily="34" charset="0"/>
                <a:cs typeface="Arial" panose="020B0604020202020204" pitchFamily="34" charset="0"/>
              </a:rPr>
              <a:t>2)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самоконтроль.</a:t>
            </a:r>
            <a:endParaRPr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D5D71-C7A5-47B7-A5B0-CF56D916D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826" y="-235375"/>
            <a:ext cx="78867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Предметные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840608-4F4D-4858-A472-B671CA0C6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035" y="1067896"/>
            <a:ext cx="7452237" cy="58864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Предметные результаты освоения программы начального общего образования с учетом специфики содержания предметных областей, включающих конкретные учебные предметы (учебные модули), </a:t>
            </a:r>
            <a:r>
              <a:rPr lang="ru-RU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ориентированы на применение знаний, умений и навыков обучающимися в учебных ситуациях и реальных жизненных условиях, а также на успешное обучение на уровне начального общего образования.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Детализированные и конкретизированные требования к предметным результатам.</a:t>
            </a:r>
          </a:p>
        </p:txBody>
      </p:sp>
    </p:spTree>
    <p:extLst>
      <p:ext uri="{BB962C8B-B14F-4D97-AF65-F5344CB8AC3E}">
        <p14:creationId xmlns:p14="http://schemas.microsoft.com/office/powerpoint/2010/main" val="22749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413" y="71438"/>
            <a:ext cx="6384022" cy="8572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Предметные результаты. Раздел 43.6</a:t>
            </a:r>
            <a:br>
              <a:rPr lang="ru-RU" sz="1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(модули по основам религиозных культур народов России)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855369"/>
              </p:ext>
            </p:extLst>
          </p:nvPr>
        </p:nvGraphicFramePr>
        <p:xfrm>
          <a:off x="142844" y="928670"/>
          <a:ext cx="9001156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895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2415" y="8389"/>
            <a:ext cx="6249798" cy="6429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Предметные результаты </a:t>
            </a:r>
            <a:br>
              <a:rPr lang="ru-RU" sz="1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(модули по основам религиозных культур народов России</a:t>
            </a:r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742062"/>
              </p:ext>
            </p:extLst>
          </p:nvPr>
        </p:nvGraphicFramePr>
        <p:xfrm>
          <a:off x="0" y="642918"/>
          <a:ext cx="9144000" cy="6215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33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143" y="63049"/>
            <a:ext cx="4681057" cy="6429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Предметные результаты </a:t>
            </a:r>
            <a:br>
              <a:rPr lang="ru-RU" sz="1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Учебный модуль «Основы светской этики»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5031770"/>
              </p:ext>
            </p:extLst>
          </p:nvPr>
        </p:nvGraphicFramePr>
        <p:xfrm>
          <a:off x="0" y="714356"/>
          <a:ext cx="9144000" cy="614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92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0251" y="71438"/>
            <a:ext cx="4857226" cy="6429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FF0000"/>
                </a:solidFill>
              </a:rPr>
              <a:t>Предметные результаты </a:t>
            </a:r>
            <a:br>
              <a:rPr lang="ru-RU" sz="18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FF0000"/>
                </a:solidFill>
              </a:rPr>
              <a:t>Учебный модуль «Основы светской этики»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941382"/>
              </p:ext>
            </p:extLst>
          </p:nvPr>
        </p:nvGraphicFramePr>
        <p:xfrm>
          <a:off x="0" y="714356"/>
          <a:ext cx="9144000" cy="6143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05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833F0-F525-43E8-B7CB-3CD8A31CF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75125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Функциональная </a:t>
            </a:r>
            <a:r>
              <a:rPr lang="ru-RU" sz="3600" b="1" u="sng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грамотность </a:t>
            </a:r>
            <a:br>
              <a:rPr lang="ru-RU" sz="3600" b="1" u="sng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обозначена </a:t>
            </a:r>
            <a:r>
              <a:rPr lang="ru-RU" sz="31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как обязательный результат </a:t>
            </a:r>
            <a:r>
              <a:rPr lang="ru-RU" sz="31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обучения</a:t>
            </a:r>
            <a:endParaRPr lang="ru-RU" sz="3100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620485-F8FF-4835-A7E8-E0EF27E58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933" y="2443117"/>
            <a:ext cx="7290231" cy="43271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«Формирование функциональной грамотности обучающихся (способности решать учебные задачи и жизненные проблемные ситуации на основе сформированных предметных, метапредметных и универсальных способов деятельности), включающей овладение ключевыми компетенциями, составляющими основу готовности к дальнейшему успешному взаимодействию с изменяющимся миром и дальнейшему успешному образованию</a:t>
            </a:r>
            <a:r>
              <a:rPr lang="ru-RU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» </a:t>
            </a: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None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стр. 29 ФГОС НОО</a:t>
            </a:r>
          </a:p>
        </p:txBody>
      </p:sp>
      <p:pic>
        <p:nvPicPr>
          <p:cNvPr id="2050" name="Picture 2" descr="https://static.wixstatic.com/media/a6c551_22b4e81cdc874d6d88b5fa37c1b0fd72~mv2.jpg/v1/fill/w_900,h_900,al_c,q_90/a6c551_22b4e81cdc874d6d88b5fa37c1b0fd72~m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56">
                        <a14:foregroundMark x1="20444" y1="28556" x2="20444" y2="28556"/>
                        <a14:foregroundMark x1="80222" y1="46000" x2="80222" y2="46000"/>
                        <a14:foregroundMark x1="58333" y1="53111" x2="58333" y2="53111"/>
                        <a14:foregroundMark x1="59333" y1="51889" x2="59333" y2="51889"/>
                        <a14:foregroundMark x1="27889" y1="52667" x2="27889" y2="52667"/>
                        <a14:foregroundMark x1="22111" y1="47667" x2="22111" y2="47667"/>
                        <a14:foregroundMark x1="22111" y1="43556" x2="22111" y2="43556"/>
                        <a14:foregroundMark x1="19333" y1="38111" x2="19333" y2="38111"/>
                        <a14:foregroundMark x1="61000" y1="54778" x2="61000" y2="54778"/>
                        <a14:foregroundMark x1="63333" y1="53111" x2="63333" y2="53111"/>
                        <a14:foregroundMark x1="76444" y1="22111" x2="76444" y2="22111"/>
                        <a14:foregroundMark x1="80444" y1="24000" x2="80444" y2="24000"/>
                        <a14:foregroundMark x1="62667" y1="72889" x2="62667" y2="72889"/>
                        <a14:foregroundMark x1="41000" y1="84778" x2="41000" y2="84778"/>
                        <a14:foregroundMark x1="26000" y1="85222" x2="26000" y2="85222"/>
                        <a14:foregroundMark x1="41667" y1="83556" x2="41667" y2="83556"/>
                        <a14:foregroundMark x1="37667" y1="82889" x2="37667" y2="82889"/>
                        <a14:foregroundMark x1="34000" y1="81444" x2="34000" y2="81444"/>
                        <a14:foregroundMark x1="34556" y1="85444" x2="34556" y2="85444"/>
                        <a14:foregroundMark x1="31444" y1="82111" x2="31444" y2="82111"/>
                        <a14:foregroundMark x1="31889" y1="84556" x2="31889" y2="84556"/>
                        <a14:foregroundMark x1="61000" y1="81889" x2="61000" y2="81889"/>
                        <a14:foregroundMark x1="65222" y1="83556" x2="65222" y2="83556"/>
                        <a14:foregroundMark x1="67667" y1="85222" x2="67667" y2="85222"/>
                        <a14:foregroundMark x1="68778" y1="82333" x2="68778" y2="82333"/>
                        <a14:foregroundMark x1="68333" y1="78778" x2="68333" y2="78778"/>
                        <a14:foregroundMark x1="66889" y1="78333" x2="66889" y2="78333"/>
                        <a14:foregroundMark x1="70667" y1="82111" x2="70667" y2="82111"/>
                        <a14:foregroundMark x1="61000" y1="37400" x2="61000" y2="37400"/>
                        <a14:foregroundMark x1="48000" y1="30000" x2="48000" y2="30000"/>
                        <a14:foregroundMark x1="41000" y1="75400" x2="41000" y2="75400"/>
                        <a14:foregroundMark x1="54000" y1="89000" x2="54000" y2="89000"/>
                        <a14:foregroundMark x1="49600" y1="79000" x2="49600" y2="79000"/>
                        <a14:foregroundMark x1="70600" y1="71400" x2="70600" y2="71400"/>
                        <a14:foregroundMark x1="52000" y1="72000" x2="52000" y2="72000"/>
                        <a14:foregroundMark x1="38000" y1="71400" x2="38000" y2="71400"/>
                        <a14:foregroundMark x1="35000" y1="67400" x2="35000" y2="67400"/>
                        <a14:foregroundMark x1="33000" y1="71000" x2="33000" y2="71000"/>
                        <a14:foregroundMark x1="47000" y1="76400" x2="47000" y2="76400"/>
                        <a14:foregroundMark x1="49600" y1="92000" x2="49600" y2="92000"/>
                        <a14:foregroundMark x1="41600" y1="92000" x2="41600" y2="92000"/>
                        <a14:foregroundMark x1="53600" y1="81400" x2="53600" y2="8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09" y="5735782"/>
            <a:ext cx="1237674" cy="95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4933" y="120073"/>
            <a:ext cx="561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33CC"/>
                </a:solidFill>
              </a:rPr>
              <a:t>ФГОС </a:t>
            </a:r>
            <a:r>
              <a:rPr lang="ru-RU" sz="2800" b="1" dirty="0" smtClean="0">
                <a:solidFill>
                  <a:srgbClr val="0033CC"/>
                </a:solidFill>
              </a:rPr>
              <a:t>- 2021</a:t>
            </a:r>
            <a:r>
              <a:rPr lang="ru-RU" sz="2800" b="1" dirty="0">
                <a:solidFill>
                  <a:srgbClr val="0033CC"/>
                </a:solidFill>
              </a:rPr>
              <a:t>: введены понятия</a:t>
            </a:r>
          </a:p>
        </p:txBody>
      </p:sp>
    </p:spTree>
    <p:extLst>
      <p:ext uri="{BB962C8B-B14F-4D97-AF65-F5344CB8AC3E}">
        <p14:creationId xmlns:p14="http://schemas.microsoft.com/office/powerpoint/2010/main" val="2753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83127"/>
            <a:ext cx="8780318" cy="966150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Финансовая грамотность ФГОС НОО</a:t>
            </a:r>
            <a:endParaRPr lang="ru-RU" sz="3200" u="sng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8979" y="931349"/>
            <a:ext cx="7675216" cy="4814823"/>
          </a:xfrm>
        </p:spPr>
        <p:txBody>
          <a:bodyPr>
            <a:normAutofit/>
          </a:bodyPr>
          <a:lstStyle/>
          <a:p>
            <a:endParaRPr lang="ru-RU" sz="2400" dirty="0">
              <a:latin typeface="Arial Narrow" panose="020B0606020202030204" pitchFamily="34" charset="0"/>
            </a:endParaRPr>
          </a:p>
          <a:p>
            <a:pPr algn="just"/>
            <a:r>
              <a:rPr lang="ru-RU" sz="2400" i="1" dirty="0" smtClean="0">
                <a:latin typeface="Arial Narrow" panose="020B0606020202030204" pitchFamily="34" charset="0"/>
              </a:rPr>
              <a:t>«… </a:t>
            </a:r>
            <a:r>
              <a:rPr lang="ru-RU" sz="2400" i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использование </a:t>
            </a:r>
            <a:r>
              <a:rPr lang="ru-RU" sz="2400" i="1" dirty="0">
                <a:latin typeface="Arial Narrow" panose="020B0606020202030204" pitchFamily="34" charset="0"/>
                <a:cs typeface="Arial" panose="020B0604020202020204" pitchFamily="34" charset="0"/>
              </a:rPr>
              <a:t>начальных математических знаний при решении учебных и практических задач и в повседневных ситуациях ..., в том числе в сфере личных и семейных финансов», </a:t>
            </a:r>
          </a:p>
          <a:p>
            <a:pPr marL="0" indent="0" algn="r">
              <a:buNone/>
            </a:pPr>
            <a:r>
              <a:rPr lang="ru-RU" sz="2000" b="1" i="1" dirty="0">
                <a:solidFill>
                  <a:srgbClr val="0033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                                                        стр.47 ФГОС НОО</a:t>
            </a:r>
            <a:endParaRPr lang="en-US" sz="2000" b="1" i="1" dirty="0">
              <a:solidFill>
                <a:srgbClr val="0033C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ru-RU" sz="2000" b="1" i="1" dirty="0">
              <a:solidFill>
                <a:srgbClr val="0033C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00" b="1" dirty="0">
              <a:solidFill>
                <a:srgbClr val="0033C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i="1" dirty="0">
                <a:latin typeface="Arial Narrow" panose="020B0606020202030204" pitchFamily="34" charset="0"/>
              </a:rPr>
              <a:t>«… </a:t>
            </a:r>
            <a:r>
              <a:rPr lang="ru-RU" sz="2400" i="1" dirty="0">
                <a:latin typeface="Arial Narrow" panose="020B0606020202030204" pitchFamily="34" charset="0"/>
                <a:cs typeface="Arial" panose="020B0604020202020204" pitchFamily="34" charset="0"/>
              </a:rPr>
              <a:t>о небезопасности разглашения личной и финансовой информации при общении с людьми вне семьи, в сети Интернет и опыта соблюдения правил безопасного поведения при использовании личных финансов»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r">
              <a:buNone/>
            </a:pPr>
            <a:r>
              <a:rPr lang="ru-RU" sz="2000" b="1" i="1" dirty="0">
                <a:solidFill>
                  <a:srgbClr val="0033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стр. 48 ФГОС НОО</a:t>
            </a:r>
            <a:endParaRPr lang="ru-RU" sz="2000" b="1" dirty="0">
              <a:solidFill>
                <a:srgbClr val="0033C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AutoShape 12" descr="https://s1.slide-share.ru/s_slide/7b9f5de123e7b8bc1c14a499334380ba/043e44b3-da33-4a05-8ca6-fc7695ec8e4c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4" descr="https://s1.slide-share.ru/s_slide/7b9f5de123e7b8bc1c14a499334380ba/043e44b3-da33-4a05-8ca6-fc7695ec8e4c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4826785"/>
            <a:ext cx="1880755" cy="203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0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444820" y="3315355"/>
            <a:ext cx="7058599" cy="747490"/>
          </a:xfrm>
          <a:prstGeom prst="roundRect">
            <a:avLst/>
          </a:prstGeom>
          <a:gradFill>
            <a:gsLst>
              <a:gs pos="0">
                <a:schemeClr val="accent1">
                  <a:satMod val="105000"/>
                  <a:tint val="67000"/>
                  <a:lumMod val="90000"/>
                  <a:lumOff val="10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44820" y="4155477"/>
            <a:ext cx="7058599" cy="7478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74691" y="4993425"/>
            <a:ext cx="7028728" cy="10342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54727" y="6133557"/>
            <a:ext cx="7090870" cy="4590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9075-6FE9-E4E9-9B38-90D9B5E7A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69" y="-3194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Основы финансовой грамотности для детей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13870-089D-17DB-C28E-2841EF4A9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144" y="1388055"/>
            <a:ext cx="4101968" cy="1833205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Arial Narrow" panose="020B0606020202030204" pitchFamily="34" charset="0"/>
              </a:rPr>
              <a:t>Это понимание природы и функции </a:t>
            </a:r>
            <a:r>
              <a:rPr lang="ru-RU" sz="1900" dirty="0" smtClean="0">
                <a:latin typeface="Arial Narrow" panose="020B0606020202030204" pitchFamily="34" charset="0"/>
              </a:rPr>
              <a:t>денег</a:t>
            </a:r>
            <a:endParaRPr lang="ru-RU" sz="1900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Arial Narrow" panose="020B0606020202030204" pitchFamily="34" charset="0"/>
              </a:rPr>
              <a:t>Умение ценить </a:t>
            </a:r>
            <a:r>
              <a:rPr lang="ru-RU" sz="1900" dirty="0" smtClean="0">
                <a:latin typeface="Arial Narrow" panose="020B0606020202030204" pitchFamily="34" charset="0"/>
              </a:rPr>
              <a:t>деньги</a:t>
            </a:r>
            <a:endParaRPr lang="ru-RU" sz="1900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Arial Narrow" panose="020B0606020202030204" pitchFamily="34" charset="0"/>
              </a:rPr>
              <a:t>Умение считать деньги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900" dirty="0">
                <a:latin typeface="Arial Narrow" panose="020B0606020202030204" pitchFamily="34" charset="0"/>
              </a:rPr>
              <a:t>Умение составлять финансовый отчет</a:t>
            </a:r>
            <a:endParaRPr lang="en-US" sz="1900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1900" dirty="0">
                <a:latin typeface="Arial Narrow" panose="020B0606020202030204" pitchFamily="34" charset="0"/>
              </a:rPr>
              <a:t> </a:t>
            </a:r>
            <a:r>
              <a:rPr lang="ru-RU" sz="1900" dirty="0">
                <a:latin typeface="Arial Narrow" panose="020B0606020202030204" pitchFamily="34" charset="0"/>
              </a:rPr>
              <a:t>Умение зарабатывать и создавать источники </a:t>
            </a:r>
            <a:r>
              <a:rPr lang="ru-RU" sz="1900" dirty="0" smtClean="0">
                <a:latin typeface="Arial Narrow" panose="020B0606020202030204" pitchFamily="34" charset="0"/>
              </a:rPr>
              <a:t>дохода</a:t>
            </a:r>
            <a:endParaRPr lang="ru-RU" sz="19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sz="1800" dirty="0"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3A7E80-28B0-2468-F175-B83832F7444E}"/>
              </a:ext>
            </a:extLst>
          </p:cNvPr>
          <p:cNvSpPr txBox="1"/>
          <p:nvPr/>
        </p:nvSpPr>
        <p:spPr>
          <a:xfrm>
            <a:off x="947751" y="683866"/>
            <a:ext cx="8166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Какие азы финансовой грамотности должны знать дети?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8E73E3F-CDAA-E0AA-F446-EB1515CB1BE4}"/>
              </a:ext>
            </a:extLst>
          </p:cNvPr>
          <p:cNvSpPr txBox="1">
            <a:spLocks/>
          </p:cNvSpPr>
          <p:nvPr/>
        </p:nvSpPr>
        <p:spPr>
          <a:xfrm>
            <a:off x="1367480" y="3050048"/>
            <a:ext cx="3149261" cy="780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rgbClr val="FF0048"/>
                </a:solidFill>
                <a:latin typeface="Arial Narrow" panose="020B0606020202030204" pitchFamily="34" charset="0"/>
              </a:rPr>
              <a:t>  </a:t>
            </a:r>
            <a:r>
              <a:rPr lang="ru-RU" sz="2000" dirty="0" err="1">
                <a:solidFill>
                  <a:srgbClr val="FF0048"/>
                </a:solidFill>
                <a:latin typeface="Arial Narrow" panose="020B0606020202030204" pitchFamily="34" charset="0"/>
              </a:rPr>
              <a:t>Финанграмотностьвшколе.рф</a:t>
            </a:r>
            <a:endParaRPr lang="ru-RU" sz="2000" dirty="0">
              <a:solidFill>
                <a:srgbClr val="FF0048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01DF0A-6579-6B61-D969-FA5C07071F58}"/>
              </a:ext>
            </a:extLst>
          </p:cNvPr>
          <p:cNvSpPr txBox="1"/>
          <p:nvPr/>
        </p:nvSpPr>
        <p:spPr>
          <a:xfrm>
            <a:off x="4066243" y="3653910"/>
            <a:ext cx="4812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  <a:hlinkClick r:id="rId2"/>
              </a:rPr>
              <a:t>http://xn--80aebklphfgdkbcuundy3gvd.xn--p1ai/</a:t>
            </a:r>
            <a:endParaRPr lang="ru-RU" b="1" dirty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72077-0C82-9751-A4B4-81A10AC301EC}"/>
              </a:ext>
            </a:extLst>
          </p:cNvPr>
          <p:cNvSpPr txBox="1"/>
          <p:nvPr/>
        </p:nvSpPr>
        <p:spPr>
          <a:xfrm>
            <a:off x="1444820" y="4183266"/>
            <a:ext cx="4812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66"/>
                </a:solidFill>
                <a:latin typeface="Arial Narrow" panose="020B0606020202030204" pitchFamily="34" charset="0"/>
              </a:rPr>
              <a:t>Финансовая грамотность</a:t>
            </a:r>
            <a:r>
              <a:rPr lang="en-US" dirty="0">
                <a:solidFill>
                  <a:srgbClr val="FF0066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rgbClr val="FF0066"/>
                </a:solidFill>
                <a:latin typeface="Arial Narrow" panose="020B0606020202030204" pitchFamily="34" charset="0"/>
              </a:rPr>
              <a:t>3 класс-Видеоуроки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EFE78A-7D39-3852-0BA3-6B8EE612A72D}"/>
              </a:ext>
            </a:extLst>
          </p:cNvPr>
          <p:cNvSpPr txBox="1"/>
          <p:nvPr/>
        </p:nvSpPr>
        <p:spPr>
          <a:xfrm>
            <a:off x="2313868" y="4503281"/>
            <a:ext cx="7299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hlinkClick r:id="rId3"/>
              </a:rPr>
              <a:t>https://videouroki.net/razrabotki/finansovaya-gramotnost/3-class/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85362" y="5007180"/>
            <a:ext cx="7090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0066"/>
                </a:solidFill>
                <a:latin typeface="Arial Narrow" panose="020B0606020202030204" pitchFamily="34" charset="0"/>
              </a:rPr>
              <a:t>Учебно-методические комплексы и методические материалы по финансовой грамотности для общеобразовательных организаций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51948" y="5648579"/>
            <a:ext cx="3013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  <a:hlinkClick r:id="rId4"/>
              </a:rPr>
              <a:t>https://fmc.hse.ru/methodology</a:t>
            </a:r>
            <a:endParaRPr lang="ru-RU" b="1" dirty="0">
              <a:latin typeface="Arial Narrow" panose="020B0606020202030204" pitchFamily="34" charset="0"/>
            </a:endParaRPr>
          </a:p>
          <a:p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8020" y="1407494"/>
            <a:ext cx="36258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Умение экономить и </a:t>
            </a:r>
            <a:r>
              <a:rPr lang="ru-RU" dirty="0" smtClean="0">
                <a:latin typeface="Arial Narrow" panose="020B0606020202030204" pitchFamily="34" charset="0"/>
              </a:rPr>
              <a:t>сберегат</a:t>
            </a:r>
            <a:r>
              <a:rPr lang="ru-RU" dirty="0">
                <a:latin typeface="Arial Narrow" panose="020B0606020202030204" pitchFamily="34" charset="0"/>
              </a:rPr>
              <a:t>ь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Умение тратить деньги и жить </a:t>
            </a:r>
          </a:p>
          <a:p>
            <a:pPr algn="just"/>
            <a:r>
              <a:rPr lang="ru-RU" dirty="0">
                <a:latin typeface="Arial Narrow" panose="020B0606020202030204" pitchFamily="34" charset="0"/>
              </a:rPr>
              <a:t>по </a:t>
            </a:r>
            <a:r>
              <a:rPr lang="ru-RU" dirty="0" smtClean="0">
                <a:latin typeface="Arial Narrow" panose="020B0606020202030204" pitchFamily="34" charset="0"/>
              </a:rPr>
              <a:t>средствам</a:t>
            </a:r>
            <a:endParaRPr lang="ru-RU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latin typeface="Arial Narrow" panose="020B0606020202030204" pitchFamily="34" charset="0"/>
              </a:rPr>
              <a:t> Умение возвращать </a:t>
            </a:r>
            <a:r>
              <a:rPr lang="ru-RU" dirty="0" smtClean="0">
                <a:latin typeface="Arial Narrow" panose="020B0606020202030204" pitchFamily="34" charset="0"/>
              </a:rPr>
              <a:t>долги</a:t>
            </a:r>
            <a:endParaRPr lang="ru-RU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latin typeface="Arial Narrow" panose="020B0606020202030204" pitchFamily="34" charset="0"/>
              </a:rPr>
              <a:t>  </a:t>
            </a:r>
            <a:r>
              <a:rPr lang="ru-RU" dirty="0">
                <a:latin typeface="Arial Narrow" panose="020B0606020202030204" pitchFamily="34" charset="0"/>
              </a:rPr>
              <a:t>Умение </a:t>
            </a:r>
            <a:r>
              <a:rPr lang="ru-RU" dirty="0" smtClean="0">
                <a:latin typeface="Arial Narrow" panose="020B0606020202030204" pitchFamily="34" charset="0"/>
              </a:rPr>
              <a:t>делиться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54727" y="6182232"/>
            <a:ext cx="3897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FF0066"/>
                </a:solidFill>
                <a:latin typeface="Arial Narrow" panose="020B0606020202030204" pitchFamily="34" charset="0"/>
              </a:rPr>
              <a:t>Банк методических разработок 2020-2021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576511" y="6150389"/>
            <a:ext cx="2720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  <a:hlinkClick r:id="rId5"/>
              </a:rPr>
              <a:t>https://fmc.hse.ru/methbank</a:t>
            </a:r>
            <a:endParaRPr lang="ru-RU" b="1" dirty="0">
              <a:latin typeface="Arial Narrow" panose="020B0606020202030204" pitchFamily="34" charset="0"/>
            </a:endParaRPr>
          </a:p>
          <a:p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2916C-735F-4F0A-8669-B87EE0787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5" y="305165"/>
            <a:ext cx="7886700" cy="69188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Деление учащихся на группы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607C8F-AB97-4782-9223-2259971C3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9" y="1414564"/>
            <a:ext cx="4329245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ФГОС 2021</a:t>
            </a:r>
          </a:p>
          <a:p>
            <a:pPr marL="0" indent="0" algn="just">
              <a:buNone/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       Зафиксировали, что образовательную деятельность можно </a:t>
            </a:r>
            <a:r>
              <a:rPr lang="ru-RU" sz="2400" b="1" i="1" dirty="0">
                <a:latin typeface="Arial Narrow" panose="020B0606020202030204" pitchFamily="34" charset="0"/>
                <a:cs typeface="Arial" panose="020B0604020202020204" pitchFamily="34" charset="0"/>
              </a:rPr>
              <a:t>организовывать при помощи деления на группы.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При этом учебную деятельность в группах можно строить по-разному: с учетом успеваемости, образовательных потребностей и интересов, целей.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3D396A6-F71B-4EA2-8283-CA2606939382}"/>
              </a:ext>
            </a:extLst>
          </p:cNvPr>
          <p:cNvSpPr txBox="1">
            <a:spLocks/>
          </p:cNvSpPr>
          <p:nvPr/>
        </p:nvSpPr>
        <p:spPr>
          <a:xfrm>
            <a:off x="1149292" y="1414564"/>
            <a:ext cx="34227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u="sng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ФГОС 2009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  Прямого регулирования не было, лишь упоминали о групповых формах работы.</a:t>
            </a:r>
          </a:p>
        </p:txBody>
      </p:sp>
      <p:pic>
        <p:nvPicPr>
          <p:cNvPr id="1028" name="Picture 4" descr="https://cf3.ppt-online.org/files3/slide/j/JM29YmdjkIA5QhLyX3VnS7t8eER6P0vOrzTZgN/slide-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468" b="87093" l="20313" r="856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5" t="24037" r="14347" b="12955"/>
          <a:stretch/>
        </p:blipFill>
        <p:spPr bwMode="auto">
          <a:xfrm>
            <a:off x="1620982" y="4334945"/>
            <a:ext cx="3054927" cy="221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ФГОС - 2021</a:t>
            </a:r>
            <a:r>
              <a:rPr lang="ru-RU" dirty="0">
                <a:latin typeface="Arial Narrow" panose="020B0606020202030204" pitchFamily="34" charset="0"/>
              </a:rPr>
              <a:t/>
            </a:r>
            <a:br>
              <a:rPr lang="ru-RU" dirty="0">
                <a:latin typeface="Arial Narrow" panose="020B0606020202030204" pitchFamily="34" charset="0"/>
              </a:rPr>
            </a:b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0762" y="1342448"/>
            <a:ext cx="7575081" cy="4916463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Обновленные ФГОС начнут действовать с </a:t>
            </a:r>
            <a:r>
              <a:rPr lang="ru-RU" sz="2400" b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сентября 2022 года</a:t>
            </a:r>
            <a:r>
              <a:rPr lang="ru-RU" sz="24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в каждой школе. Обучающиеся, которые будут приняты на обучение в </a:t>
            </a:r>
            <a:r>
              <a:rPr lang="ru-RU" sz="2400" b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и 5 классы в 2022 году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, будут учиться </a:t>
            </a:r>
            <a:r>
              <a:rPr lang="ru-RU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по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обновленным ФГОС.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Для обучающихся, зачисленных на обучение до вступления в силу настоящих приказов, </a:t>
            </a:r>
            <a:r>
              <a:rPr lang="ru-RU" sz="2400" b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возможно обучение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по новым ФГОС  с согласия их родителей (законных представителей).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ФГОС </a:t>
            </a:r>
            <a:r>
              <a:rPr lang="ru-RU" sz="2400" b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не применяется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для обучения обучающихся с ОВЗ и обучающихся с умственной отсталостью.</a:t>
            </a:r>
          </a:p>
        </p:txBody>
      </p:sp>
      <p:pic>
        <p:nvPicPr>
          <p:cNvPr id="4" name="Рисунок 3" descr="7d7bddeb6c0e19c12b5d609d7fab35af.png">
            <a:extLst>
              <a:ext uri="{FF2B5EF4-FFF2-40B4-BE49-F238E27FC236}">
                <a16:creationId xmlns:a16="http://schemas.microsoft.com/office/drawing/2014/main" id="{46AB1A41-B42A-42F7-A54B-EA6E16B30F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3763" y="5106462"/>
            <a:ext cx="2196239" cy="14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722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Психолого-педагогические условия реализации программы начального общего образования: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2496" y="1202169"/>
            <a:ext cx="7777595" cy="544801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endParaRPr lang="ru-RU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8000" dirty="0">
                <a:latin typeface="Arial Narrow" panose="020B0606020202030204" pitchFamily="34" charset="0"/>
                <a:cs typeface="Arial" panose="020B0604020202020204" pitchFamily="34" charset="0"/>
              </a:rPr>
              <a:t>преемственность содержания и форм организации образовательной деятельности при реализации образовательных программ дошкольного, начального общего и основного общего образования;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8000" dirty="0">
                <a:latin typeface="Arial Narrow" panose="020B0606020202030204" pitchFamily="34" charset="0"/>
                <a:cs typeface="Arial" panose="020B0604020202020204" pitchFamily="34" charset="0"/>
              </a:rPr>
              <a:t> социально-психологическую адаптацию обучающихся к условиям О</a:t>
            </a:r>
            <a:r>
              <a:rPr lang="ru-RU" sz="8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рганизации </a:t>
            </a:r>
            <a:r>
              <a:rPr lang="ru-RU" sz="8000" dirty="0">
                <a:latin typeface="Arial Narrow" panose="020B0606020202030204" pitchFamily="34" charset="0"/>
                <a:cs typeface="Arial" panose="020B0604020202020204" pitchFamily="34" charset="0"/>
              </a:rPr>
              <a:t>с учетом специфики их возрастного психофизиологического развития, включая особенности адаптации к социальной среде;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8000" dirty="0">
                <a:latin typeface="Arial Narrow" panose="020B0606020202030204" pitchFamily="34" charset="0"/>
                <a:cs typeface="Arial" panose="020B0604020202020204" pitchFamily="34" charset="0"/>
              </a:rPr>
              <a:t> формирование и развитие психолого-педагогической компетентности работников Организации и родителей (законных представителей) несовершеннолетних обучающихся;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8000" dirty="0">
                <a:latin typeface="Arial Narrow" panose="020B0606020202030204" pitchFamily="34" charset="0"/>
                <a:cs typeface="Arial" panose="020B0604020202020204" pitchFamily="34" charset="0"/>
              </a:rPr>
              <a:t> профилактику формирования у обучающихся </a:t>
            </a:r>
            <a:r>
              <a:rPr lang="ru-RU" sz="8000" dirty="0" err="1">
                <a:latin typeface="Arial Narrow" panose="020B0606020202030204" pitchFamily="34" charset="0"/>
                <a:cs typeface="Arial" panose="020B0604020202020204" pitchFamily="34" charset="0"/>
              </a:rPr>
              <a:t>девиантных</a:t>
            </a:r>
            <a:r>
              <a:rPr lang="ru-RU" sz="8000" dirty="0">
                <a:latin typeface="Arial Narrow" panose="020B0606020202030204" pitchFamily="34" charset="0"/>
                <a:cs typeface="Arial" panose="020B0604020202020204" pitchFamily="34" charset="0"/>
              </a:rPr>
              <a:t> форм поведения, агрессии и повышенной тревожности;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8000" dirty="0">
                <a:latin typeface="Arial Narrow" panose="020B0606020202030204" pitchFamily="34" charset="0"/>
                <a:cs typeface="Arial" panose="020B0604020202020204" pitchFamily="34" charset="0"/>
              </a:rPr>
              <a:t> психолого-педагогическое сопровождение квалифицированными специалистами (педагогом-психологом, учителем-логопедом, учителем-дефектологом, </a:t>
            </a:r>
            <a:r>
              <a:rPr lang="ru-RU" sz="8000" dirty="0" err="1">
                <a:latin typeface="Arial Narrow" panose="020B0606020202030204" pitchFamily="34" charset="0"/>
                <a:cs typeface="Arial" panose="020B0604020202020204" pitchFamily="34" charset="0"/>
              </a:rPr>
              <a:t>тьютором</a:t>
            </a:r>
            <a:r>
              <a:rPr lang="ru-RU" sz="8000" dirty="0">
                <a:latin typeface="Arial Narrow" panose="020B0606020202030204" pitchFamily="34" charset="0"/>
                <a:cs typeface="Arial" panose="020B0604020202020204" pitchFamily="34" charset="0"/>
              </a:rPr>
              <a:t>, социальным педагогом) участников образовательных </a:t>
            </a:r>
            <a:r>
              <a:rPr lang="ru-RU" sz="80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отношений;</a:t>
            </a:r>
            <a:endParaRPr lang="ru-RU" sz="80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4564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2" y="1168995"/>
            <a:ext cx="7678880" cy="5917605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600" dirty="0">
                <a:latin typeface="Arial Narrow" panose="020B0606020202030204" pitchFamily="34" charset="0"/>
                <a:cs typeface="Arial" panose="020B0604020202020204" pitchFamily="34" charset="0"/>
              </a:rPr>
              <a:t>индивидуальное психолого-педагогическое сопровождение всех участников образовательных отношений, в том числе: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600" dirty="0">
                <a:latin typeface="Arial Narrow" panose="020B0606020202030204" pitchFamily="34" charset="0"/>
                <a:cs typeface="Arial" panose="020B0604020202020204" pitchFamily="34" charset="0"/>
              </a:rPr>
              <a:t>обучающихся, испытывающих трудности в освоении программы начального общего образования, развитии и социальной адаптации;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600" dirty="0">
                <a:latin typeface="Arial Narrow" panose="020B0606020202030204" pitchFamily="34" charset="0"/>
                <a:cs typeface="Arial" panose="020B0604020202020204" pitchFamily="34" charset="0"/>
              </a:rPr>
              <a:t>обучающихся, проявляющих индивидуальные способности, и одаренных;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600" dirty="0">
                <a:latin typeface="Arial Narrow" panose="020B0606020202030204" pitchFamily="34" charset="0"/>
                <a:cs typeface="Arial" panose="020B0604020202020204" pitchFamily="34" charset="0"/>
              </a:rPr>
              <a:t>педагогических, учебно-вспомогательных и иных работников Организации, обеспечивающих реализацию программы начального общего образования;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600" dirty="0">
                <a:latin typeface="Arial Narrow" panose="020B0606020202030204" pitchFamily="34" charset="0"/>
                <a:cs typeface="Arial" panose="020B0604020202020204" pitchFamily="34" charset="0"/>
              </a:rPr>
              <a:t>родителей (законных представителей) несовершеннолетних обучающихся;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600" dirty="0">
                <a:latin typeface="Arial Narrow" panose="020B0606020202030204" pitchFamily="34" charset="0"/>
                <a:cs typeface="Arial" panose="020B0604020202020204" pitchFamily="34" charset="0"/>
              </a:rPr>
              <a:t> диверсификацию уровней психолого-педагогического сопровождения (индивидуальный, групповой, уровень класса, уровень Организации);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600" dirty="0">
                <a:latin typeface="Arial Narrow" panose="020B0606020202030204" pitchFamily="34" charset="0"/>
                <a:cs typeface="Arial" panose="020B0604020202020204" pitchFamily="34" charset="0"/>
              </a:rPr>
              <a:t> вариативность форм психолого-педагогического сопровождения участников образовательных отношений (профилактика, диагностика, консультирование, коррекционная работа, развивающая работа, просвещение);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600" dirty="0">
                <a:latin typeface="Arial Narrow" panose="020B0606020202030204" pitchFamily="34" charset="0"/>
                <a:cs typeface="Arial" panose="020B0604020202020204" pitchFamily="34" charset="0"/>
              </a:rPr>
              <a:t> осуществление мониторинга и оценки эффективности психологических программ сопровождения участников образовательных отношений, развития психологической службы Организации.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02722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Психолого-педагогические условия реализации программы начального общего образования: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31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AD3783-3F10-4EAC-BF4D-ADEF9ACC7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53" y="15730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Квалификация педагогических работников</a:t>
            </a:r>
            <a:b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E7DFCF-3447-4D67-9BFA-E597FFC3C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719" y="1253331"/>
            <a:ext cx="384463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u="sng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ФГОС </a:t>
            </a:r>
            <a:r>
              <a:rPr lang="ru-RU" b="1" u="sng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- 2021</a:t>
            </a:r>
            <a:endParaRPr lang="ru-RU" b="1" u="sng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Педагогические работники, привлекаемые к реализации программы начального общего образования, должны получать дополнительное профессиональное образование по программам повышения квалификации, в том числе в форме стажировки в организациях, деятельность которых связана с разработкой и реализаций программ начального общего образования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FAE7DFCF-3447-4D67-9BFA-E597FFC3C80A}"/>
              </a:ext>
            </a:extLst>
          </p:cNvPr>
          <p:cNvSpPr txBox="1">
            <a:spLocks/>
          </p:cNvSpPr>
          <p:nvPr/>
        </p:nvSpPr>
        <p:spPr>
          <a:xfrm>
            <a:off x="1208808" y="1282988"/>
            <a:ext cx="38723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u="sng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ФГОС - 2009</a:t>
            </a:r>
            <a:endParaRPr lang="ru-RU" b="1" u="sng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Непрерывность профессионального развития работников ОУ, реализующих ООП НОО, должна  обеспечиваться освоением работников ОУ  дополнительных профессиональных образовательных программ в объеме не менее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72 часов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, не реже чем каждые 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5 лет в ОУ</a:t>
            </a:r>
            <a:r>
              <a:rPr lang="ru-RU" dirty="0">
                <a:latin typeface="Arial Narrow" panose="020B0606020202030204" pitchFamily="34" charset="0"/>
                <a:cs typeface="Arial" panose="020B0604020202020204" pitchFamily="34" charset="0"/>
              </a:rPr>
              <a:t>, имеющих лицензию на право ведения данного вида образовательной деятельности.</a:t>
            </a:r>
          </a:p>
        </p:txBody>
      </p:sp>
      <p:pic>
        <p:nvPicPr>
          <p:cNvPr id="1028" name="Picture 4" descr="Учитель с книгами — Картинки для презентаций | Всё о Prezi-презентациях">
            <a:extLst>
              <a:ext uri="{FF2B5EF4-FFF2-40B4-BE49-F238E27FC236}">
                <a16:creationId xmlns:a16="http://schemas.microsoft.com/office/drawing/2014/main" id="{CFE1D5BC-5EB1-473D-8E96-038A97860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426" y="5242231"/>
            <a:ext cx="1121314" cy="161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9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869429"/>
            <a:ext cx="7143750" cy="89941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33CC"/>
                </a:solidFill>
                <a:latin typeface="Arial Narrow" panose="020B0606020202030204" pitchFamily="34" charset="0"/>
              </a:rPr>
              <a:t>н</a:t>
            </a:r>
            <a:r>
              <a:rPr lang="ru-RU" sz="2800" b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овые </a:t>
            </a:r>
            <a:r>
              <a:rPr lang="ru-RU" sz="2800" b="1" dirty="0">
                <a:solidFill>
                  <a:srgbClr val="0033CC"/>
                </a:solidFill>
                <a:latin typeface="Arial Narrow" panose="020B0606020202030204" pitchFamily="34" charset="0"/>
              </a:rPr>
              <a:t>(обновленные) стандарты уточняют и актуализируют действующие ФГОС.</a:t>
            </a:r>
            <a:endParaRPr lang="ru-RU" b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0818" y="1784061"/>
            <a:ext cx="716453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ФГОС  -  2021: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опираются на системно-</a:t>
            </a:r>
            <a:r>
              <a:rPr lang="ru-RU" sz="24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деятельностный</a:t>
            </a:r>
            <a:r>
              <a:rPr lang="ru-RU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 подход;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уточняют и конкретизируют трехкомпонентных результатов образования;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48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сохраняют и развивают курс на вариативность, индивидуализацию, открытость образования;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стимулируют организацию проектной и учебно-исследовательской деятельности;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</a:rPr>
              <a:t> стимулируют использование дистанционных образовательных технологий и электронного обучения;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 ставят задачу формирования функциональной грамотности учащихся.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b="1" dirty="0">
              <a:solidFill>
                <a:srgbClr val="FF0048"/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70314" y="28901"/>
            <a:ext cx="7886700" cy="899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Выводы: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1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Интернет - ресурс поддержки педагогов в период перехода на ФГОС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0545" y="3417455"/>
            <a:ext cx="6493769" cy="31182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 Narrow" panose="020B0606020202030204" pitchFamily="34" charset="0"/>
              </a:rPr>
              <a:t>Портал</a:t>
            </a:r>
            <a:r>
              <a:rPr lang="ru-RU" dirty="0">
                <a:latin typeface="Arial Narrow" panose="020B0606020202030204" pitchFamily="34" charset="0"/>
              </a:rPr>
              <a:t>, на котором собраны </a:t>
            </a:r>
            <a:r>
              <a:rPr lang="ru-RU" dirty="0" smtClean="0">
                <a:latin typeface="Arial Narrow" panose="020B0606020202030204" pitchFamily="34" charset="0"/>
              </a:rPr>
              <a:t>методические </a:t>
            </a:r>
            <a:r>
              <a:rPr lang="ru-RU" dirty="0" err="1" smtClean="0">
                <a:latin typeface="Arial Narrow" panose="020B0606020202030204" pitchFamily="34" charset="0"/>
              </a:rPr>
              <a:t>видеоуроки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в помощь учителям для организации обучения в период перехода на ФГОС</a:t>
            </a:r>
            <a:r>
              <a:rPr lang="ru-RU" dirty="0" smtClean="0">
                <a:latin typeface="Arial Narrow" panose="020B0606020202030204" pitchFamily="34" charset="0"/>
              </a:rPr>
              <a:t>.</a:t>
            </a:r>
            <a:endParaRPr lang="ru-RU" dirty="0"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Arial Narrow" panose="020B0606020202030204" pitchFamily="34" charset="0"/>
              </a:rPr>
              <a:t>Онлайн мероприятия и конференции.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Arial Narrow" panose="020B0606020202030204" pitchFamily="34" charset="0"/>
              </a:rPr>
              <a:t>Горячая линия поддержки 24/7</a:t>
            </a:r>
          </a:p>
          <a:p>
            <a:pPr marL="0" indent="0" algn="ctr">
              <a:buNone/>
            </a:pPr>
            <a:r>
              <a:rPr lang="en-US" b="1" dirty="0" err="1">
                <a:solidFill>
                  <a:srgbClr val="FF0000"/>
                </a:solidFill>
                <a:latin typeface="Arial Narrow" panose="020B0606020202030204" pitchFamily="34" charset="0"/>
                <a:hlinkClick r:id="rId2"/>
              </a:rPr>
              <a:t>vopros@prosv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hlinkClick r:id="rId2"/>
              </a:rPr>
              <a:t>.</a:t>
            </a:r>
            <a:r>
              <a:rPr lang="en-US" b="1" dirty="0" err="1" smtClean="0">
                <a:solidFill>
                  <a:srgbClr val="FF0000"/>
                </a:solidFill>
                <a:latin typeface="Arial Narrow" panose="020B0606020202030204" pitchFamily="34" charset="0"/>
                <a:hlinkClick r:id="rId2"/>
              </a:rPr>
              <a:t>ru</a:t>
            </a:r>
            <a:endParaRPr lang="ru-RU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8(800) 200-91-85 (доб. 7)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386" y="1993347"/>
            <a:ext cx="628996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8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Интернет - ресурс поддержки педагогов в период перехода на ФГОС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6813" y="2563317"/>
            <a:ext cx="3807501" cy="3972394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ru-RU" dirty="0">
                <a:latin typeface="Arial Narrow" panose="020B0606020202030204" pitchFamily="34" charset="0"/>
              </a:rPr>
              <a:t>Портал, на котором собраны нормативные и методические материалы в помощь учителям для организации обучения в период перехода на ФГОС.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Arial Narrow" panose="020B0606020202030204" pitchFamily="34" charset="0"/>
              </a:rPr>
              <a:t>Онлайн консультации для педагогов по разработке рабочих программ.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Arial Narrow" panose="020B0606020202030204" pitchFamily="34" charset="0"/>
              </a:rPr>
              <a:t>Онлайн мероприятия и конференции.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Arial Narrow" panose="020B0606020202030204" pitchFamily="34" charset="0"/>
              </a:rPr>
              <a:t>Горячая линия поддержки 24/7</a:t>
            </a:r>
          </a:p>
          <a:p>
            <a:pPr marL="0" indent="0" algn="ctr">
              <a:buNone/>
            </a:pPr>
            <a:r>
              <a:rPr lang="en-US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vopros@prosv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.</a:t>
            </a:r>
            <a:r>
              <a:rPr lang="en-US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ru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6814" y="1603948"/>
            <a:ext cx="3455914" cy="546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http</a:t>
            </a:r>
            <a:r>
              <a:rPr lang="ru-RU" sz="2800" b="1" dirty="0">
                <a:latin typeface="Arial Narrow" panose="020B0606020202030204" pitchFamily="34" charset="0"/>
              </a:rPr>
              <a:t>://</a:t>
            </a:r>
            <a:r>
              <a:rPr lang="en-US" sz="2800" b="1" dirty="0" err="1">
                <a:latin typeface="Arial Narrow" panose="020B0606020202030204" pitchFamily="34" charset="0"/>
              </a:rPr>
              <a:t>uchitel.club</a:t>
            </a:r>
            <a:r>
              <a:rPr lang="en-US" sz="2800" b="1" dirty="0">
                <a:latin typeface="Arial Narrow" panose="020B0606020202030204" pitchFamily="34" charset="0"/>
              </a:rPr>
              <a:t>/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56" y="2265219"/>
            <a:ext cx="4426526" cy="305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96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5363" y="3833869"/>
            <a:ext cx="2983742" cy="2676874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146917"/>
            <a:ext cx="8245186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Научно-методическое сопровождение ФГОС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28650" y="1311708"/>
            <a:ext cx="7886700" cy="2628046"/>
          </a:xfrm>
        </p:spPr>
        <p:txBody>
          <a:bodyPr>
            <a:normAutofit/>
          </a:bodyPr>
          <a:lstStyle/>
          <a:p>
            <a:pPr lvl="0"/>
            <a:r>
              <a:rPr lang="en-US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ru-RU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b="1" u="sng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edsoo</a:t>
            </a:r>
            <a:r>
              <a:rPr lang="ru-RU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b="1" u="sng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ru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сайт, сопровождающий введение и</a:t>
            </a:r>
          </a:p>
          <a:p>
            <a:pPr marL="0" lvl="0" indent="0"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апробацию Рабочих программ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ФГОС </a:t>
            </a:r>
          </a:p>
          <a:p>
            <a:pPr marL="0" lvl="0" indent="0">
              <a:buNone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ru-RU" b="1" u="sng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(конструктор рабочих программ)</a:t>
            </a:r>
            <a:endParaRPr lang="ru-RU" b="1" u="sng" dirty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https://edu.gov.ru/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сайт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России  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7389" y="3833869"/>
            <a:ext cx="2731425" cy="253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5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753" y="1588182"/>
            <a:ext cx="7439602" cy="1325563"/>
          </a:xfrm>
        </p:spPr>
        <p:txBody>
          <a:bodyPr>
            <a:normAutofit/>
          </a:bodyPr>
          <a:lstStyle/>
          <a:p>
            <a:r>
              <a:rPr lang="ru-RU" sz="2000" u="sng" dirty="0">
                <a:latin typeface="Arial Narrow" panose="020B0606020202030204" pitchFamily="34" charset="0"/>
                <a:hlinkClick r:id="rId2"/>
              </a:rPr>
              <a:t>https://rosuchebnik.ru/kompleks/umk-liniya-umk-n-f-vinogradovoy-okrugayushchiy-mir-1-4/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271" y="80601"/>
            <a:ext cx="8118186" cy="11478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В помощь учителю для работы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по обновленным ФГОС НОО</a:t>
            </a:r>
            <a:endParaRPr lang="ru-RU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7622" r="1710" b="4652"/>
          <a:stretch/>
        </p:blipFill>
        <p:spPr>
          <a:xfrm>
            <a:off x="1772898" y="2539238"/>
            <a:ext cx="5782932" cy="4129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2609034" y="3126511"/>
            <a:ext cx="267855" cy="1847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4573238" y="3112990"/>
            <a:ext cx="129308" cy="1847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80534" y="1145802"/>
            <a:ext cx="5782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Портал «Российский учебник»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490" y="829558"/>
            <a:ext cx="3115510" cy="7591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en-US" dirty="0" smtClean="0">
                <a:latin typeface="Arial Narrow" panose="020B0606020202030204" pitchFamily="34" charset="0"/>
                <a:hlinkClick r:id="rId2"/>
              </a:rPr>
              <a:t>https</a:t>
            </a:r>
            <a:r>
              <a:rPr lang="en-US" dirty="0">
                <a:latin typeface="Arial Narrow" panose="020B0606020202030204" pitchFamily="34" charset="0"/>
                <a:hlinkClick r:id="rId2"/>
              </a:rPr>
              <a:t>://easyen.ru/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36" r="1646" b="3558"/>
          <a:stretch/>
        </p:blipFill>
        <p:spPr>
          <a:xfrm>
            <a:off x="1888569" y="1743578"/>
            <a:ext cx="6473958" cy="49396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6632" y="244783"/>
            <a:ext cx="774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Портал «Современный учительский портал»</a:t>
            </a:r>
            <a:endParaRPr lang="ru-RU" sz="3200" b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5267" y="-1"/>
            <a:ext cx="7886700" cy="13255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Портал «Образовательная социальная сеть </a:t>
            </a:r>
            <a:r>
              <a:rPr lang="en-US" sz="2400" b="1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nsportal</a:t>
            </a:r>
            <a:r>
              <a:rPr lang="ru-RU" sz="2400" b="1" dirty="0">
                <a:solidFill>
                  <a:srgbClr val="0033CC"/>
                </a:solidFill>
                <a:latin typeface="Arial Narrow" panose="020B0606020202030204" pitchFamily="34" charset="0"/>
              </a:rPr>
              <a:t>.</a:t>
            </a:r>
            <a:r>
              <a:rPr lang="en-US" sz="2400" b="1" dirty="0" err="1" smtClean="0">
                <a:solidFill>
                  <a:srgbClr val="0033CC"/>
                </a:solidFill>
                <a:latin typeface="Arial Narrow" panose="020B0606020202030204" pitchFamily="34" charset="0"/>
              </a:rPr>
              <a:t>ru</a:t>
            </a:r>
            <a:r>
              <a:rPr lang="ru-RU" sz="2400" b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» </a:t>
            </a:r>
            <a:endParaRPr lang="ru-RU" sz="2400" b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0759" y="1069975"/>
            <a:ext cx="7886700" cy="511175"/>
          </a:xfrm>
        </p:spPr>
        <p:txBody>
          <a:bodyPr/>
          <a:lstStyle/>
          <a:p>
            <a:pPr marL="0" indent="0">
              <a:buNone/>
            </a:pPr>
            <a:r>
              <a:rPr lang="ru-RU" u="sng" dirty="0">
                <a:hlinkClick r:id="rId2"/>
              </a:rPr>
              <a:t>https://nsportal.ru/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-1" t="2652" r="1005" b="4318"/>
          <a:stretch/>
        </p:blipFill>
        <p:spPr>
          <a:xfrm>
            <a:off x="2090365" y="1708727"/>
            <a:ext cx="6314726" cy="4747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70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767" y="10390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Цели обновления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ФГОС - 2021</a:t>
            </a:r>
            <a:endParaRPr lang="ru-RU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3822" y="1237172"/>
            <a:ext cx="7579136" cy="5516919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ru-RU" sz="3800" dirty="0">
                <a:latin typeface="Arial Narrow" panose="020B060602020203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3800" b="1" i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единого образовательного прост</a:t>
            </a:r>
            <a:r>
              <a:rPr lang="ru-RU" sz="3800" b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ранства</a:t>
            </a:r>
            <a:r>
              <a:rPr lang="ru-RU" sz="3800" dirty="0">
                <a:latin typeface="Arial Narrow" panose="020B0606020202030204" pitchFamily="34" charset="0"/>
                <a:cs typeface="Arial" panose="020B0604020202020204" pitchFamily="34" charset="0"/>
              </a:rPr>
              <a:t> на                     территории Российской Федерации;</a:t>
            </a:r>
          </a:p>
          <a:p>
            <a:pPr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ru-RU" sz="3800" dirty="0">
                <a:latin typeface="Arial Narrow" panose="020B060602020203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3800" b="1" i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лидирующих позиций России</a:t>
            </a:r>
            <a:r>
              <a:rPr lang="ru-RU" sz="3800" b="1" i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3800" dirty="0">
                <a:latin typeface="Arial Narrow" panose="020B0606020202030204" pitchFamily="34" charset="0"/>
                <a:cs typeface="Arial" panose="020B0604020202020204" pitchFamily="34" charset="0"/>
              </a:rPr>
              <a:t>в области фундаментального математического образования, физики, химии, биологии, технических наук, гуманитарных и социальных наук;</a:t>
            </a:r>
          </a:p>
          <a:p>
            <a:pPr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ru-RU" sz="3800" b="1" i="1" u="sng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3800" b="1" i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повышение роли школы в воспитании </a:t>
            </a:r>
            <a:r>
              <a:rPr lang="ru-RU" sz="3800" dirty="0">
                <a:latin typeface="Arial Narrow" panose="020B0606020202030204" pitchFamily="34" charset="0"/>
                <a:cs typeface="Arial" panose="020B0604020202020204" pitchFamily="34" charset="0"/>
              </a:rPr>
              <a:t>молодежи как ответственных граждан России на основе традиционных российских духовно-нравственных и культурно-исторических ценностей, а также в профилактике экстремизма и радикальной идеологии;</a:t>
            </a:r>
          </a:p>
          <a:p>
            <a:pPr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ru-RU" sz="3800" b="1" i="1" u="sng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3800" b="1" i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повышение качества преподавания</a:t>
            </a:r>
            <a:r>
              <a:rPr lang="ru-RU" sz="3800" b="1" i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3800" dirty="0">
                <a:latin typeface="Arial Narrow" panose="020B0606020202030204" pitchFamily="34" charset="0"/>
                <a:cs typeface="Arial" panose="020B0604020202020204" pitchFamily="34" charset="0"/>
              </a:rPr>
              <a:t>русского языка, литературы, отечественной истории, основ светской этики, традиционных религий;</a:t>
            </a:r>
          </a:p>
          <a:p>
            <a:pPr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ru-RU" sz="3800" b="1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3800" b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сохранение</a:t>
            </a:r>
            <a:r>
              <a:rPr lang="ru-RU" sz="3800" dirty="0">
                <a:latin typeface="Arial Narrow" panose="020B0606020202030204" pitchFamily="34" charset="0"/>
                <a:cs typeface="Arial" panose="020B0604020202020204" pitchFamily="34" charset="0"/>
              </a:rPr>
              <a:t> глубины и фундаментальности отечественного образования.</a:t>
            </a:r>
          </a:p>
          <a:p>
            <a:endParaRPr lang="ru-RU" dirty="0"/>
          </a:p>
        </p:txBody>
      </p:sp>
      <p:pic>
        <p:nvPicPr>
          <p:cNvPr id="4" name="Рисунок 3" descr="1114626908.png">
            <a:extLst>
              <a:ext uri="{FF2B5EF4-FFF2-40B4-BE49-F238E27FC236}">
                <a16:creationId xmlns:a16="http://schemas.microsoft.com/office/drawing/2014/main" id="{B810F0FC-95A3-403B-9EF0-9F8C5F6407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r="7329"/>
          <a:stretch>
            <a:fillRect/>
          </a:stretch>
        </p:blipFill>
        <p:spPr>
          <a:xfrm>
            <a:off x="7892351" y="5773922"/>
            <a:ext cx="1080607" cy="108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4256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Портал «Образовательный портал для подготовки к экзаменам»</a:t>
            </a:r>
            <a:endParaRPr lang="ru-RU" b="1" dirty="0">
              <a:solidFill>
                <a:srgbClr val="0033CC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Narrow" panose="020B0606020202030204" pitchFamily="34" charset="0"/>
                <a:hlinkClick r:id="rId2"/>
              </a:rPr>
              <a:t>https</a:t>
            </a:r>
            <a:r>
              <a:rPr lang="en-US" dirty="0">
                <a:latin typeface="Arial Narrow" panose="020B0606020202030204" pitchFamily="34" charset="0"/>
                <a:hlinkClick r:id="rId2"/>
              </a:rPr>
              <a:t>://math4-vpr.sdamgia.ru</a:t>
            </a:r>
            <a:r>
              <a:rPr lang="en-US" dirty="0" smtClean="0">
                <a:latin typeface="Arial Narrow" panose="020B0606020202030204" pitchFamily="34" charset="0"/>
                <a:hlinkClick r:id="rId2"/>
              </a:rPr>
              <a:t>/</a:t>
            </a:r>
            <a:endParaRPr lang="ru-RU" dirty="0" smtClean="0">
              <a:latin typeface="Arial Narrow" panose="020B060602020203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" t="3570" r="1636" b="5018"/>
          <a:stretch/>
        </p:blipFill>
        <p:spPr>
          <a:xfrm>
            <a:off x="1939636" y="2359576"/>
            <a:ext cx="5957454" cy="4429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727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5623" y="624899"/>
            <a:ext cx="7226877" cy="1325563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0033CC"/>
                </a:solidFill>
                <a:latin typeface="Arial Narrow" panose="020B0606020202030204" pitchFamily="34" charset="0"/>
              </a:rPr>
              <a:t>Успехов всем нам в освоении ФГОС НОО</a:t>
            </a:r>
            <a:br>
              <a:rPr lang="ru-RU" sz="4400" b="1" dirty="0">
                <a:solidFill>
                  <a:srgbClr val="0033CC"/>
                </a:solidFill>
                <a:latin typeface="Arial Narrow" panose="020B0606020202030204" pitchFamily="34" charset="0"/>
              </a:rPr>
            </a:br>
            <a:r>
              <a:rPr lang="ru-RU" sz="4400" b="1" dirty="0">
                <a:solidFill>
                  <a:srgbClr val="0033CC"/>
                </a:solidFill>
                <a:latin typeface="Arial Narrow" panose="020B0606020202030204" pitchFamily="34" charset="0"/>
              </a:rPr>
              <a:t>третьего поколения!</a:t>
            </a:r>
          </a:p>
        </p:txBody>
      </p:sp>
      <p:pic>
        <p:nvPicPr>
          <p:cNvPr id="8196" name="Picture 4" descr="http://ou9.omsk.obr55.ru/files/2018/10/fgo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64" l="0" r="100000">
                        <a14:foregroundMark x1="40522" y1="83686" x2="40522" y2="83686"/>
                        <a14:foregroundMark x1="44778" y1="85169" x2="44778" y2="85169"/>
                        <a14:foregroundMark x1="47969" y1="86653" x2="47969" y2="86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23" y="2732807"/>
            <a:ext cx="7079338" cy="323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2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Над презентацией работали: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9645" y="1752888"/>
            <a:ext cx="7710055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33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Дорофеева </a:t>
            </a:r>
            <a:r>
              <a:rPr lang="ru-RU" sz="2800" dirty="0">
                <a:solidFill>
                  <a:srgbClr val="0033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Наталья Александровна,</a:t>
            </a:r>
          </a:p>
          <a:p>
            <a:pPr marL="0" indent="0">
              <a:buNone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зам. директора по УВР  МАОУ «Средняя школа № 30»</a:t>
            </a:r>
          </a:p>
          <a:p>
            <a:pPr marL="0" indent="0">
              <a:buNone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33C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Гончарова Алла Алексеевна,</a:t>
            </a:r>
          </a:p>
          <a:p>
            <a:pPr marL="0" indent="0">
              <a:buNone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зам. директора по УВР  МАОУ «Начальная школа-детский сад № 52»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137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8650" y="94962"/>
            <a:ext cx="7886700" cy="55966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 Narrow" panose="020B0606020202030204" pitchFamily="34" charset="0"/>
              </a:rPr>
              <a:t>Использованные материалы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226126" y="589106"/>
            <a:ext cx="7699665" cy="5822085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60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http://publication.pravo.gov.ru/Document/View/0001202107050028</a:t>
            </a:r>
            <a:r>
              <a:rPr lang="ru-RU" sz="5600" dirty="0" smtClean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5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- Приказ Министерства просвещения Российской Федерации от 31.05.2021 № 286 "Об утверждении федерального государственного образовательного стандарта начального общего образования" 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600" dirty="0" smtClean="0">
                <a:latin typeface="Arial Narrow" panose="020B0606020202030204" pitchFamily="34" charset="0"/>
                <a:cs typeface="Arial" panose="020B0604020202020204" pitchFamily="34" charset="0"/>
                <a:hlinkClick r:id="rId2"/>
              </a:rPr>
              <a:t>https://fgos.ru/</a:t>
            </a:r>
            <a:r>
              <a:rPr lang="ru-RU" sz="5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- тексты ФГОС всех уровней</a:t>
            </a:r>
          </a:p>
          <a:p>
            <a:pPr marL="457200" lvl="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5600" u="sng" dirty="0" smtClean="0">
                <a:latin typeface="Arial Narrow" panose="020B0606020202030204" pitchFamily="34" charset="0"/>
                <a:cs typeface="Arial" panose="020B0604020202020204" pitchFamily="34" charset="0"/>
                <a:hlinkClick r:id="rId3"/>
              </a:rPr>
              <a:t>  http</a:t>
            </a:r>
            <a:r>
              <a:rPr lang="ru-RU" sz="5600" u="sng" dirty="0" smtClean="0">
                <a:latin typeface="Arial Narrow" panose="020B060602020203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sz="5600" u="sng" dirty="0" err="1" smtClean="0">
                <a:latin typeface="Arial Narrow" panose="020B0606020202030204" pitchFamily="34" charset="0"/>
                <a:cs typeface="Arial" panose="020B0604020202020204" pitchFamily="34" charset="0"/>
                <a:hlinkClick r:id="rId3"/>
              </a:rPr>
              <a:t>edsoo</a:t>
            </a:r>
            <a:r>
              <a:rPr lang="ru-RU" sz="5600" u="sng" dirty="0" smtClean="0">
                <a:latin typeface="Arial Narrow" panose="020B060602020203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sz="5600" u="sng" dirty="0" err="1" smtClean="0">
                <a:latin typeface="Arial Narrow" panose="020B0606020202030204" pitchFamily="34" charset="0"/>
                <a:cs typeface="Arial" panose="020B0604020202020204" pitchFamily="34" charset="0"/>
                <a:hlinkClick r:id="rId3"/>
              </a:rPr>
              <a:t>ru</a:t>
            </a:r>
            <a:r>
              <a:rPr lang="en-US" sz="5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ru-RU" sz="5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– сайт, сопровождающий введение и апробацию Рабочих программ ФГОС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sz="5600" u="sng" dirty="0" smtClean="0"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https://edu.gov.ru/</a:t>
            </a:r>
            <a:r>
              <a:rPr lang="ru-RU" sz="5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– сайт </a:t>
            </a:r>
            <a:r>
              <a:rPr lang="ru-RU" sz="5600" dirty="0" err="1" smtClean="0">
                <a:latin typeface="Arial Narrow" panose="020B060602020203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56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России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600" dirty="0" smtClean="0">
                <a:solidFill>
                  <a:srgbClr val="0070C0"/>
                </a:solidFill>
                <a:latin typeface="Arial Narrow" panose="020B0606020202030204" pitchFamily="34" charset="0"/>
                <a:hlinkClick r:id="rId5"/>
              </a:rPr>
              <a:t>http</a:t>
            </a:r>
            <a:r>
              <a:rPr lang="ru-RU" sz="5600" dirty="0" smtClean="0">
                <a:solidFill>
                  <a:srgbClr val="0070C0"/>
                </a:solidFill>
                <a:latin typeface="Arial Narrow" panose="020B0606020202030204" pitchFamily="34" charset="0"/>
                <a:hlinkClick r:id="rId5"/>
              </a:rPr>
              <a:t>://</a:t>
            </a:r>
            <a:r>
              <a:rPr lang="en-US" sz="5600" dirty="0" err="1" smtClean="0">
                <a:solidFill>
                  <a:srgbClr val="0070C0"/>
                </a:solidFill>
                <a:latin typeface="Arial Narrow" panose="020B0606020202030204" pitchFamily="34" charset="0"/>
                <a:hlinkClick r:id="rId5"/>
              </a:rPr>
              <a:t>uchitel.club</a:t>
            </a:r>
            <a:r>
              <a:rPr lang="en-US" sz="5600" dirty="0" smtClean="0">
                <a:solidFill>
                  <a:srgbClr val="0070C0"/>
                </a:solidFill>
                <a:latin typeface="Arial Narrow" panose="020B0606020202030204" pitchFamily="34" charset="0"/>
                <a:hlinkClick r:id="rId5"/>
              </a:rPr>
              <a:t>/</a:t>
            </a:r>
            <a:endParaRPr lang="ru-RU" sz="56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600" dirty="0" smtClean="0">
                <a:solidFill>
                  <a:srgbClr val="0070C0"/>
                </a:solidFill>
                <a:latin typeface="Arial Narrow" panose="020B0606020202030204" pitchFamily="34" charset="0"/>
                <a:hlinkClick r:id="rId6"/>
              </a:rPr>
              <a:t>https://fmc.hse.ru/methodology</a:t>
            </a:r>
            <a:r>
              <a:rPr lang="ru-RU" sz="5600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-  </a:t>
            </a:r>
            <a:r>
              <a:rPr lang="ru-RU" sz="5600" dirty="0" smtClean="0">
                <a:latin typeface="Arial Narrow" panose="020B0606020202030204" pitchFamily="34" charset="0"/>
              </a:rPr>
              <a:t>Учебно-методические комплексы и методические материалы по финансовой грамотности для общеобразовательных организаций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600" dirty="0" smtClean="0">
                <a:latin typeface="Arial Narrow" panose="020B0606020202030204" pitchFamily="34" charset="0"/>
                <a:hlinkClick r:id="rId7"/>
              </a:rPr>
              <a:t>https://fmc.hse.ru/methbank</a:t>
            </a:r>
            <a:r>
              <a:rPr lang="ru-RU" sz="5600" dirty="0" smtClean="0">
                <a:latin typeface="Arial Narrow" panose="020B0606020202030204" pitchFamily="34" charset="0"/>
              </a:rPr>
              <a:t> -  Банк методических разработок 2020-2021</a:t>
            </a:r>
            <a:endParaRPr lang="en-US" sz="5600" dirty="0" smtClean="0">
              <a:latin typeface="Arial Narrow" panose="020B0606020202030204" pitchFamily="34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600" dirty="0" smtClean="0">
                <a:latin typeface="Arial Narrow" panose="020B0606020202030204" pitchFamily="34" charset="0"/>
                <a:hlinkClick r:id="rId8"/>
              </a:rPr>
              <a:t>https://shareslide.ru/pedagogika/prezentatsiya-finansovaya-gramotnost-v-nachalnoy-shkole</a:t>
            </a:r>
            <a:endParaRPr lang="en-US" sz="5600" dirty="0" smtClean="0">
              <a:latin typeface="Arial Narrow" panose="020B0606020202030204" pitchFamily="34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sz="5600" dirty="0" smtClean="0">
                <a:latin typeface="Arial Narrow" panose="020B0606020202030204" pitchFamily="34" charset="0"/>
              </a:rPr>
              <a:t>Финансовая грамотность3 класс-</a:t>
            </a:r>
            <a:r>
              <a:rPr lang="ru-RU" sz="5600" dirty="0" err="1" smtClean="0">
                <a:latin typeface="Arial Narrow" panose="020B0606020202030204" pitchFamily="34" charset="0"/>
              </a:rPr>
              <a:t>Видеоуроки</a:t>
            </a:r>
            <a:r>
              <a:rPr lang="en-US" sz="5600" dirty="0" smtClean="0">
                <a:latin typeface="Arial Narrow" panose="020B0606020202030204" pitchFamily="34" charset="0"/>
              </a:rPr>
              <a:t> </a:t>
            </a:r>
            <a:r>
              <a:rPr lang="en-US" sz="5600" dirty="0" smtClean="0">
                <a:latin typeface="Arial Narrow" panose="020B0606020202030204" pitchFamily="34" charset="0"/>
                <a:hlinkClick r:id="rId9"/>
              </a:rPr>
              <a:t>https://videouroki.net/razrabotki/finansovaya-gramotnost/3-class/</a:t>
            </a:r>
            <a:r>
              <a:rPr lang="ru-RU" sz="5600" dirty="0" smtClean="0">
                <a:latin typeface="Arial Narrow" panose="020B0606020202030204" pitchFamily="34" charset="0"/>
              </a:rPr>
              <a:t>: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600" dirty="0" smtClean="0">
                <a:latin typeface="Arial Narrow" panose="020B0606020202030204" pitchFamily="34" charset="0"/>
                <a:hlinkClick r:id="rId10"/>
              </a:rPr>
              <a:t>https://nsportal.ru/shkola/raznoe/library/2021/11/11/fgos-tretego-pokoleniya</a:t>
            </a:r>
            <a:r>
              <a:rPr lang="ru-RU" sz="5600" dirty="0" smtClean="0">
                <a:latin typeface="Arial Narrow" panose="020B0606020202030204" pitchFamily="34" charset="0"/>
              </a:rPr>
              <a:t> - ФГОС третьего поколения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600" dirty="0" smtClean="0">
                <a:latin typeface="Arial Narrow" panose="020B0606020202030204" pitchFamily="34" charset="0"/>
                <a:hlinkClick r:id="rId11"/>
              </a:rPr>
              <a:t>https://multiurok.ru/files/avtorskaia-prezentatsiia-obnovlennyi-fgos-noo.html</a:t>
            </a:r>
            <a:r>
              <a:rPr lang="ru-RU" sz="5600" dirty="0" smtClean="0">
                <a:latin typeface="Arial Narrow" panose="020B0606020202030204" pitchFamily="34" charset="0"/>
              </a:rPr>
              <a:t> - Обновленный ФГОС НОО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600" dirty="0" smtClean="0">
                <a:latin typeface="Arial Narrow" panose="020B0606020202030204" pitchFamily="34" charset="0"/>
                <a:hlinkClick r:id="rId12"/>
              </a:rPr>
              <a:t>https://math4-vpr.sdamgia.ru/</a:t>
            </a:r>
            <a:r>
              <a:rPr lang="ru-RU" sz="5600" dirty="0" smtClean="0">
                <a:latin typeface="Arial Narrow" panose="020B0606020202030204" pitchFamily="34" charset="0"/>
              </a:rPr>
              <a:t> -</a:t>
            </a:r>
            <a:r>
              <a:rPr lang="ru-RU" sz="5600" b="1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 </a:t>
            </a:r>
            <a:r>
              <a:rPr lang="ru-RU" sz="5600" dirty="0" smtClean="0">
                <a:latin typeface="Arial Narrow" panose="020B0606020202030204" pitchFamily="34" charset="0"/>
              </a:rPr>
              <a:t>Образовательный портал для подготовки к экзаменам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sz="5600" u="sng" dirty="0" smtClean="0">
                <a:latin typeface="Arial Narrow" panose="020B0606020202030204" pitchFamily="34" charset="0"/>
                <a:hlinkClick r:id="rId13"/>
              </a:rPr>
              <a:t>https://nsportal.ru/</a:t>
            </a:r>
            <a:r>
              <a:rPr lang="ru-RU" sz="5600" u="sng" dirty="0" smtClean="0">
                <a:latin typeface="Arial Narrow" panose="020B0606020202030204" pitchFamily="34" charset="0"/>
              </a:rPr>
              <a:t> - </a:t>
            </a:r>
            <a:r>
              <a:rPr lang="ru-RU" sz="5600" dirty="0">
                <a:latin typeface="Arial Narrow" panose="020B0606020202030204" pitchFamily="34" charset="0"/>
              </a:rPr>
              <a:t>Образовательная социальная сеть </a:t>
            </a:r>
            <a:r>
              <a:rPr lang="en-US" sz="5600" dirty="0" err="1">
                <a:latin typeface="Arial Narrow" panose="020B0606020202030204" pitchFamily="34" charset="0"/>
              </a:rPr>
              <a:t>nsportal</a:t>
            </a:r>
            <a:r>
              <a:rPr lang="ru-RU" sz="5600" dirty="0">
                <a:latin typeface="Arial Narrow" panose="020B0606020202030204" pitchFamily="34" charset="0"/>
              </a:rPr>
              <a:t>.</a:t>
            </a:r>
            <a:r>
              <a:rPr lang="en-US" sz="5600" dirty="0" err="1" smtClean="0">
                <a:latin typeface="Arial Narrow" panose="020B0606020202030204" pitchFamily="34" charset="0"/>
              </a:rPr>
              <a:t>ru</a:t>
            </a:r>
            <a:endParaRPr lang="ru-RU" sz="5600" dirty="0" smtClean="0">
              <a:latin typeface="Arial Narrow" panose="020B0606020202030204" pitchFamily="34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ru-RU" sz="5600" u="sng" dirty="0">
                <a:latin typeface="Arial Narrow" panose="020B0606020202030204" pitchFamily="34" charset="0"/>
                <a:hlinkClick r:id="rId14"/>
              </a:rPr>
              <a:t>https://rosuchebnik.ru/kompleks/umk-liniya-umk-n-f-vinogradovoy-okrugayushchiy-mir-1-4</a:t>
            </a:r>
            <a:r>
              <a:rPr lang="ru-RU" sz="5600" u="sng" dirty="0" smtClean="0">
                <a:latin typeface="Arial Narrow" panose="020B0606020202030204" pitchFamily="34" charset="0"/>
                <a:hlinkClick r:id="rId14"/>
              </a:rPr>
              <a:t>/</a:t>
            </a:r>
            <a:r>
              <a:rPr lang="ru-RU" sz="5600" u="sng" dirty="0" smtClean="0">
                <a:latin typeface="Arial Narrow" panose="020B0606020202030204" pitchFamily="34" charset="0"/>
              </a:rPr>
              <a:t> _Российский учебник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600" dirty="0">
                <a:latin typeface="Arial Narrow" panose="020B0606020202030204" pitchFamily="34" charset="0"/>
                <a:hlinkClick r:id="rId15"/>
              </a:rPr>
              <a:t>https://</a:t>
            </a:r>
            <a:r>
              <a:rPr lang="en-US" sz="5600" dirty="0" smtClean="0">
                <a:latin typeface="Arial Narrow" panose="020B0606020202030204" pitchFamily="34" charset="0"/>
                <a:hlinkClick r:id="rId15"/>
              </a:rPr>
              <a:t>easyen.ru</a:t>
            </a:r>
            <a:r>
              <a:rPr lang="ru-RU" sz="5600" dirty="0" smtClean="0">
                <a:latin typeface="Arial Narrow" panose="020B0606020202030204" pitchFamily="34" charset="0"/>
              </a:rPr>
              <a:t> - </a:t>
            </a:r>
            <a:r>
              <a:rPr lang="ru-RU" sz="5600" dirty="0">
                <a:latin typeface="Arial Narrow" panose="020B0606020202030204" pitchFamily="34" charset="0"/>
              </a:rPr>
              <a:t>Современный учительский </a:t>
            </a:r>
            <a:r>
              <a:rPr lang="ru-RU" sz="5600" dirty="0" smtClean="0">
                <a:latin typeface="Arial Narrow" panose="020B0606020202030204" pitchFamily="34" charset="0"/>
              </a:rPr>
              <a:t>портал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5600" dirty="0" smtClean="0">
                <a:latin typeface="Arial Narrow" panose="020B0606020202030204" pitchFamily="34" charset="0"/>
                <a:hlinkClick r:id="rId16"/>
              </a:rPr>
              <a:t>https</a:t>
            </a:r>
            <a:r>
              <a:rPr lang="en-US" sz="5600" dirty="0">
                <a:latin typeface="Arial Narrow" panose="020B0606020202030204" pitchFamily="34" charset="0"/>
                <a:hlinkClick r:id="rId16"/>
              </a:rPr>
              <a:t>://smr-school100.ru/assets/documents/fgos</a:t>
            </a:r>
            <a:r>
              <a:rPr lang="en-US" sz="5600" dirty="0" smtClean="0">
                <a:latin typeface="Arial Narrow" panose="020B0606020202030204" pitchFamily="34" charset="0"/>
                <a:hlinkClick r:id="rId16"/>
              </a:rPr>
              <a:t>/%</a:t>
            </a:r>
            <a:r>
              <a:rPr lang="en-US" sz="5600" dirty="0" smtClean="0">
                <a:latin typeface="Arial Narrow" panose="020B0606020202030204" pitchFamily="34" charset="0"/>
              </a:rPr>
              <a:t> - </a:t>
            </a:r>
            <a:r>
              <a:rPr lang="ru-RU" sz="5600" dirty="0">
                <a:latin typeface="Arial Narrow" panose="020B0606020202030204" pitchFamily="34" charset="0"/>
              </a:rPr>
              <a:t>Новый ФГОС и его отличительные особенности.</a:t>
            </a:r>
            <a:endParaRPr lang="en-US" sz="5600" dirty="0" smtClean="0">
              <a:latin typeface="Arial Narrow" panose="020B0606020202030204" pitchFamily="34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endParaRPr lang="ru-RU" sz="4000" dirty="0" smtClean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endParaRPr lang="ru-RU" sz="4800" dirty="0" smtClean="0"/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endParaRPr lang="ru-RU" sz="5600" dirty="0" smtClean="0">
              <a:latin typeface="Arial Narrow" panose="020B0606020202030204" pitchFamily="34" charset="0"/>
            </a:endParaRPr>
          </a:p>
          <a:p>
            <a:pPr marL="514350" indent="-514350">
              <a:lnSpc>
                <a:spcPct val="170000"/>
              </a:lnSpc>
              <a:buFont typeface="+mj-lt"/>
              <a:buAutoNum type="arabicPeriod"/>
            </a:pPr>
            <a:endParaRPr lang="ru-RU" sz="4000" dirty="0" smtClean="0">
              <a:latin typeface="Arial Narrow" panose="020B0606020202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ru-RU" sz="2400" dirty="0" smtClean="0">
              <a:latin typeface="Arial Narrow" panose="020B0606020202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ru-RU" sz="2400" dirty="0" smtClean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ru-RU" sz="2500" dirty="0" smtClean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503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Black_School_Board_PNG_Pic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7125" y="-442452"/>
            <a:ext cx="9887319" cy="55910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0265" y="1248974"/>
            <a:ext cx="7123470" cy="2783018"/>
          </a:xfrm>
        </p:spPr>
        <p:txBody>
          <a:bodyPr>
            <a:normAutofit fontScale="90000"/>
          </a:bodyPr>
          <a:lstStyle/>
          <a:p>
            <a: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/>
            </a:r>
            <a:br>
              <a:rPr lang="ru-RU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Федеральный </a:t>
            </a:r>
            <a:r>
              <a:rPr lang="ru-RU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государствный</a:t>
            </a: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стандарт начального общего образования </a:t>
            </a:r>
            <a:b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13" name="Рисунок 12" descr="redtarg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5773" y="766916"/>
            <a:ext cx="964116" cy="964116"/>
          </a:xfrm>
          <a:prstGeom prst="rect">
            <a:avLst/>
          </a:prstGeom>
        </p:spPr>
      </p:pic>
      <p:pic>
        <p:nvPicPr>
          <p:cNvPr id="9" name="Рисунок 8" descr="athlete-vector-funrun-2.png"/>
          <p:cNvPicPr>
            <a:picLocks noChangeAspect="1"/>
          </p:cNvPicPr>
          <p:nvPr/>
        </p:nvPicPr>
        <p:blipFill>
          <a:blip r:embed="rId5" cstate="print"/>
          <a:srcRect b="10955"/>
          <a:stretch>
            <a:fillRect/>
          </a:stretch>
        </p:blipFill>
        <p:spPr>
          <a:xfrm>
            <a:off x="2770378" y="4584507"/>
            <a:ext cx="5658118" cy="1662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9889" y="5550837"/>
            <a:ext cx="688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9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153" y="395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Ключевые изменения в обновленных </a:t>
            </a:r>
            <a:br>
              <a:rPr lang="ru-RU" sz="3600" b="1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ФГОС - 2021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98864" y="1348772"/>
            <a:ext cx="3273136" cy="16116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Приводят стандарты в соответствие </a:t>
            </a: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 </a:t>
            </a:r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Федеральным законом «Об образовании в Российской Федерации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79918" y="1347748"/>
            <a:ext cx="3047886" cy="16116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Устанавливают вариативность сроков реализации программ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81155" y="4863758"/>
            <a:ext cx="3546649" cy="16116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Прописывают требования к организации электронного обучения и применению дистанционных образовательных технологий.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38056" y="3220566"/>
            <a:ext cx="3470562" cy="14449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Детализуют условия реализации образовательных программ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46388" y="4863758"/>
            <a:ext cx="3225611" cy="16116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Оптимизируют требования к основной образовательной программе и рабочей программе</a:t>
            </a:r>
          </a:p>
        </p:txBody>
      </p:sp>
      <p:pic>
        <p:nvPicPr>
          <p:cNvPr id="10" name="Рисунок 9" descr="1114626908.png"/>
          <p:cNvPicPr>
            <a:picLocks noChangeAspect="1"/>
          </p:cNvPicPr>
          <p:nvPr/>
        </p:nvPicPr>
        <p:blipFill>
          <a:blip r:embed="rId2" cstate="print"/>
          <a:srcRect r="7329"/>
          <a:stretch>
            <a:fillRect/>
          </a:stretch>
        </p:blipFill>
        <p:spPr>
          <a:xfrm rot="470217">
            <a:off x="8006896" y="5844771"/>
            <a:ext cx="1013520" cy="101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6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194BD-BFE1-4B81-ACBA-B85B5281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38" y="7818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Вариативность ФГОС</a:t>
            </a:r>
            <a:br>
              <a:rPr lang="ru-RU" sz="36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36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обеспечивается за счёт: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AF7875-7340-49B1-9895-8C096D105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412" y="1544093"/>
            <a:ext cx="7557380" cy="4943242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возможности учителем выбора дидактических пособий и методов обучения детей разного возраста и разной степени подготовки;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права учителем на углубленное изучение материала в рамках изучаемой темы или блока;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выделения учителем тем для самостоятельного изучения;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возможной самостоятельной разработки программы начального образования в том числе и с углубленным изучением отдельных предметов;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обучения некоторых учащихся по индивидуальным учебным планам;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 привилегий для организаций, являющихся федеральной или региональной инновационной инфраструктуры.</a:t>
            </a:r>
          </a:p>
        </p:txBody>
      </p:sp>
    </p:spTree>
    <p:extLst>
      <p:ext uri="{BB962C8B-B14F-4D97-AF65-F5344CB8AC3E}">
        <p14:creationId xmlns:p14="http://schemas.microsoft.com/office/powerpoint/2010/main" val="34854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782" y="18388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Вариативность сроков реализации ООП</a:t>
            </a:r>
            <a:endParaRPr lang="ru-RU" sz="3600" u="sng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284" y="1573377"/>
            <a:ext cx="7623208" cy="435133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ФГОС НОО</a:t>
            </a:r>
            <a:endParaRPr lang="ru-RU" sz="2800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 Срок получения начального общего образования составляет не более четырёх лет.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 Для лиц, обучающихся по индивидуальным учебным планам освоения программы НОО, срок получения образования может быть сокращён.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ru-RU"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 ФГОС не применяется для обучения обучающихся с ОВЗ и обучающихся с умственной отсталостью.</a:t>
            </a:r>
          </a:p>
          <a:p>
            <a:pPr algn="just"/>
            <a:endParaRPr lang="ru-RU" sz="2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026" name="Picture 2" descr="https://static1.bigstockphoto.com/8/3/6/large1500/638331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34" b="90537" l="1867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58" b="11331"/>
          <a:stretch/>
        </p:blipFill>
        <p:spPr bwMode="auto">
          <a:xfrm>
            <a:off x="6690046" y="5499941"/>
            <a:ext cx="1457665" cy="117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8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пециалист из колледжа Сейнт Мэри-оф-Вудс прочтёт в ЮФУ лекцию | ИУЭС">
            <a:extLst>
              <a:ext uri="{FF2B5EF4-FFF2-40B4-BE49-F238E27FC236}">
                <a16:creationId xmlns:a16="http://schemas.microsoft.com/office/drawing/2014/main" id="{C929348C-0B5D-42EB-AC02-B2B2227C4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47" y="3749512"/>
            <a:ext cx="5251508" cy="270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94123" y="3645603"/>
            <a:ext cx="1965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dirty="0">
                <a:latin typeface="Arial Narrow" panose="020B0606020202030204" pitchFamily="34" charset="0"/>
                <a:cs typeface="Arial" panose="020B0604020202020204" pitchFamily="34" charset="0"/>
              </a:rPr>
              <a:t>Стр. 9 ФГОС НОО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932" y="621794"/>
            <a:ext cx="74695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Arial Narrow" panose="020B0606020202030204" pitchFamily="34" charset="0"/>
              </a:rPr>
              <a:t>«Реализация программы начального общего образования осуществляется ОУ как самостоятельно, так и посредством сетевой формы. ОУ в праве применять различные образовательные технологии, в том числе электронное обучение, дистанционные образовательные технологии», </a:t>
            </a:r>
          </a:p>
        </p:txBody>
      </p:sp>
    </p:spTree>
    <p:extLst>
      <p:ext uri="{BB962C8B-B14F-4D97-AF65-F5344CB8AC3E}">
        <p14:creationId xmlns:p14="http://schemas.microsoft.com/office/powerpoint/2010/main" val="5229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344345"/>
            <a:ext cx="7886700" cy="106882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Использование электронных средств обучения, дистанционных технологий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9532" y="1420378"/>
            <a:ext cx="7320395" cy="493885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ФГОС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№ 286 от 31.05.2021 </a:t>
            </a:r>
            <a:r>
              <a:rPr lang="ru-RU" sz="2400" b="1" u="sng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фиксирует</a:t>
            </a:r>
            <a:r>
              <a:rPr lang="ru-RU" sz="2400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право школы применять различные образовательные технологии. Это нововведение поможет школе обосновать перед родителями использование, например, электронного обучения и дистанционных образовательных технологий. При этом, если школьники учатся с использованием дистанционных технологий, школа должна обеспечить их индивидуальным авторизованным доступом ко всем ресурсам. И доступ должен быть как на территории школы, так и за ее пределами.</a:t>
            </a:r>
          </a:p>
        </p:txBody>
      </p:sp>
      <p:pic>
        <p:nvPicPr>
          <p:cNvPr id="4" name="Picture 2" descr="компьютерной грамотности для детей и взрослых Направления курсов основы раб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438" l="0" r="100000">
                        <a14:foregroundMark x1="41543" y1="22500" x2="41543" y2="22500"/>
                        <a14:foregroundMark x1="52819" y1="23438" x2="52819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2007" y="5627712"/>
            <a:ext cx="1153389" cy="109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13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5944</TotalTime>
  <Words>2933</Words>
  <Application>Microsoft Office PowerPoint</Application>
  <PresentationFormat>Экран (4:3)</PresentationFormat>
  <Paragraphs>342</Paragraphs>
  <Slides>44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Arial</vt:lpstr>
      <vt:lpstr>Arial Narrow</vt:lpstr>
      <vt:lpstr>Calibri</vt:lpstr>
      <vt:lpstr>Calibri Light</vt:lpstr>
      <vt:lpstr>Garamond</vt:lpstr>
      <vt:lpstr>Times New Roman</vt:lpstr>
      <vt:lpstr>Wingdings</vt:lpstr>
      <vt:lpstr>Тема Office</vt:lpstr>
      <vt:lpstr> Федеральный государствный стандарт начального общего образования  2021</vt:lpstr>
      <vt:lpstr>Презентация PowerPoint</vt:lpstr>
      <vt:lpstr>ФГОС - 2021 </vt:lpstr>
      <vt:lpstr>Цели обновления ФГОС - 2021</vt:lpstr>
      <vt:lpstr>Ключевые изменения в обновленных  ФГОС - 2021</vt:lpstr>
      <vt:lpstr>Вариативность ФГОС обеспечивается за счёт:</vt:lpstr>
      <vt:lpstr>Вариативность сроков реализации ООП</vt:lpstr>
      <vt:lpstr>Презентация PowerPoint</vt:lpstr>
      <vt:lpstr>Использование электронных средств обучения, дистанционных технологий</vt:lpstr>
      <vt:lpstr>Требования к структуре программы НОО</vt:lpstr>
      <vt:lpstr>Изменения ФГОС НОО (структура ООП НОО)</vt:lpstr>
      <vt:lpstr>Презентация PowerPoint</vt:lpstr>
      <vt:lpstr>Этапы формирования ФПУ </vt:lpstr>
      <vt:lpstr>Требования к организации образовательной деятельности (СанПиН 1.2.3685-21)</vt:lpstr>
      <vt:lpstr>Презентация PowerPoint</vt:lpstr>
      <vt:lpstr>Презентация PowerPoint</vt:lpstr>
      <vt:lpstr>Требования к результатам освоения  программы НОО</vt:lpstr>
      <vt:lpstr>Личностные результаты:</vt:lpstr>
      <vt:lpstr>Презентация PowerPoint</vt:lpstr>
      <vt:lpstr>Метапредметные результаты:</vt:lpstr>
      <vt:lpstr>Предметные результаты</vt:lpstr>
      <vt:lpstr>Предметные результаты. Раздел 43.6 (модули по основам религиозных культур народов России)</vt:lpstr>
      <vt:lpstr>Предметные результаты  (модули по основам религиозных культур народов России)</vt:lpstr>
      <vt:lpstr>Предметные результаты  Учебный модуль «Основы светской этики»</vt:lpstr>
      <vt:lpstr>Предметные результаты  Учебный модуль «Основы светской этики»</vt:lpstr>
      <vt:lpstr>Функциональная грамотность  обозначена как обязательный результат обучения</vt:lpstr>
      <vt:lpstr>Финансовая грамотность ФГОС НОО</vt:lpstr>
      <vt:lpstr>Основы финансовой грамотности для детей</vt:lpstr>
      <vt:lpstr>Деление учащихся на группы</vt:lpstr>
      <vt:lpstr>Психолого-педагогические условия реализации программы начального общего образования:</vt:lpstr>
      <vt:lpstr>Психолого-педагогические условия реализации программы начального общего образования:</vt:lpstr>
      <vt:lpstr>Квалификация педагогических работников </vt:lpstr>
      <vt:lpstr>новые (обновленные) стандарты уточняют и актуализируют действующие ФГОС.</vt:lpstr>
      <vt:lpstr>Интернет - ресурс поддержки педагогов в период перехода на ФГОС</vt:lpstr>
      <vt:lpstr>Интернет - ресурс поддержки педагогов в период перехода на ФГОС</vt:lpstr>
      <vt:lpstr>Научно-методическое сопровождение ФГОС</vt:lpstr>
      <vt:lpstr>https://rosuchebnik.ru/kompleks/umk-liniya-umk-n-f-vinogradovoy-okrugayushchiy-mir-1-4/ </vt:lpstr>
      <vt:lpstr> https://easyen.ru/ </vt:lpstr>
      <vt:lpstr>Портал «Образовательная социальная сеть nsportal.ru» </vt:lpstr>
      <vt:lpstr>Портал «Образовательный портал для подготовки к экзаменам»</vt:lpstr>
      <vt:lpstr>Успехов всем нам в освоении ФГОС НОО третьего поколения!</vt:lpstr>
      <vt:lpstr>Над презентацией работали:</vt:lpstr>
      <vt:lpstr>Использованные материалы</vt:lpstr>
      <vt:lpstr> Федеральный государствный стандарт начального общего образования  2021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Шохина Алла Владимировна</cp:lastModifiedBy>
  <cp:revision>255</cp:revision>
  <dcterms:created xsi:type="dcterms:W3CDTF">2014-11-21T11:00:06Z</dcterms:created>
  <dcterms:modified xsi:type="dcterms:W3CDTF">2022-06-20T03:29:17Z</dcterms:modified>
</cp:coreProperties>
</file>