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524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C38426-230A-4B28-9E68-191D1141C5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137F593-F90C-477F-ACB9-1E0769BBC3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DEDDCEE-66AA-4D82-9951-0449ACEB5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24B62-1D42-44C8-B728-E872AEDA135D}" type="datetimeFigureOut">
              <a:rPr lang="ru-RU" smtClean="0"/>
              <a:t>20.06.2022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113494F-87CD-4A4E-B2DF-E12A609F9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3D5E153-EFF5-4C74-B051-518B0AC61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E220-0764-4DBF-9181-259301FDE2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8600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7C0129-D929-46D1-9F33-B583B3C82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8E544BF-9529-465E-BB5B-E37047B52D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24561AC-9A4E-4E7A-98C6-2485B0596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24B62-1D42-44C8-B728-E872AEDA135D}" type="datetimeFigureOut">
              <a:rPr lang="ru-RU" smtClean="0"/>
              <a:t>20.06.2022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31A80EA-81D1-45C9-BE68-434972DCE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A9D28BB-728D-430A-BA43-63879BDEE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E220-0764-4DBF-9181-259301FDE2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4320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4080F6FD-3E9A-41AB-B9C6-0E4E6CFE53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6C06B51-328C-4D4A-BE68-5B302BADAB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6980A00-5A75-4D2A-8DAD-D29F3B05E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24B62-1D42-44C8-B728-E872AEDA135D}" type="datetimeFigureOut">
              <a:rPr lang="ru-RU" smtClean="0"/>
              <a:t>20.06.2022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F9B042F-2037-42AC-84FB-736860536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C28C58B-BE9A-4BF9-AE6A-54AEAD74A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E220-0764-4DBF-9181-259301FDE2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124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083783-CA56-424B-B473-B286745DC8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5D55154-853F-4146-BACC-65A43D4894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EB40C8D-D152-453C-888C-772D465EA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24B62-1D42-44C8-B728-E872AEDA135D}" type="datetimeFigureOut">
              <a:rPr lang="ru-RU" smtClean="0"/>
              <a:t>20.06.2022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47D6908-69F1-41B3-A96A-ADB63C697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5844609-B09B-4251-8248-626E72F20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E220-0764-4DBF-9181-259301FDE2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0072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F4FD4C-C1A4-435E-8C72-348470B9B9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AE80B8A-A9CB-48D6-B19F-BE6FE9E5EA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1747663-7749-449E-9DEE-4F7CF8EC1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24B62-1D42-44C8-B728-E872AEDA135D}" type="datetimeFigureOut">
              <a:rPr lang="ru-RU" smtClean="0"/>
              <a:t>20.06.2022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808F20D-9949-4AFE-A275-41E3D227B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13572D6-2D57-4787-B58C-479B8964F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E220-0764-4DBF-9181-259301FDE2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684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6A5C48-5E17-41D5-9F78-5FE74A91E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E9B8635-90F1-40A1-8D3F-D3AB2CE997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BE75F8C-4401-4856-BF17-496EFA3591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8991419-F14E-4D90-8FE6-5D9AA4761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24B62-1D42-44C8-B728-E872AEDA135D}" type="datetimeFigureOut">
              <a:rPr lang="ru-RU" smtClean="0"/>
              <a:t>20.06.2022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770D9B7-A5AF-4250-AAA1-61665689B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F3659BB-514D-407B-82A1-8DE6588AA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E220-0764-4DBF-9181-259301FDE2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5818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AFE706-0F3A-468A-871D-2D8DA37823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09B50BC-3D7F-4D02-B0D3-098335E58B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4536F8F-B8B5-49E5-9DBC-2876E2D839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22F9782-54C9-4335-8090-7ABA88BCEA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549FD40-94C4-4036-9BB6-8273770698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19D3142F-5157-43C7-A8D9-F3F6B3BA6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24B62-1D42-44C8-B728-E872AEDA135D}" type="datetimeFigureOut">
              <a:rPr lang="ru-RU" smtClean="0"/>
              <a:t>20.06.2022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F933216-6D9E-4769-97E0-E6435105E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15B50770-36AE-4FAE-9000-D97F3DDCD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E220-0764-4DBF-9181-259301FDE2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5027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86D7D0-B184-4367-ABCA-35E4DA890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AC8DBAB-D03E-4252-9215-32A685200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24B62-1D42-44C8-B728-E872AEDA135D}" type="datetimeFigureOut">
              <a:rPr lang="ru-RU" smtClean="0"/>
              <a:t>20.06.2022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E3C9E4F-E1B4-494D-9AFD-7CE11922A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2C6DA24-B4C9-43E9-B339-FC3A03639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E220-0764-4DBF-9181-259301FDE2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9403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981C323-34D2-4652-9441-073D882DD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24B62-1D42-44C8-B728-E872AEDA135D}" type="datetimeFigureOut">
              <a:rPr lang="ru-RU" smtClean="0"/>
              <a:t>20.06.2022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675F670-ED30-48BB-B004-F9F0A2B2F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4BFF71C-9F53-4B00-A652-57AB59BF9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E220-0764-4DBF-9181-259301FDE2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1919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548412-8F0C-4EF3-835D-F4BD60A96D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0E0D20F-44A6-440C-8E47-90619722D8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5AD593C-728B-4BD4-A731-50341B0744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1147FA8-0416-4E2B-AC5F-54EEA72D6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24B62-1D42-44C8-B728-E872AEDA135D}" type="datetimeFigureOut">
              <a:rPr lang="ru-RU" smtClean="0"/>
              <a:t>20.06.2022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4C24D65-86E0-4273-9F10-152D232F2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3A6D978-63E4-46BA-901F-8ACA6F1AB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E220-0764-4DBF-9181-259301FDE2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5602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760D36-7B29-438B-A196-845C7DC41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39DEFC3-B38E-4274-B501-FA7C2E100B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11E745F-5C43-410A-85B7-379135616F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36AFFB4-8E64-4018-A7EA-794FBEB31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24B62-1D42-44C8-B728-E872AEDA135D}" type="datetimeFigureOut">
              <a:rPr lang="ru-RU" smtClean="0"/>
              <a:t>20.06.2022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F9CB267-7E2E-40BC-85A4-40572393F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4B3D3E9-352B-4C02-AAA5-EA07D89C2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E220-0764-4DBF-9181-259301FDE2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43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7BBB12-7088-47C2-9A60-35A7AB246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4B18AAA-A670-4490-BE80-418C3BF543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775D58B-717C-4AC0-9B7B-F0F658C501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24B62-1D42-44C8-B728-E872AEDA135D}" type="datetimeFigureOut">
              <a:rPr lang="ru-RU" smtClean="0"/>
              <a:t>20.06.2022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CDF5CCD-263F-4F0C-84EB-9516FDB3DC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8F3D5D4-C692-43B9-B910-01B0B564C4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2E220-0764-4DBF-9181-259301FDE2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3954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dsoo.ru/Metodicheskie_posobiya_i_v.htm" TargetMode="External"/><Relationship Id="rId2" Type="http://schemas.openxmlformats.org/officeDocument/2006/relationships/hyperlink" Target="https://edsoo.ru/Metodicheskie_videouroki.htm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aklass.ru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fg.resh.edu.ru/" TargetMode="External"/><Relationship Id="rId2" Type="http://schemas.openxmlformats.org/officeDocument/2006/relationships/hyperlink" Target="https://resh.edu.ru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resh.edu.ru/collection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edu.skysmart.ru/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school.mos.ru/help/stats/entrance/authorization-system" TargetMode="External"/><Relationship Id="rId2" Type="http://schemas.openxmlformats.org/officeDocument/2006/relationships/hyperlink" Target="https://school.mos.ru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mos.ru/city/projects/mesh/" TargetMode="External"/><Relationship Id="rId4" Type="http://schemas.openxmlformats.org/officeDocument/2006/relationships/hyperlink" Target="https://uchebnik.mos.ru/catalogue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mosmetod.ru/metodicheskoe-prostranstvo/srednyaya-i-starshaya-shkola/algebra-geometriya/metodicheskie-materialy/materialy-dlya-organizatsii-distantsionnogo-obucheniya-matematika-5-6-klassy.html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educont.ru/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ob-edu.com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DD5555-9744-4D58-91C3-F2C5C15BD8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9776" y="298471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sz="6000" dirty="0">
                <a:latin typeface="Arial" pitchFamily="34" charset="0"/>
                <a:cs typeface="Arial" pitchFamily="34" charset="0"/>
              </a:rPr>
              <a:t>Электронные учебные пособия, </a:t>
            </a:r>
            <a:r>
              <a:rPr lang="ru-RU" sz="6000" dirty="0" smtClean="0">
                <a:latin typeface="Arial" pitchFamily="34" charset="0"/>
                <a:cs typeface="Arial" pitchFamily="34" charset="0"/>
              </a:rPr>
              <a:t>разработки </a:t>
            </a:r>
            <a:r>
              <a:rPr lang="ru-RU" sz="6000" dirty="0">
                <a:latin typeface="Arial" pitchFamily="34" charset="0"/>
                <a:cs typeface="Arial" pitchFamily="34" charset="0"/>
              </a:rPr>
              <a:t>уроков в сети Internet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1168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5527" y="-392401"/>
            <a:ext cx="9144000" cy="2387600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rgbClr val="FF0000"/>
                </a:solidFill>
              </a:rPr>
              <a:t>В помощь учителю разработаны и </a:t>
            </a:r>
            <a:r>
              <a:rPr lang="ru-RU" sz="4000" b="1" dirty="0" smtClean="0">
                <a:solidFill>
                  <a:srgbClr val="FF0000"/>
                </a:solidFill>
              </a:rPr>
              <a:t>размещены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2724727"/>
            <a:ext cx="9144000" cy="2533073"/>
          </a:xfrm>
        </p:spPr>
        <p:txBody>
          <a:bodyPr>
            <a:normAutofit/>
          </a:bodyPr>
          <a:lstStyle/>
          <a:p>
            <a:pPr algn="l"/>
            <a:r>
              <a:rPr lang="ru-RU" sz="2800" dirty="0">
                <a:latin typeface="+mj-lt"/>
              </a:rPr>
              <a:t>- методические </a:t>
            </a:r>
            <a:r>
              <a:rPr lang="ru-RU" sz="2800" dirty="0" err="1">
                <a:latin typeface="+mj-lt"/>
              </a:rPr>
              <a:t>видеоуроки</a:t>
            </a:r>
            <a:r>
              <a:rPr lang="ru-RU" sz="2800" dirty="0">
                <a:latin typeface="+mj-lt"/>
              </a:rPr>
              <a:t>: </a:t>
            </a:r>
            <a:r>
              <a:rPr lang="ru-RU" sz="2800" u="sng" dirty="0">
                <a:latin typeface="+mj-lt"/>
                <a:hlinkClick r:id="rId2"/>
              </a:rPr>
              <a:t>https://edsoo.ru/Metodicheskie_videouroki.htm</a:t>
            </a:r>
            <a:r>
              <a:rPr lang="ru-RU" sz="2800" dirty="0">
                <a:latin typeface="+mj-lt"/>
              </a:rPr>
              <a:t>; </a:t>
            </a:r>
          </a:p>
          <a:p>
            <a:pPr algn="l"/>
            <a:r>
              <a:rPr lang="ru-RU" sz="2800" dirty="0">
                <a:latin typeface="+mj-lt"/>
              </a:rPr>
              <a:t>- учебные пособия: </a:t>
            </a:r>
            <a:r>
              <a:rPr lang="ru-RU" sz="2800" u="sng" dirty="0">
                <a:latin typeface="+mj-lt"/>
                <a:hlinkClick r:id="rId3"/>
              </a:rPr>
              <a:t>https://edsoo.ru/Metodicheskie_posobiya_i_v.htm</a:t>
            </a:r>
            <a:r>
              <a:rPr lang="ru-RU" sz="2800" dirty="0">
                <a:latin typeface="+mj-lt"/>
              </a:rPr>
              <a:t>.</a:t>
            </a:r>
          </a:p>
          <a:p>
            <a:pPr algn="l"/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081366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A894EC9-A04F-4608-939A-5610C2A07556}"/>
              </a:ext>
            </a:extLst>
          </p:cNvPr>
          <p:cNvSpPr txBox="1"/>
          <p:nvPr/>
        </p:nvSpPr>
        <p:spPr>
          <a:xfrm>
            <a:off x="866163" y="1576859"/>
            <a:ext cx="10861647" cy="24929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hlinkClick r:id="rId2"/>
              </a:rPr>
              <a:t>https://www.yaklass.ru</a:t>
            </a:r>
            <a:r>
              <a:rPr lang="ru-RU" sz="3200" dirty="0"/>
              <a:t> - </a:t>
            </a:r>
            <a:r>
              <a:rPr lang="ru-RU" sz="3200" dirty="0" err="1"/>
              <a:t>ЯКласс</a:t>
            </a:r>
            <a:r>
              <a:rPr lang="ru-RU" sz="3200" dirty="0"/>
              <a:t> - цифровой образовательный ресурс для школ, резидент Инновационного центра «Сколково»</a:t>
            </a:r>
          </a:p>
          <a:p>
            <a:endParaRPr lang="ru-RU" sz="3200" dirty="0"/>
          </a:p>
          <a:p>
            <a:endParaRPr lang="ru-RU" sz="2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0BB47D6-EAE5-43FE-9929-766866C42648}"/>
              </a:ext>
            </a:extLst>
          </p:cNvPr>
          <p:cNvSpPr txBox="1"/>
          <p:nvPr/>
        </p:nvSpPr>
        <p:spPr>
          <a:xfrm>
            <a:off x="2905387" y="3330322"/>
            <a:ext cx="8420450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/>
              <a:t>6 000 000 ВАРИАНТОВ ЗАДАНИЙ;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/>
              <a:t>ПОМОЩНИК УЧИТЕЛЯ;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/>
              <a:t>ИНТЕГРАЦИЯ С ЭЛЕКТРОННЫМИ ЖУРНАЛАМИ;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/>
              <a:t>ТРЕНАЖЁР ПО ШКОЛЬНОЙ ПРОГРАММЕ;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/>
              <a:t>СИСТЕМА МОНИТОРИНГА И ТРЕНАЖЁР ПО ЕГЭ;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/>
              <a:t>АВТОМАТИЧЕСКАЯ ПРОВЕРКА;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/>
              <a:t>ВВЕДЕНИЕ СВОЕГО ЗАДАНИЯ;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/>
              <a:t>ОТЧЁТНОСТЬ ДЛЯ РОДИТЕЛЕЙ;</a:t>
            </a:r>
          </a:p>
          <a:p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284E7C4-43A9-4AA8-9113-870EE3930600}"/>
              </a:ext>
            </a:extLst>
          </p:cNvPr>
          <p:cNvSpPr txBox="1"/>
          <p:nvPr/>
        </p:nvSpPr>
        <p:spPr>
          <a:xfrm>
            <a:off x="648049" y="787997"/>
            <a:ext cx="609460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000" b="1" dirty="0" err="1">
                <a:solidFill>
                  <a:srgbClr val="FF0000"/>
                </a:solidFill>
              </a:rPr>
              <a:t>ЯКласс</a:t>
            </a:r>
            <a:r>
              <a:rPr lang="ru-RU" sz="4000" b="1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11844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A894EC9-A04F-4608-939A-5610C2A07556}"/>
              </a:ext>
            </a:extLst>
          </p:cNvPr>
          <p:cNvSpPr txBox="1"/>
          <p:nvPr/>
        </p:nvSpPr>
        <p:spPr>
          <a:xfrm>
            <a:off x="866163" y="1576859"/>
            <a:ext cx="11121705" cy="18774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hlinkClick r:id="rId2"/>
              </a:rPr>
              <a:t>https://resh.edu.ru</a:t>
            </a:r>
            <a:r>
              <a:rPr lang="ru-RU" sz="3200" dirty="0"/>
              <a:t> – РЭШ - </a:t>
            </a:r>
            <a:r>
              <a:rPr lang="ru-RU" sz="2800" dirty="0"/>
              <a:t>полный комплект учебно-методических документов для организации образовательной деятельности по всем учебным предметам с 1 по 11 класс.</a:t>
            </a:r>
          </a:p>
          <a:p>
            <a:endParaRPr lang="ru-RU" sz="2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0BB47D6-EAE5-43FE-9929-766866C42648}"/>
              </a:ext>
            </a:extLst>
          </p:cNvPr>
          <p:cNvSpPr txBox="1"/>
          <p:nvPr/>
        </p:nvSpPr>
        <p:spPr>
          <a:xfrm>
            <a:off x="803592" y="3361888"/>
            <a:ext cx="10982939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hlinkClick r:id="rId3"/>
              </a:rPr>
              <a:t>https://fg.resh.edu.ru/</a:t>
            </a:r>
            <a:r>
              <a:rPr lang="ru-RU" sz="2800" dirty="0"/>
              <a:t> электронный банк заданий для оценки функциональной грамотности.</a:t>
            </a:r>
          </a:p>
          <a:p>
            <a:endParaRPr lang="ru-RU" sz="2800" dirty="0"/>
          </a:p>
          <a:p>
            <a:r>
              <a:rPr lang="en-US" sz="2800" dirty="0">
                <a:hlinkClick r:id="rId4"/>
              </a:rPr>
              <a:t>https://resh.edu.ru/collection</a:t>
            </a:r>
            <a:r>
              <a:rPr lang="ru-RU" sz="2800" dirty="0"/>
              <a:t> - каталог методических материалов. </a:t>
            </a:r>
          </a:p>
          <a:p>
            <a:endParaRPr lang="ru-RU" sz="2800" cap="small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284E7C4-43A9-4AA8-9113-870EE3930600}"/>
              </a:ext>
            </a:extLst>
          </p:cNvPr>
          <p:cNvSpPr txBox="1"/>
          <p:nvPr/>
        </p:nvSpPr>
        <p:spPr>
          <a:xfrm>
            <a:off x="740326" y="478770"/>
            <a:ext cx="1024086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rgbClr val="FF0000"/>
                </a:solidFill>
              </a:rPr>
              <a:t>РОССИЙСКАЯ ЭЛЕКТРОННАЯ ШКОЛА (РЭШ)</a:t>
            </a:r>
          </a:p>
        </p:txBody>
      </p:sp>
    </p:spTree>
    <p:extLst>
      <p:ext uri="{BB962C8B-B14F-4D97-AF65-F5344CB8AC3E}">
        <p14:creationId xmlns:p14="http://schemas.microsoft.com/office/powerpoint/2010/main" val="230298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A894EC9-A04F-4608-939A-5610C2A07556}"/>
              </a:ext>
            </a:extLst>
          </p:cNvPr>
          <p:cNvSpPr txBox="1"/>
          <p:nvPr/>
        </p:nvSpPr>
        <p:spPr>
          <a:xfrm>
            <a:off x="866163" y="1576859"/>
            <a:ext cx="11121705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hlinkClick r:id="rId2"/>
              </a:rPr>
              <a:t>https://edu.skysmart.ru</a:t>
            </a:r>
            <a:r>
              <a:rPr lang="en-US" sz="3200" dirty="0"/>
              <a:t> </a:t>
            </a:r>
            <a:r>
              <a:rPr lang="ru-RU" sz="3200" dirty="0"/>
              <a:t>– </a:t>
            </a:r>
            <a:r>
              <a:rPr lang="ru-RU" sz="2800" dirty="0"/>
              <a:t>интерактивные задания </a:t>
            </a:r>
            <a:r>
              <a:rPr lang="ru-RU" sz="2800" dirty="0" smtClean="0"/>
              <a:t>для школьников в</a:t>
            </a:r>
            <a:r>
              <a:rPr lang="ru-RU" sz="2800" dirty="0"/>
              <a:t> </a:t>
            </a:r>
            <a:r>
              <a:rPr lang="ru-RU" sz="2800" dirty="0" err="1"/>
              <a:t>Skysmart</a:t>
            </a:r>
            <a:r>
              <a:rPr lang="ru-RU" sz="2800" dirty="0"/>
              <a:t> Классе</a:t>
            </a:r>
            <a:r>
              <a:rPr lang="en-US" sz="2800" dirty="0"/>
              <a:t> </a:t>
            </a:r>
            <a:r>
              <a:rPr lang="ru-RU" sz="2800" dirty="0"/>
              <a:t>помогут легко и удобно организовать обучение дистанционно.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284E7C4-43A9-4AA8-9113-870EE3930600}"/>
              </a:ext>
            </a:extLst>
          </p:cNvPr>
          <p:cNvSpPr txBox="1"/>
          <p:nvPr/>
        </p:nvSpPr>
        <p:spPr>
          <a:xfrm>
            <a:off x="823169" y="472386"/>
            <a:ext cx="1024086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000" b="1" dirty="0" err="1">
                <a:solidFill>
                  <a:srgbClr val="FF0000"/>
                </a:solidFill>
              </a:rPr>
              <a:t>Skysmart</a:t>
            </a:r>
            <a:r>
              <a:rPr lang="ru-RU" sz="4000" b="1" dirty="0">
                <a:solidFill>
                  <a:srgbClr val="FF0000"/>
                </a:solidFill>
              </a:rPr>
              <a:t> Класс</a:t>
            </a:r>
            <a:endParaRPr lang="ru-RU" sz="4000" b="1" dirty="0">
              <a:solidFill>
                <a:srgbClr val="FF0000"/>
              </a:solidFill>
              <a:hlinkClick r:id="rId2">
                <a:extLst>
                  <a:ext uri="{A12FA001-AC4F-418D-AE19-62706E023703}">
                    <ahyp:hlinkClr xmlns="" xmlns:ahyp="http://schemas.microsoft.com/office/drawing/2018/hyperlinkcolor" val="tx"/>
                  </a:ext>
                </a:extLst>
              </a:hlinkClick>
            </a:endParaRPr>
          </a:p>
        </p:txBody>
      </p:sp>
      <p:sp>
        <p:nvSpPr>
          <p:cNvPr id="2" name="AutoShape 2">
            <a:extLst>
              <a:ext uri="{FF2B5EF4-FFF2-40B4-BE49-F238E27FC236}">
                <a16:creationId xmlns:a16="http://schemas.microsoft.com/office/drawing/2014/main" id="{9E0DF612-70A9-4CD8-A9C3-08E39DAB2C2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9997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A894EC9-A04F-4608-939A-5610C2A07556}"/>
              </a:ext>
            </a:extLst>
          </p:cNvPr>
          <p:cNvSpPr txBox="1"/>
          <p:nvPr/>
        </p:nvSpPr>
        <p:spPr>
          <a:xfrm>
            <a:off x="823169" y="1232911"/>
            <a:ext cx="11121705" cy="57554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hlinkClick r:id="rId2"/>
              </a:rPr>
              <a:t>https://school.mos.ru</a:t>
            </a:r>
            <a:r>
              <a:rPr lang="ru-RU" sz="3200" dirty="0"/>
              <a:t> – </a:t>
            </a:r>
            <a:r>
              <a:rPr lang="ru-RU" sz="2800" dirty="0"/>
              <a:t>«Московская электронная школа» — это объединение образовательной деятельности с информационными технологиями, которое улучшает процесс обучения детей и создает информационную среду для продуктивной работы сотрудников школы. </a:t>
            </a:r>
          </a:p>
          <a:p>
            <a:r>
              <a:rPr lang="en-US" sz="2800" b="1" dirty="0">
                <a:solidFill>
                  <a:srgbClr val="000000"/>
                </a:solidFill>
                <a:latin typeface="Golos"/>
                <a:hlinkClick r:id="rId3"/>
              </a:rPr>
              <a:t>https://school.mos.ru/help/stats/entrance/authorization-system</a:t>
            </a:r>
            <a:r>
              <a:rPr lang="ru-RU" sz="2800" b="1" dirty="0">
                <a:solidFill>
                  <a:srgbClr val="000000"/>
                </a:solidFill>
                <a:latin typeface="Golos"/>
              </a:rPr>
              <a:t> - </a:t>
            </a:r>
            <a:r>
              <a:rPr lang="ru-RU" sz="2800" dirty="0"/>
              <a:t>Единый сервис авторизации</a:t>
            </a:r>
          </a:p>
          <a:p>
            <a:endParaRPr lang="ru-RU" sz="2800" dirty="0"/>
          </a:p>
          <a:p>
            <a:r>
              <a:rPr lang="en-US" sz="2800" b="1" i="0" dirty="0">
                <a:solidFill>
                  <a:srgbClr val="000000"/>
                </a:solidFill>
                <a:effectLst/>
                <a:latin typeface="Golos"/>
                <a:hlinkClick r:id="rId4"/>
              </a:rPr>
              <a:t>https://uchebnik.mos.ru/catalogue</a:t>
            </a:r>
            <a:r>
              <a:rPr lang="ru-RU" sz="2800" b="1" i="0" dirty="0">
                <a:solidFill>
                  <a:srgbClr val="000000"/>
                </a:solidFill>
                <a:effectLst/>
                <a:latin typeface="Golos"/>
              </a:rPr>
              <a:t> - 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 </a:t>
            </a:r>
            <a:r>
              <a:rPr lang="ru-RU" sz="2800" dirty="0"/>
              <a:t>Библиотека МЭШ — коллекция цифровых образовательных материалов всего учительского сообщества Москвы, ведущих ИТ-компаний и издательств. Это сценарии уроков, тесты, электронные учебные пособия.</a:t>
            </a:r>
          </a:p>
          <a:p>
            <a:endParaRPr lang="ru-RU" sz="2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284E7C4-43A9-4AA8-9113-870EE3930600}"/>
              </a:ext>
            </a:extLst>
          </p:cNvPr>
          <p:cNvSpPr txBox="1"/>
          <p:nvPr/>
        </p:nvSpPr>
        <p:spPr>
          <a:xfrm>
            <a:off x="823169" y="388435"/>
            <a:ext cx="1024086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rgbClr val="FF0000"/>
                </a:solidFill>
              </a:rPr>
              <a:t>Московская электронная школа</a:t>
            </a:r>
            <a:r>
              <a:rPr lang="en-US" sz="4000" b="1" dirty="0">
                <a:solidFill>
                  <a:srgbClr val="FF0000"/>
                </a:solidFill>
              </a:rPr>
              <a:t> (</a:t>
            </a:r>
            <a:r>
              <a:rPr lang="ru-RU" sz="4000" b="1" dirty="0">
                <a:solidFill>
                  <a:srgbClr val="FF0000"/>
                </a:solidFill>
              </a:rPr>
              <a:t>МЭШ)</a:t>
            </a:r>
            <a:endParaRPr lang="ru-RU" sz="4000" b="1" dirty="0">
              <a:solidFill>
                <a:srgbClr val="FF0000"/>
              </a:solidFill>
              <a:hlinkClick r:id="rId5">
                <a:extLst>
                  <a:ext uri="{A12FA001-AC4F-418D-AE19-62706E023703}">
                    <ahyp:hlinkClr xmlns="" xmlns:ahyp="http://schemas.microsoft.com/office/drawing/2018/hyperlinkcolor" val="tx"/>
                  </a:ext>
                </a:extLst>
              </a:hlinkClick>
            </a:endParaRPr>
          </a:p>
        </p:txBody>
      </p:sp>
      <p:sp>
        <p:nvSpPr>
          <p:cNvPr id="2" name="AutoShape 2">
            <a:extLst>
              <a:ext uri="{FF2B5EF4-FFF2-40B4-BE49-F238E27FC236}">
                <a16:creationId xmlns:a16="http://schemas.microsoft.com/office/drawing/2014/main" id="{9E0DF612-70A9-4CD8-A9C3-08E39DAB2C2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862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A894EC9-A04F-4608-939A-5610C2A07556}"/>
              </a:ext>
            </a:extLst>
          </p:cNvPr>
          <p:cNvSpPr txBox="1"/>
          <p:nvPr/>
        </p:nvSpPr>
        <p:spPr>
          <a:xfrm>
            <a:off x="748717" y="2474481"/>
            <a:ext cx="11121705" cy="33547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hlinkClick r:id="rId2"/>
              </a:rPr>
              <a:t>https://mosmetod.ru/metodicheskoe-prostranstvo/srednyaya-i-starshaya-shkola/algebra-geometriya/metodicheskie-materialy/materialy-dlya-organizatsii-distantsionnogo-obucheniya-matematika-5-6-klassy.html</a:t>
            </a:r>
            <a:r>
              <a:rPr lang="ru-RU" sz="3200" dirty="0"/>
              <a:t> – </a:t>
            </a:r>
            <a:r>
              <a:rPr lang="ru-RU" sz="2800" b="0" i="0" dirty="0">
                <a:solidFill>
                  <a:srgbClr val="444444"/>
                </a:solidFill>
                <a:effectLst/>
                <a:latin typeface="Cuprum"/>
              </a:rPr>
              <a:t>Материалы для организации дистанционного обучения. Математика (5-6 классы)</a:t>
            </a:r>
          </a:p>
          <a:p>
            <a:endParaRPr lang="ru-RU" sz="2800" b="1" i="0" dirty="0">
              <a:solidFill>
                <a:srgbClr val="000000"/>
              </a:solidFill>
              <a:effectLst/>
              <a:latin typeface="Golos"/>
            </a:endParaRPr>
          </a:p>
          <a:p>
            <a:endParaRPr lang="ru-RU" sz="2800" dirty="0"/>
          </a:p>
        </p:txBody>
      </p:sp>
      <p:sp>
        <p:nvSpPr>
          <p:cNvPr id="2" name="AutoShape 2">
            <a:extLst>
              <a:ext uri="{FF2B5EF4-FFF2-40B4-BE49-F238E27FC236}">
                <a16:creationId xmlns:a16="http://schemas.microsoft.com/office/drawing/2014/main" id="{9E0DF612-70A9-4CD8-A9C3-08E39DAB2C2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744463" y="684642"/>
            <a:ext cx="82828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>
                <a:solidFill>
                  <a:srgbClr val="FF0000"/>
                </a:solidFill>
              </a:rPr>
              <a:t>ГОРОДСКОЙ МЕТОДИЧЕСКИЙ ЦЕНТР</a:t>
            </a:r>
          </a:p>
        </p:txBody>
      </p:sp>
    </p:spTree>
    <p:extLst>
      <p:ext uri="{BB962C8B-B14F-4D97-AF65-F5344CB8AC3E}">
        <p14:creationId xmlns:p14="http://schemas.microsoft.com/office/powerpoint/2010/main" val="4249284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A894EC9-A04F-4608-939A-5610C2A07556}"/>
              </a:ext>
            </a:extLst>
          </p:cNvPr>
          <p:cNvSpPr txBox="1"/>
          <p:nvPr/>
        </p:nvSpPr>
        <p:spPr>
          <a:xfrm>
            <a:off x="748717" y="2474481"/>
            <a:ext cx="11121705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0" i="0" dirty="0">
                <a:effectLst/>
                <a:latin typeface="Inter"/>
                <a:hlinkClick r:id="rId2"/>
              </a:rPr>
              <a:t>https://educont.ru</a:t>
            </a:r>
            <a:r>
              <a:rPr lang="ru-RU" sz="3200" b="0" i="0" dirty="0">
                <a:effectLst/>
                <a:latin typeface="Inter"/>
              </a:rPr>
              <a:t> -Единый бесплатный доступ к материалам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b="0" i="0" dirty="0">
                <a:effectLst/>
                <a:latin typeface="Inter"/>
              </a:rPr>
              <a:t>ведущих образовательных онлайн-сервисов России</a:t>
            </a:r>
            <a:r>
              <a:rPr lang="ru-RU" sz="3200" dirty="0">
                <a:latin typeface="Inter"/>
              </a:rPr>
              <a:t>,</a:t>
            </a:r>
            <a:r>
              <a:rPr lang="ru-RU" sz="3200" b="0" i="0" dirty="0">
                <a:effectLst/>
                <a:latin typeface="Inter"/>
              </a:rPr>
              <a:t> </a:t>
            </a:r>
            <a:r>
              <a:rPr lang="ru-RU" sz="3200" dirty="0">
                <a:latin typeface="Inter"/>
              </a:rPr>
              <a:t>направленный на повышение доступности и создания равных условий для возможности получения качественного образования детям вне зависимости от места их проживания и уровня жизни семьи.</a:t>
            </a:r>
          </a:p>
        </p:txBody>
      </p:sp>
      <p:sp>
        <p:nvSpPr>
          <p:cNvPr id="2" name="AutoShape 2">
            <a:extLst>
              <a:ext uri="{FF2B5EF4-FFF2-40B4-BE49-F238E27FC236}">
                <a16:creationId xmlns:a16="http://schemas.microsoft.com/office/drawing/2014/main" id="{9E0DF612-70A9-4CD8-A9C3-08E39DAB2C2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744463" y="684642"/>
            <a:ext cx="78906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Единый образовательный контент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3463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4270CDA-536E-4EC1-84F9-68CEF863150E}"/>
              </a:ext>
            </a:extLst>
          </p:cNvPr>
          <p:cNvSpPr txBox="1"/>
          <p:nvPr/>
        </p:nvSpPr>
        <p:spPr>
          <a:xfrm>
            <a:off x="570451" y="2690336"/>
            <a:ext cx="10293292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hlinkClick r:id="rId2"/>
              </a:rPr>
              <a:t>https://mob-edu.com</a:t>
            </a:r>
            <a:r>
              <a:rPr lang="ru-RU" sz="2800" dirty="0"/>
              <a:t> - МЭО – единственная в России онлайн-платформа с курсами для школ, разработанная авторами ФГОС, обеспечивающая формирование функциональной грамотности и личностное развитие обучающихся.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Circe"/>
              </a:rPr>
              <a:t> Все школьные предметы, дневник и журнал, ОГЭ, ЕГЭ, ВПР и олимпиады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b="0" i="0" dirty="0">
                <a:solidFill>
                  <a:srgbClr val="333333"/>
                </a:solidFill>
                <a:effectLst/>
                <a:latin typeface="Circe"/>
              </a:rPr>
              <a:t>– в одном личном кабинете</a:t>
            </a:r>
            <a:endParaRPr lang="ru-RU" sz="2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4FA1426-D400-4176-B9AD-867F660783C9}"/>
              </a:ext>
            </a:extLst>
          </p:cNvPr>
          <p:cNvSpPr txBox="1"/>
          <p:nvPr/>
        </p:nvSpPr>
        <p:spPr>
          <a:xfrm>
            <a:off x="746621" y="782122"/>
            <a:ext cx="1011712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rgbClr val="FF0000"/>
                </a:solidFill>
              </a:rPr>
              <a:t>МОБИЛЬНОЕ ЭЛЕКТРОННОЕ ОБРАЗОВАНИЕ</a:t>
            </a:r>
          </a:p>
        </p:txBody>
      </p:sp>
    </p:spTree>
    <p:extLst>
      <p:ext uri="{BB962C8B-B14F-4D97-AF65-F5344CB8AC3E}">
        <p14:creationId xmlns:p14="http://schemas.microsoft.com/office/powerpoint/2010/main" val="186714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239</Words>
  <Application>Microsoft Office PowerPoint</Application>
  <PresentationFormat>Широкоэкранный</PresentationFormat>
  <Paragraphs>32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8" baseType="lpstr">
      <vt:lpstr>Arial</vt:lpstr>
      <vt:lpstr>Calibri</vt:lpstr>
      <vt:lpstr>Calibri Light</vt:lpstr>
      <vt:lpstr>Circe</vt:lpstr>
      <vt:lpstr>Cuprum</vt:lpstr>
      <vt:lpstr>Golos</vt:lpstr>
      <vt:lpstr>Inter</vt:lpstr>
      <vt:lpstr>Open Sans</vt:lpstr>
      <vt:lpstr>Тема Office</vt:lpstr>
      <vt:lpstr>Электронные учебные пособия, разработки уроков в сети Internet</vt:lpstr>
      <vt:lpstr>В помощь учителю разработаны и размещены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Электронные учебные пособия, мультимедийные сопровождения к урокам, разработки уроков в сети Internet</dc:title>
  <dc:creator>Наталия Лопушанская</dc:creator>
  <cp:lastModifiedBy>Шохина Алла Владимировна</cp:lastModifiedBy>
  <cp:revision>17</cp:revision>
  <dcterms:created xsi:type="dcterms:W3CDTF">2022-06-08T09:09:22Z</dcterms:created>
  <dcterms:modified xsi:type="dcterms:W3CDTF">2022-06-20T02:34:17Z</dcterms:modified>
</cp:coreProperties>
</file>