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8" r:id="rId14"/>
    <p:sldId id="329" r:id="rId15"/>
    <p:sldId id="330" r:id="rId16"/>
    <p:sldId id="346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FFB18-4F3B-4C2A-9578-A3D77FB0AF1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FEEDF3-41AD-432D-9790-E30407C0350A}">
      <dgm:prSet custT="1"/>
      <dgm:spPr/>
      <dgm:t>
        <a:bodyPr/>
        <a:lstStyle/>
        <a:p>
          <a:pPr rtl="0"/>
          <a:r>
            <a:rPr lang="ru-RU" sz="2400" b="1" dirty="0"/>
            <a:t>грамотно организованное делопроизводство - показатель управленческой культуры </a:t>
          </a:r>
          <a:endParaRPr lang="ru-RU" sz="2400" dirty="0"/>
        </a:p>
      </dgm:t>
    </dgm:pt>
    <dgm:pt modelId="{E6913BE8-9825-42C8-BC2E-289E2EC5C4AA}" type="parTrans" cxnId="{6D3ECEF8-949F-48CB-992B-704DCA51DD3E}">
      <dgm:prSet/>
      <dgm:spPr/>
      <dgm:t>
        <a:bodyPr/>
        <a:lstStyle/>
        <a:p>
          <a:endParaRPr lang="ru-RU" sz="2000"/>
        </a:p>
      </dgm:t>
    </dgm:pt>
    <dgm:pt modelId="{DC30400D-A609-4383-AA47-D336952A2E16}" type="sibTrans" cxnId="{6D3ECEF8-949F-48CB-992B-704DCA51DD3E}">
      <dgm:prSet/>
      <dgm:spPr/>
      <dgm:t>
        <a:bodyPr/>
        <a:lstStyle/>
        <a:p>
          <a:endParaRPr lang="ru-RU" sz="2000"/>
        </a:p>
      </dgm:t>
    </dgm:pt>
    <dgm:pt modelId="{040DD610-146F-418C-9473-A05C8C4023D6}">
      <dgm:prSet custT="1"/>
      <dgm:spPr/>
      <dgm:t>
        <a:bodyPr/>
        <a:lstStyle/>
        <a:p>
          <a:pPr rtl="0"/>
          <a:r>
            <a:rPr lang="ru-RU" sz="2400" b="1" dirty="0"/>
            <a:t>неграмотно организованное </a:t>
          </a:r>
        </a:p>
        <a:p>
          <a:pPr rtl="0"/>
          <a:r>
            <a:rPr lang="ru-RU" sz="2400" b="1" dirty="0"/>
            <a:t>делопроизводство – </a:t>
          </a:r>
        </a:p>
        <a:p>
          <a:pPr rtl="0"/>
          <a:r>
            <a:rPr lang="ru-RU" sz="2400" b="1" dirty="0"/>
            <a:t>показатель неэффективности </a:t>
          </a:r>
        </a:p>
        <a:p>
          <a:pPr rtl="0"/>
          <a:r>
            <a:rPr lang="ru-RU" sz="2400" b="1" dirty="0"/>
            <a:t>управления</a:t>
          </a:r>
        </a:p>
      </dgm:t>
    </dgm:pt>
    <dgm:pt modelId="{024A82A9-86D6-496D-AEFF-2DA2CA271005}" type="parTrans" cxnId="{9C68E00A-3721-40C0-BE49-5CA414FB3CBA}">
      <dgm:prSet/>
      <dgm:spPr/>
      <dgm:t>
        <a:bodyPr/>
        <a:lstStyle/>
        <a:p>
          <a:endParaRPr lang="ru-RU" sz="2000"/>
        </a:p>
      </dgm:t>
    </dgm:pt>
    <dgm:pt modelId="{5ED7F378-3B63-4642-ADBC-CBC87587B069}" type="sibTrans" cxnId="{9C68E00A-3721-40C0-BE49-5CA414FB3CBA}">
      <dgm:prSet/>
      <dgm:spPr/>
      <dgm:t>
        <a:bodyPr/>
        <a:lstStyle/>
        <a:p>
          <a:endParaRPr lang="ru-RU" sz="2000"/>
        </a:p>
      </dgm:t>
    </dgm:pt>
    <dgm:pt modelId="{0D652A07-C623-4FA7-8DA5-0E52640E1DAD}" type="pres">
      <dgm:prSet presAssocID="{8C7FFB18-4F3B-4C2A-9578-A3D77FB0AF10}" presName="compositeShape" presStyleCnt="0">
        <dgm:presLayoutVars>
          <dgm:chMax val="2"/>
          <dgm:dir/>
          <dgm:resizeHandles val="exact"/>
        </dgm:presLayoutVars>
      </dgm:prSet>
      <dgm:spPr/>
    </dgm:pt>
    <dgm:pt modelId="{BC17A4D0-B89D-4F73-B099-63B7304E2493}" type="pres">
      <dgm:prSet presAssocID="{8C7FFB18-4F3B-4C2A-9578-A3D77FB0AF10}" presName="ribbon" presStyleLbl="node1" presStyleIdx="0" presStyleCnt="1" custScaleX="109163" custLinFactNeighborX="4478" custLinFactNeighborY="44887"/>
      <dgm:spPr/>
    </dgm:pt>
    <dgm:pt modelId="{768C3E5E-3B94-4689-9F07-2849452B3BEA}" type="pres">
      <dgm:prSet presAssocID="{8C7FFB18-4F3B-4C2A-9578-A3D77FB0AF10}" presName="leftArrowText" presStyleLbl="node1" presStyleIdx="0" presStyleCnt="1" custScaleX="128509" custLinFactNeighborX="-10280">
        <dgm:presLayoutVars>
          <dgm:chMax val="0"/>
          <dgm:bulletEnabled val="1"/>
        </dgm:presLayoutVars>
      </dgm:prSet>
      <dgm:spPr/>
    </dgm:pt>
    <dgm:pt modelId="{B681C358-D874-4BE4-A415-F4D7DF06A856}" type="pres">
      <dgm:prSet presAssocID="{8C7FFB18-4F3B-4C2A-9578-A3D77FB0AF10}" presName="rightArrowText" presStyleLbl="node1" presStyleIdx="0" presStyleCnt="1" custScaleX="190653" custLinFactNeighborX="24458" custLinFactNeighborY="2890">
        <dgm:presLayoutVars>
          <dgm:chMax val="0"/>
          <dgm:bulletEnabled val="1"/>
        </dgm:presLayoutVars>
      </dgm:prSet>
      <dgm:spPr/>
    </dgm:pt>
  </dgm:ptLst>
  <dgm:cxnLst>
    <dgm:cxn modelId="{9C68E00A-3721-40C0-BE49-5CA414FB3CBA}" srcId="{8C7FFB18-4F3B-4C2A-9578-A3D77FB0AF10}" destId="{040DD610-146F-418C-9473-A05C8C4023D6}" srcOrd="1" destOrd="0" parTransId="{024A82A9-86D6-496D-AEFF-2DA2CA271005}" sibTransId="{5ED7F378-3B63-4642-ADBC-CBC87587B069}"/>
    <dgm:cxn modelId="{E5F4393A-F2AC-41A8-BC1B-7F4D934FC824}" type="presOf" srcId="{0FFEEDF3-41AD-432D-9790-E30407C0350A}" destId="{768C3E5E-3B94-4689-9F07-2849452B3BEA}" srcOrd="0" destOrd="0" presId="urn:microsoft.com/office/officeart/2005/8/layout/arrow6"/>
    <dgm:cxn modelId="{03B16F77-663D-49EE-94D0-B70FDA71B1B5}" type="presOf" srcId="{8C7FFB18-4F3B-4C2A-9578-A3D77FB0AF10}" destId="{0D652A07-C623-4FA7-8DA5-0E52640E1DAD}" srcOrd="0" destOrd="0" presId="urn:microsoft.com/office/officeart/2005/8/layout/arrow6"/>
    <dgm:cxn modelId="{F7D9CC9B-DD05-41F7-9F6F-131064BC35D4}" type="presOf" srcId="{040DD610-146F-418C-9473-A05C8C4023D6}" destId="{B681C358-D874-4BE4-A415-F4D7DF06A856}" srcOrd="0" destOrd="0" presId="urn:microsoft.com/office/officeart/2005/8/layout/arrow6"/>
    <dgm:cxn modelId="{6D3ECEF8-949F-48CB-992B-704DCA51DD3E}" srcId="{8C7FFB18-4F3B-4C2A-9578-A3D77FB0AF10}" destId="{0FFEEDF3-41AD-432D-9790-E30407C0350A}" srcOrd="0" destOrd="0" parTransId="{E6913BE8-9825-42C8-BC2E-289E2EC5C4AA}" sibTransId="{DC30400D-A609-4383-AA47-D336952A2E16}"/>
    <dgm:cxn modelId="{2C818538-4BC3-469B-AB05-73E3587F134D}" type="presParOf" srcId="{0D652A07-C623-4FA7-8DA5-0E52640E1DAD}" destId="{BC17A4D0-B89D-4F73-B099-63B7304E2493}" srcOrd="0" destOrd="0" presId="urn:microsoft.com/office/officeart/2005/8/layout/arrow6"/>
    <dgm:cxn modelId="{57E5C743-58B2-42A1-A54D-38B08C9C504F}" type="presParOf" srcId="{0D652A07-C623-4FA7-8DA5-0E52640E1DAD}" destId="{768C3E5E-3B94-4689-9F07-2849452B3BEA}" srcOrd="1" destOrd="0" presId="urn:microsoft.com/office/officeart/2005/8/layout/arrow6"/>
    <dgm:cxn modelId="{9B94A95C-1559-4D91-93F7-F443FD711613}" type="presParOf" srcId="{0D652A07-C623-4FA7-8DA5-0E52640E1DAD}" destId="{B681C358-D874-4BE4-A415-F4D7DF06A85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7A4D0-B89D-4F73-B099-63B7304E2493}">
      <dsp:nvSpPr>
        <dsp:cNvPr id="0" name=""/>
        <dsp:cNvSpPr/>
      </dsp:nvSpPr>
      <dsp:spPr>
        <a:xfrm>
          <a:off x="949544" y="0"/>
          <a:ext cx="10232415" cy="374940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C3E5E-3B94-4689-9F07-2849452B3BEA}">
      <dsp:nvSpPr>
        <dsp:cNvPr id="0" name=""/>
        <dsp:cNvSpPr/>
      </dsp:nvSpPr>
      <dsp:spPr>
        <a:xfrm>
          <a:off x="1325151" y="656146"/>
          <a:ext cx="3975119" cy="183720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грамотно организованное делопроизводство - показатель управленческой культуры </a:t>
          </a:r>
          <a:endParaRPr lang="ru-RU" sz="2400" kern="1200" dirty="0"/>
        </a:p>
      </dsp:txBody>
      <dsp:txXfrm>
        <a:off x="1325151" y="656146"/>
        <a:ext cx="3975119" cy="1837209"/>
      </dsp:txXfrm>
    </dsp:sp>
    <dsp:sp modelId="{B681C358-D874-4BE4-A415-F4D7DF06A856}">
      <dsp:nvSpPr>
        <dsp:cNvPr id="0" name=""/>
        <dsp:cNvSpPr/>
      </dsp:nvSpPr>
      <dsp:spPr>
        <a:xfrm>
          <a:off x="4518815" y="1309147"/>
          <a:ext cx="6969649" cy="183720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неграмотно организованное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делопроизводство –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показатель неэффективности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управления</a:t>
          </a:r>
        </a:p>
      </dsp:txBody>
      <dsp:txXfrm>
        <a:off x="4518815" y="1309147"/>
        <a:ext cx="6969649" cy="1837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51D9F-39F9-46B5-85E6-683059855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7BAB78-852A-4083-8ACA-2E40B11D8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4950BF-E951-43BF-92E2-B674D651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333BA-82F7-4045-A76E-97A3233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785769-3830-4909-BCF4-AB04747A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29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3564A-963B-4B08-AF98-CF9D0A41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62DC13-6551-407F-A41D-33E8AFF9C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676C28-A1AC-4F26-A2F9-B867B7DC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3A7450-A630-488E-A00A-0FF2BEA9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B01CE-D14B-4DB0-8640-0F9EC96D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6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7FC8F34-8DD3-4E92-A085-90EC2C69D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E70394-8B27-4E00-BEDB-6CF164F70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6EB4A6-408B-47D8-9E87-6F41FC8A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8BC358-A3F1-4F6B-AF27-04FA598E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84C475-C818-41A7-B0C7-F0016353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30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2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3"/>
            <a:ext cx="2743200" cy="365125"/>
          </a:xfrm>
        </p:spPr>
        <p:txBody>
          <a:bodyPr/>
          <a:lstStyle/>
          <a:p>
            <a:fld id="{1D630F5E-1278-4396-9875-52207B690E70}" type="datetime1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3"/>
            <a:ext cx="512488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1"/>
            <a:ext cx="771089" cy="365125"/>
          </a:xfrm>
        </p:spPr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80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26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8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789-1FD6-4030-8F11-3C9C427C9C75}" type="datetime1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3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8A4-A449-483C-B9D9-A398E935BB39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12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8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1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9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9"/>
            <a:ext cx="487521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284D-8272-4BDD-9D72-477E75CBFF1E}" type="datetime1">
              <a:rPr lang="ru-RU" smtClean="0"/>
              <a:t>02.04.2023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38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F485-B1B7-4F15-B877-5C102468E6F6}" type="datetime1">
              <a:rPr lang="ru-RU" smtClean="0"/>
              <a:t>02.04.2023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27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3CF-E676-4D19-AA77-02942FEF83D0}" type="datetime1">
              <a:rPr lang="ru-RU" smtClean="0"/>
              <a:t>02.04.2023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24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EE9C-2EDF-46B7-8CCA-FCB65EC82915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544C-A61C-4034-A5E5-EEB9F95F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5B6743-72EF-49A0-A876-28BABE4C0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2580E7-149A-42D3-B356-D2E97C38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B555C7-FAF2-4D25-8747-32CF0D6B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00C39E-03E8-4270-B6AE-96F06F14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09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3"/>
            <a:ext cx="3666691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ECC5-EEFD-4836-A83E-DDDA365D7795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47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6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5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59CC-60CE-4013-8938-B435C4EBBA9E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38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1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95-83A3-4BE2-A9CB-4A62A45D9693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1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1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223E-5DD8-4E4B-94A4-8AC7C28176EE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407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134043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9-88AD-46CC-8259-D27D601FAF81}" type="datetime1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54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8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4121-A0EA-4836-B372-959DE8AD3B0B}" type="datetime1">
              <a:rPr lang="ru-RU" smtClean="0"/>
              <a:t>02.04.2023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76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0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4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395D-C3FB-459A-A787-1AE933E6DDCA}" type="datetime1">
              <a:rPr lang="ru-RU" smtClean="0"/>
              <a:t>02.04.2023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42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2D9E-150A-4B70-B251-399A5F0D80A3}" type="datetime1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23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1" y="609601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601"/>
            <a:ext cx="7748591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EDFF-FA04-483B-93CB-FDD0606A74EB}" type="datetime1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5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7BD1B-7E9F-45C9-86CB-1817EB819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56932E-F31E-4E5E-81B0-77434F738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15E88E-7DBB-4B8D-AD37-BDE7FD6F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A3A93-CB77-4DE4-810F-E7C13974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C84D9B-0CB8-4A0A-B5F7-7A78AEBC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86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B1DF0-C25F-4BAC-A489-DE0F203C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598513-BDB6-4FB7-8B84-8DCD5EE44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FF2109-BE87-4935-8E56-DE049E7A8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4ECD44-C810-4F5D-9BAC-2D1C8C51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4B434-39D8-4EED-AA37-ECA6C1EA4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06ACF0-1340-4319-B9C1-1FD258F8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F8694-4D11-43B3-A2C3-803CC51D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97182-6EDF-4464-B1C1-548208FDD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F45319-13BD-44F9-9567-3F1C0CF3A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B7029D-D9F5-45F7-A5CE-5141BEBF9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E216D6-919B-4D74-89AD-D4B248825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A42B26-9B8D-4E19-B07C-4F08ACD7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A630D9-1123-4D22-BFE0-A18F10C4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A3F549-F0E1-432C-ACB2-C736BB4D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12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5F592-F70E-46EA-85AA-1335390B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FD0E2A-606D-4043-B3AD-B516C193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87CFA5-E9AF-480D-B59C-FF5DB6B4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2C832D-ED5A-426F-B1BE-A2A4BA7A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0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B44B02-233F-428E-920B-A9393225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6E7D08-C55F-4733-AE78-0AC5E53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C46E52-2CB1-4F05-B262-FF9D3200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4324E-A979-4228-A689-2C2D1D9C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1F2096-0DA7-4E39-A0DF-4D81C97CD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A9D007-FD12-4D66-BB64-A5EFBA091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FB3300-E668-46F7-9B61-7B8F2376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ABF4A7-8766-42E6-B75D-67DE82DE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10C484-4DE2-47F2-B800-F7C9C976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3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A0C74-EE7C-4C65-BA55-005AC91A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67F6B9-565F-430C-A2C9-8B0F56791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57C715-0962-4F61-89A2-5343E1D6E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0D6BF9-0831-4971-BAA5-38138F38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959658-C767-4F81-8076-1F83EEC3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A5DC87-5269-47A5-828B-34A8DCA2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35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42410-4748-457A-896A-4E5BB169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56A73D-F91B-4A10-A001-413394F21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48A4D8-5328-4CF2-8959-D01C7DE1E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FFF01-74E2-4422-9E0B-9FBD66EEDD7A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F9790-968F-4156-9DF6-D410D09EF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7407BB-783D-4AAE-ABED-71B9A820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C970-20C6-4C43-B230-8C7AB6E69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9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2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E1D7-89F9-4CB0-8B5A-F7016149B2BC}" type="datetime1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7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6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3EC0-4CCF-49B9-A59D-E7A60AED7B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795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ДЕЛОПРОИЗВОДСТВО ОБРАЗОВАТЕЛЬНОЙ ОРГАНИЗАЦИИ. ПОДГОТОВКА И ИЗДАНИЕ РАСПОРЯДИТЕЛЬНЫХ 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1606" y="3731425"/>
            <a:ext cx="7468791" cy="51435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Виктор Стефанович Басюк</a:t>
            </a:r>
          </a:p>
          <a:p>
            <a:pPr algn="just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доктор психологических наук, декан факультета педагогического образования МГУ им. М.В. Ломоносова, заместитель президента Российской академии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023863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7">
            <a:extLst>
              <a:ext uri="{FF2B5EF4-FFF2-40B4-BE49-F238E27FC236}">
                <a16:creationId xmlns:a16="http://schemas.microsoft.com/office/drawing/2014/main" id="{E54751AC-4626-4022-A1EE-EB8E6A124F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41744" y="1429979"/>
            <a:ext cx="8501062" cy="471011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>
            <a:prstShdw prst="shdw12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27651" name="AutoShape 48">
            <a:extLst>
              <a:ext uri="{FF2B5EF4-FFF2-40B4-BE49-F238E27FC236}">
                <a16:creationId xmlns:a16="http://schemas.microsoft.com/office/drawing/2014/main" id="{C94B9FBF-F09E-4254-84BD-526AF18F2D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16413" y="1950333"/>
            <a:ext cx="8072438" cy="4324350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27652" name="AutoShape 50">
            <a:extLst>
              <a:ext uri="{FF2B5EF4-FFF2-40B4-BE49-F238E27FC236}">
                <a16:creationId xmlns:a16="http://schemas.microsoft.com/office/drawing/2014/main" id="{24BE7D33-0C09-426F-9219-67A671BFEE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04341" y="2336800"/>
            <a:ext cx="7858125" cy="1092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/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white"/>
              </a:solidFill>
            </a:endParaRPr>
          </a:p>
        </p:txBody>
      </p:sp>
      <p:grpSp>
        <p:nvGrpSpPr>
          <p:cNvPr id="27653" name="Group 51">
            <a:extLst>
              <a:ext uri="{FF2B5EF4-FFF2-40B4-BE49-F238E27FC236}">
                <a16:creationId xmlns:a16="http://schemas.microsoft.com/office/drawing/2014/main" id="{068C8594-D524-42EE-99A1-11ADE667EB34}"/>
              </a:ext>
            </a:extLst>
          </p:cNvPr>
          <p:cNvGrpSpPr>
            <a:grpSpLocks/>
          </p:cNvGrpSpPr>
          <p:nvPr/>
        </p:nvGrpSpPr>
        <p:grpSpPr bwMode="auto">
          <a:xfrm>
            <a:off x="2588456" y="385901"/>
            <a:ext cx="6682154" cy="899492"/>
            <a:chOff x="1289" y="587"/>
            <a:chExt cx="668" cy="647"/>
          </a:xfrm>
          <a:solidFill>
            <a:srgbClr val="FFCC66"/>
          </a:solidFill>
        </p:grpSpPr>
        <p:sp>
          <p:nvSpPr>
            <p:cNvPr id="27657" name="Oval 52">
              <a:extLst>
                <a:ext uri="{FF2B5EF4-FFF2-40B4-BE49-F238E27FC236}">
                  <a16:creationId xmlns:a16="http://schemas.microsoft.com/office/drawing/2014/main" id="{3C83B1B9-2644-4CAD-9D6A-D7CB7E465AA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89" y="729"/>
              <a:ext cx="668" cy="37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27658" name="Oval 53">
              <a:extLst>
                <a:ext uri="{FF2B5EF4-FFF2-40B4-BE49-F238E27FC236}">
                  <a16:creationId xmlns:a16="http://schemas.microsoft.com/office/drawing/2014/main" id="{3A6EF0DA-AE15-4F4C-AFC4-4C38DADBC4C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27659" name="Oval 54">
              <a:extLst>
                <a:ext uri="{FF2B5EF4-FFF2-40B4-BE49-F238E27FC236}">
                  <a16:creationId xmlns:a16="http://schemas.microsoft.com/office/drawing/2014/main" id="{A698CDF5-DFDB-44CC-B863-129785251F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27660" name="Oval 55">
              <a:extLst>
                <a:ext uri="{FF2B5EF4-FFF2-40B4-BE49-F238E27FC236}">
                  <a16:creationId xmlns:a16="http://schemas.microsoft.com/office/drawing/2014/main" id="{33E569A1-EE49-407B-86AA-9AD98FE5C8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27661" name="Oval 56">
              <a:extLst>
                <a:ext uri="{FF2B5EF4-FFF2-40B4-BE49-F238E27FC236}">
                  <a16:creationId xmlns:a16="http://schemas.microsoft.com/office/drawing/2014/main" id="{2C95ED68-4A2F-48EC-ADE3-BC6E9956C8B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400">
                <a:solidFill>
                  <a:prstClr val="white"/>
                </a:solidFill>
              </a:endParaRPr>
            </a:p>
          </p:txBody>
        </p:sp>
      </p:grpSp>
      <p:sp>
        <p:nvSpPr>
          <p:cNvPr id="27654" name="Text Box 57">
            <a:extLst>
              <a:ext uri="{FF2B5EF4-FFF2-40B4-BE49-F238E27FC236}">
                <a16:creationId xmlns:a16="http://schemas.microsoft.com/office/drawing/2014/main" id="{774EF2A1-8DFE-45E2-BC72-1F8416BA226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921927" y="541555"/>
            <a:ext cx="4348145" cy="461665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/>
              <a:t>Эмблема организации</a:t>
            </a:r>
            <a:endParaRPr lang="en-US" altLang="ru-RU" sz="2400" dirty="0"/>
          </a:p>
        </p:txBody>
      </p:sp>
      <p:sp>
        <p:nvSpPr>
          <p:cNvPr id="81978" name="Text Box 58">
            <a:extLst>
              <a:ext uri="{FF2B5EF4-FFF2-40B4-BE49-F238E27FC236}">
                <a16:creationId xmlns:a16="http://schemas.microsoft.com/office/drawing/2014/main" id="{1984087D-1F11-4687-ACC7-AB8C2E76C77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6727" y="1645879"/>
            <a:ext cx="7858125" cy="427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latin typeface="Arial" charset="0"/>
              </a:rPr>
              <a:t>Эмблему организации </a:t>
            </a:r>
            <a:r>
              <a:rPr lang="ru-RU" sz="1600" dirty="0">
                <a:latin typeface="Arial" charset="0"/>
              </a:rPr>
              <a:t>помещают на бланках организаций в соответствии с уставом (положением об организации).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latin typeface="Arial" charset="0"/>
              </a:rPr>
              <a:t>Наименование организации</a:t>
            </a:r>
            <a:r>
              <a:rPr lang="ru-RU" sz="1600" dirty="0">
                <a:latin typeface="Arial" charset="0"/>
              </a:rPr>
              <a:t>, являющейся автором документа, должно соответствовать наименованию, закрепленному в ее учредительных документах.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latin typeface="Arial" charset="0"/>
              </a:rPr>
              <a:t>Над наименованием организации указывают сокращенное, а при его отсутствии - полное наименование </a:t>
            </a:r>
            <a:r>
              <a:rPr lang="ru-RU" sz="1600" b="1" dirty="0">
                <a:latin typeface="Arial" charset="0"/>
              </a:rPr>
              <a:t>вышестоящей организации </a:t>
            </a:r>
            <a:r>
              <a:rPr lang="ru-RU" sz="1600" dirty="0">
                <a:latin typeface="Arial" charset="0"/>
              </a:rPr>
              <a:t>(при ее наличии).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latin typeface="Arial" charset="0"/>
              </a:rPr>
              <a:t>Сокращенное наименование </a:t>
            </a:r>
            <a:r>
              <a:rPr lang="ru-RU" sz="1600" dirty="0">
                <a:latin typeface="Arial" charset="0"/>
              </a:rPr>
              <a:t>организации приводят в тех случаях, когда оно закреплено в учредительных документах организации. Сокращенное наименование (в скобках) помещают ниже полного или за ним.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latin typeface="Arial" charset="0"/>
              </a:rPr>
              <a:t>Наименование филиала</a:t>
            </a:r>
            <a:r>
              <a:rPr lang="ru-RU" sz="1600" dirty="0">
                <a:latin typeface="Arial" charset="0"/>
              </a:rPr>
              <a:t>, территориального отделения, представительства указывают в том случае, если оно является автором документа, и располагают ниже наименования организации.</a:t>
            </a:r>
          </a:p>
        </p:txBody>
      </p:sp>
      <p:pic>
        <p:nvPicPr>
          <p:cNvPr id="3" name="Рисунок 2" descr="Глобус">
            <a:extLst>
              <a:ext uri="{FF2B5EF4-FFF2-40B4-BE49-F238E27FC236}">
                <a16:creationId xmlns:a16="http://schemas.microsoft.com/office/drawing/2014/main" id="{837FC0BE-5203-4E27-842B-D88FC7803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6231" y="197071"/>
            <a:ext cx="914400" cy="914400"/>
          </a:xfrm>
          <a:prstGeom prst="rect">
            <a:avLst/>
          </a:prstGeom>
        </p:spPr>
      </p:pic>
      <p:pic>
        <p:nvPicPr>
          <p:cNvPr id="13" name="Рисунок 12" descr="Книги">
            <a:extLst>
              <a:ext uri="{FF2B5EF4-FFF2-40B4-BE49-F238E27FC236}">
                <a16:creationId xmlns:a16="http://schemas.microsoft.com/office/drawing/2014/main" id="{CA2CBDF3-0D87-40B6-899A-4BF0A1907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982" y="1443038"/>
            <a:ext cx="914400" cy="914400"/>
          </a:xfrm>
          <a:prstGeom prst="rect">
            <a:avLst/>
          </a:prstGeom>
        </p:spPr>
      </p:pic>
      <p:pic>
        <p:nvPicPr>
          <p:cNvPr id="15" name="Рисунок 14" descr="Колокол">
            <a:extLst>
              <a:ext uri="{FF2B5EF4-FFF2-40B4-BE49-F238E27FC236}">
                <a16:creationId xmlns:a16="http://schemas.microsoft.com/office/drawing/2014/main" id="{91A24AC9-2599-4B6B-8112-59812128DD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0117" y="2730128"/>
            <a:ext cx="914400" cy="914400"/>
          </a:xfrm>
          <a:prstGeom prst="rect">
            <a:avLst/>
          </a:prstGeom>
        </p:spPr>
      </p:pic>
      <p:pic>
        <p:nvPicPr>
          <p:cNvPr id="17" name="Рисунок 16" descr="Классная доска">
            <a:extLst>
              <a:ext uri="{FF2B5EF4-FFF2-40B4-BE49-F238E27FC236}">
                <a16:creationId xmlns:a16="http://schemas.microsoft.com/office/drawing/2014/main" id="{8E3D9B8D-A70C-49F3-A44B-C47D66551E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8182" y="3976095"/>
            <a:ext cx="914400" cy="914400"/>
          </a:xfrm>
          <a:prstGeom prst="rect">
            <a:avLst/>
          </a:prstGeom>
        </p:spPr>
      </p:pic>
      <p:pic>
        <p:nvPicPr>
          <p:cNvPr id="19" name="Рисунок 18" descr="Рюкзак">
            <a:extLst>
              <a:ext uri="{FF2B5EF4-FFF2-40B4-BE49-F238E27FC236}">
                <a16:creationId xmlns:a16="http://schemas.microsoft.com/office/drawing/2014/main" id="{7B275515-D4A1-43A2-9D73-C783DCDCCE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8182" y="5414962"/>
            <a:ext cx="914400" cy="914400"/>
          </a:xfrm>
          <a:prstGeom prst="rect">
            <a:avLst/>
          </a:prstGeom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22019" y="654881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B5DCB33-A49D-4CBD-B21A-63545B7CC77D}"/>
              </a:ext>
            </a:extLst>
          </p:cNvPr>
          <p:cNvSpPr/>
          <p:nvPr/>
        </p:nvSpPr>
        <p:spPr>
          <a:xfrm>
            <a:off x="3259931" y="272123"/>
            <a:ext cx="85850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Приказ</a:t>
            </a:r>
            <a:r>
              <a:rPr lang="ru-RU" sz="2800" dirty="0">
                <a:latin typeface="Arial" charset="0"/>
              </a:rPr>
              <a:t> – локальный нормативно-правовой акт, издаваемый руководителем для решения основных и оперативных вопросов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E4A0DB-1FDA-49EB-B612-B3712D4E499E}"/>
              </a:ext>
            </a:extLst>
          </p:cNvPr>
          <p:cNvSpPr txBox="1"/>
          <p:nvPr/>
        </p:nvSpPr>
        <p:spPr>
          <a:xfrm>
            <a:off x="3349982" y="4086386"/>
            <a:ext cx="858506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Подписанный приказ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регистрируется зав. канцелярией (секретарем).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F2D07B5-E525-41A5-B299-7B5BFFB26756}"/>
              </a:ext>
            </a:extLst>
          </p:cNvPr>
          <p:cNvGrpSpPr/>
          <p:nvPr/>
        </p:nvGrpSpPr>
        <p:grpSpPr>
          <a:xfrm>
            <a:off x="1566244" y="533124"/>
            <a:ext cx="1237874" cy="1768392"/>
            <a:chOff x="1" y="293"/>
            <a:chExt cx="1237874" cy="1768392"/>
          </a:xfrm>
        </p:grpSpPr>
        <p:sp>
          <p:nvSpPr>
            <p:cNvPr id="10" name="Стрелка: шеврон 9">
              <a:extLst>
                <a:ext uri="{FF2B5EF4-FFF2-40B4-BE49-F238E27FC236}">
                  <a16:creationId xmlns:a16="http://schemas.microsoft.com/office/drawing/2014/main" id="{5EA0E4D7-981C-4B59-B839-6990C4CBBDF5}"/>
                </a:ext>
              </a:extLst>
            </p:cNvPr>
            <p:cNvSpPr/>
            <p:nvPr/>
          </p:nvSpPr>
          <p:spPr>
            <a:xfrm rot="5400000">
              <a:off x="-265258" y="265552"/>
              <a:ext cx="1768392" cy="1237874"/>
            </a:xfrm>
            <a:prstGeom prst="chevron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: шеврон 4">
              <a:extLst>
                <a:ext uri="{FF2B5EF4-FFF2-40B4-BE49-F238E27FC236}">
                  <a16:creationId xmlns:a16="http://schemas.microsoft.com/office/drawing/2014/main" id="{9D77E973-51B2-4263-9DEE-A40F0DD8DB71}"/>
                </a:ext>
              </a:extLst>
            </p:cNvPr>
            <p:cNvSpPr txBox="1"/>
            <p:nvPr/>
          </p:nvSpPr>
          <p:spPr>
            <a:xfrm>
              <a:off x="1" y="619230"/>
              <a:ext cx="1237874" cy="530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/>
                <a:t>I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2F5E58AA-9F14-4585-BF2E-8222B8A90D7E}"/>
              </a:ext>
            </a:extLst>
          </p:cNvPr>
          <p:cNvGrpSpPr/>
          <p:nvPr/>
        </p:nvGrpSpPr>
        <p:grpSpPr>
          <a:xfrm>
            <a:off x="1566244" y="2361924"/>
            <a:ext cx="1237874" cy="1768392"/>
            <a:chOff x="1" y="1576176"/>
            <a:chExt cx="1237874" cy="1768392"/>
          </a:xfrm>
        </p:grpSpPr>
        <p:sp>
          <p:nvSpPr>
            <p:cNvPr id="13" name="Стрелка: шеврон 12">
              <a:extLst>
                <a:ext uri="{FF2B5EF4-FFF2-40B4-BE49-F238E27FC236}">
                  <a16:creationId xmlns:a16="http://schemas.microsoft.com/office/drawing/2014/main" id="{593B8AE4-599B-47CB-B088-3C33295CA4EA}"/>
                </a:ext>
              </a:extLst>
            </p:cNvPr>
            <p:cNvSpPr/>
            <p:nvPr/>
          </p:nvSpPr>
          <p:spPr>
            <a:xfrm rot="5400000">
              <a:off x="-265258" y="1841435"/>
              <a:ext cx="1768392" cy="1237874"/>
            </a:xfrm>
            <a:prstGeom prst="chevron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: шеврон 4">
              <a:extLst>
                <a:ext uri="{FF2B5EF4-FFF2-40B4-BE49-F238E27FC236}">
                  <a16:creationId xmlns:a16="http://schemas.microsoft.com/office/drawing/2014/main" id="{CCB3362B-E271-413D-A061-A5C2DEF8CF7F}"/>
                </a:ext>
              </a:extLst>
            </p:cNvPr>
            <p:cNvSpPr txBox="1"/>
            <p:nvPr/>
          </p:nvSpPr>
          <p:spPr>
            <a:xfrm>
              <a:off x="1" y="2195113"/>
              <a:ext cx="1237874" cy="530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/>
                <a:t>II</a:t>
              </a: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2C2455E4-5366-4676-A2DD-6FAD7C2D5872}"/>
              </a:ext>
            </a:extLst>
          </p:cNvPr>
          <p:cNvGrpSpPr/>
          <p:nvPr/>
        </p:nvGrpSpPr>
        <p:grpSpPr>
          <a:xfrm>
            <a:off x="1566244" y="4190724"/>
            <a:ext cx="1237874" cy="1768392"/>
            <a:chOff x="1" y="3152058"/>
            <a:chExt cx="1237874" cy="1768392"/>
          </a:xfrm>
        </p:grpSpPr>
        <p:sp>
          <p:nvSpPr>
            <p:cNvPr id="16" name="Стрелка: шеврон 15">
              <a:extLst>
                <a:ext uri="{FF2B5EF4-FFF2-40B4-BE49-F238E27FC236}">
                  <a16:creationId xmlns:a16="http://schemas.microsoft.com/office/drawing/2014/main" id="{560AA914-01C9-44BB-B130-53B2F528C81F}"/>
                </a:ext>
              </a:extLst>
            </p:cNvPr>
            <p:cNvSpPr/>
            <p:nvPr/>
          </p:nvSpPr>
          <p:spPr>
            <a:xfrm rot="5400000">
              <a:off x="-265258" y="3417317"/>
              <a:ext cx="1768392" cy="1237874"/>
            </a:xfrm>
            <a:prstGeom prst="chevron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трелка: шеврон 4">
              <a:extLst>
                <a:ext uri="{FF2B5EF4-FFF2-40B4-BE49-F238E27FC236}">
                  <a16:creationId xmlns:a16="http://schemas.microsoft.com/office/drawing/2014/main" id="{B28F9178-1914-4868-B340-0CC91CA290DF}"/>
                </a:ext>
              </a:extLst>
            </p:cNvPr>
            <p:cNvSpPr txBox="1"/>
            <p:nvPr/>
          </p:nvSpPr>
          <p:spPr>
            <a:xfrm>
              <a:off x="1" y="3770995"/>
              <a:ext cx="1237874" cy="530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/>
                <a:t>III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EB3A875-6C26-4EDB-971B-472B1C61C2F2}"/>
              </a:ext>
            </a:extLst>
          </p:cNvPr>
          <p:cNvSpPr txBox="1"/>
          <p:nvPr/>
        </p:nvSpPr>
        <p:spPr>
          <a:xfrm>
            <a:off x="3349982" y="2081132"/>
            <a:ext cx="85850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Приказ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вступает в силу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с момента его подписания руководителем общеобразовательного учреждения, если в тексте не указано другого срока. 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50129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>
            <a:extLst>
              <a:ext uri="{FF2B5EF4-FFF2-40B4-BE49-F238E27FC236}">
                <a16:creationId xmlns:a16="http://schemas.microsoft.com/office/drawing/2014/main" id="{1F423C43-E47E-415F-8CC0-CF3AF9B05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665" y="3068224"/>
            <a:ext cx="2724150" cy="1762125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6147" name="AutoShape 5">
            <a:extLst>
              <a:ext uri="{FF2B5EF4-FFF2-40B4-BE49-F238E27FC236}">
                <a16:creationId xmlns:a16="http://schemas.microsoft.com/office/drawing/2014/main" id="{929966B0-7D14-40FC-B749-B5086FAFB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132" y="3095626"/>
            <a:ext cx="2714625" cy="1762125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87008466-9D04-42DA-94AF-8AF6C7361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3570558"/>
            <a:ext cx="2633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/>
              <a:t>Констатирующая часть</a:t>
            </a:r>
            <a:endParaRPr lang="en-US" altLang="ru-RU" sz="1400" dirty="0"/>
          </a:p>
        </p:txBody>
      </p:sp>
      <p:sp>
        <p:nvSpPr>
          <p:cNvPr id="6149" name="AutoShape 7">
            <a:extLst>
              <a:ext uri="{FF2B5EF4-FFF2-40B4-BE49-F238E27FC236}">
                <a16:creationId xmlns:a16="http://schemas.microsoft.com/office/drawing/2014/main" id="{CA81E7F2-957F-45DC-8E92-C48B675FD5D0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>
            <a:off x="4746625" y="2995613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48" name="Freeform 8">
            <a:extLst>
              <a:ext uri="{FF2B5EF4-FFF2-40B4-BE49-F238E27FC236}">
                <a16:creationId xmlns:a16="http://schemas.microsoft.com/office/drawing/2014/main" id="{566EDD8E-AA30-45D8-ABC8-B559B5D76A58}"/>
              </a:ext>
            </a:extLst>
          </p:cNvPr>
          <p:cNvSpPr>
            <a:spLocks/>
          </p:cNvSpPr>
          <p:nvPr/>
        </p:nvSpPr>
        <p:spPr bwMode="gray">
          <a:xfrm>
            <a:off x="4746625" y="2998789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151" name="AutoShape 9">
            <a:extLst>
              <a:ext uri="{FF2B5EF4-FFF2-40B4-BE49-F238E27FC236}">
                <a16:creationId xmlns:a16="http://schemas.microsoft.com/office/drawing/2014/main" id="{B7E72019-3CA1-4769-9E9B-D980181278A9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6392864" y="29956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0" name="Freeform 10">
            <a:extLst>
              <a:ext uri="{FF2B5EF4-FFF2-40B4-BE49-F238E27FC236}">
                <a16:creationId xmlns:a16="http://schemas.microsoft.com/office/drawing/2014/main" id="{B31A2027-6A0B-4D60-9627-EF9D0859844E}"/>
              </a:ext>
            </a:extLst>
          </p:cNvPr>
          <p:cNvSpPr>
            <a:spLocks/>
          </p:cNvSpPr>
          <p:nvPr/>
        </p:nvSpPr>
        <p:spPr bwMode="gray">
          <a:xfrm flipH="1">
            <a:off x="6399214" y="299878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6153" name="Group 11">
            <a:extLst>
              <a:ext uri="{FF2B5EF4-FFF2-40B4-BE49-F238E27FC236}">
                <a16:creationId xmlns:a16="http://schemas.microsoft.com/office/drawing/2014/main" id="{F1CB9AC5-CA5F-4D9D-9AB3-DC1ECF4FD6D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71600"/>
            <a:ext cx="2998788" cy="1601788"/>
            <a:chOff x="1997" y="1314"/>
            <a:chExt cx="1889" cy="1009"/>
          </a:xfrm>
        </p:grpSpPr>
        <p:grpSp>
          <p:nvGrpSpPr>
            <p:cNvPr id="6157" name="Group 12">
              <a:extLst>
                <a:ext uri="{FF2B5EF4-FFF2-40B4-BE49-F238E27FC236}">
                  <a16:creationId xmlns:a16="http://schemas.microsoft.com/office/drawing/2014/main" id="{DE7842F2-17A9-4549-949F-80DD644A6B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1453" name="Oval 13">
                <a:extLst>
                  <a:ext uri="{FF2B5EF4-FFF2-40B4-BE49-F238E27FC236}">
                    <a16:creationId xmlns:a16="http://schemas.microsoft.com/office/drawing/2014/main" id="{B1134280-ECF6-4471-A24E-B748E413B79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454" name="Oval 14">
                <a:extLst>
                  <a:ext uri="{FF2B5EF4-FFF2-40B4-BE49-F238E27FC236}">
                    <a16:creationId xmlns:a16="http://schemas.microsoft.com/office/drawing/2014/main" id="{94F98644-A99F-4434-9584-559A863A8AB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1455" name="Oval 15">
              <a:extLst>
                <a:ext uri="{FF2B5EF4-FFF2-40B4-BE49-F238E27FC236}">
                  <a16:creationId xmlns:a16="http://schemas.microsoft.com/office/drawing/2014/main" id="{76560E8B-C190-4BBB-B8E5-9DF0CC4C46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7C99BE8C-424D-4A0E-86FF-2A268A34138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57" name="Oval 17">
              <a:extLst>
                <a:ext uri="{FF2B5EF4-FFF2-40B4-BE49-F238E27FC236}">
                  <a16:creationId xmlns:a16="http://schemas.microsoft.com/office/drawing/2014/main" id="{1AA933C8-E8B0-45C7-8816-9E9B44E661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58" name="Oval 18">
              <a:extLst>
                <a:ext uri="{FF2B5EF4-FFF2-40B4-BE49-F238E27FC236}">
                  <a16:creationId xmlns:a16="http://schemas.microsoft.com/office/drawing/2014/main" id="{8FCE3687-25A6-4BCA-A3FE-5506C0B243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154" name="Text Box 19">
            <a:extLst>
              <a:ext uri="{FF2B5EF4-FFF2-40B4-BE49-F238E27FC236}">
                <a16:creationId xmlns:a16="http://schemas.microsoft.com/office/drawing/2014/main" id="{AC55406E-E9A4-4966-AAA5-7BC750CC9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571626"/>
            <a:ext cx="139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Текст</a:t>
            </a:r>
          </a:p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приказа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6155" name="Text Box 20">
            <a:extLst>
              <a:ext uri="{FF2B5EF4-FFF2-40B4-BE49-F238E27FC236}">
                <a16:creationId xmlns:a16="http://schemas.microsoft.com/office/drawing/2014/main" id="{DFB09A51-A223-4656-84A5-A7C11B6E7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665" y="3570557"/>
            <a:ext cx="2833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/>
              <a:t>Распорядительная часть</a:t>
            </a:r>
            <a:endParaRPr lang="en-US" altLang="ru-RU" sz="2000" dirty="0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65135" y="652999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316F6B17-32F2-4C52-A9C0-25360E1C4112}"/>
              </a:ext>
            </a:extLst>
          </p:cNvPr>
          <p:cNvSpPr txBox="1">
            <a:spLocks/>
          </p:cNvSpPr>
          <p:nvPr/>
        </p:nvSpPr>
        <p:spPr bwMode="black">
          <a:xfrm>
            <a:off x="1830192" y="304733"/>
            <a:ext cx="7000876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Констатирующая часть:</a:t>
            </a:r>
          </a:p>
          <a:p>
            <a:pPr algn="ctr">
              <a:defRPr/>
            </a:pPr>
            <a:br>
              <a:rPr lang="ru-RU" sz="1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2619372-DD18-438B-8D25-8E658E476B3E}"/>
              </a:ext>
            </a:extLst>
          </p:cNvPr>
          <p:cNvSpPr/>
          <p:nvPr/>
        </p:nvSpPr>
        <p:spPr>
          <a:xfrm>
            <a:off x="4068065" y="868295"/>
            <a:ext cx="74295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r>
              <a:rPr lang="ru-RU" sz="3200" dirty="0">
                <a:latin typeface="Arial" charset="0"/>
              </a:rPr>
              <a:t>цели и задачи предписываемых действий </a:t>
            </a:r>
            <a:br>
              <a:rPr lang="ru-RU" sz="3200" dirty="0">
                <a:latin typeface="Arial" charset="0"/>
              </a:rPr>
            </a:br>
            <a:endParaRPr lang="ru-RU" sz="3200" dirty="0">
              <a:latin typeface="Arial" charset="0"/>
            </a:endParaRPr>
          </a:p>
          <a:p>
            <a:pPr>
              <a:defRPr/>
            </a:pPr>
            <a:r>
              <a:rPr lang="ru-RU" sz="3200" dirty="0">
                <a:latin typeface="Arial" charset="0"/>
              </a:rPr>
              <a:t>причины издания приказа</a:t>
            </a:r>
            <a:br>
              <a:rPr lang="ru-RU" sz="3200" dirty="0">
                <a:latin typeface="Arial" charset="0"/>
              </a:rPr>
            </a:br>
            <a:endParaRPr lang="ru-RU" sz="3200" dirty="0">
              <a:latin typeface="Arial" charset="0"/>
            </a:endParaRPr>
          </a:p>
          <a:p>
            <a:pPr>
              <a:defRPr/>
            </a:pPr>
            <a:r>
              <a:rPr lang="ru-RU" sz="3200" dirty="0">
                <a:latin typeface="Arial" charset="0"/>
              </a:rPr>
              <a:t>ссылка на документ, послуживший основанием для подготовки приказа</a:t>
            </a:r>
          </a:p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3D7BA1C-8DE0-4E08-9300-23A21321E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940" y="1502592"/>
            <a:ext cx="981147" cy="98114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A57957-BF55-4753-ABEE-88B27C9D6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65" y="2639494"/>
            <a:ext cx="981147" cy="98114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8A6AD1-3FB8-4747-A632-A17FA0AA7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765" y="3882275"/>
            <a:ext cx="981148" cy="981148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41129" y="6563862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748CE797-460F-4005-B8BD-F1F8F14D3229}"/>
              </a:ext>
            </a:extLst>
          </p:cNvPr>
          <p:cNvSpPr txBox="1">
            <a:spLocks/>
          </p:cNvSpPr>
          <p:nvPr/>
        </p:nvSpPr>
        <p:spPr bwMode="black">
          <a:xfrm>
            <a:off x="1309687" y="500063"/>
            <a:ext cx="7000876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Распорядительная часть</a:t>
            </a:r>
          </a:p>
          <a:p>
            <a:pPr algn="ctr">
              <a:defRPr/>
            </a:pPr>
            <a:br>
              <a:rPr lang="ru-RU" sz="1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C21CFAF-5FB6-4FF2-A079-61FA9B92D3A9}"/>
              </a:ext>
            </a:extLst>
          </p:cNvPr>
          <p:cNvSpPr/>
          <p:nvPr/>
        </p:nvSpPr>
        <p:spPr>
          <a:xfrm>
            <a:off x="4088827" y="1413063"/>
            <a:ext cx="74295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r>
              <a:rPr lang="ru-RU" sz="3200" dirty="0">
                <a:latin typeface="Arial" charset="0"/>
              </a:rPr>
              <a:t>предписываемые действия </a:t>
            </a:r>
          </a:p>
          <a:p>
            <a:pPr>
              <a:defRPr/>
            </a:pPr>
            <a:endParaRPr lang="ru-RU" sz="3200" dirty="0">
              <a:latin typeface="Arial" charset="0"/>
            </a:endParaRPr>
          </a:p>
          <a:p>
            <a:pPr>
              <a:defRPr/>
            </a:pPr>
            <a:r>
              <a:rPr lang="ru-RU" sz="3200" dirty="0">
                <a:latin typeface="Arial" charset="0"/>
              </a:rPr>
              <a:t>фамилии должностных лиц, ответственных за их выполнение</a:t>
            </a:r>
          </a:p>
          <a:p>
            <a:pPr>
              <a:defRPr/>
            </a:pPr>
            <a:r>
              <a:rPr lang="ru-RU" sz="3200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ru-RU" sz="3200" dirty="0">
                <a:latin typeface="Arial" charset="0"/>
              </a:rPr>
              <a:t>сроки исполнения </a:t>
            </a:r>
          </a:p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AD67056-2174-4B22-BF8C-6AA7E9C29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697" y="2938425"/>
            <a:ext cx="981147" cy="981147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7AF474-9167-4B4D-A0B3-55773741B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697" y="1840949"/>
            <a:ext cx="981541" cy="98154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672B83-C635-4B2B-9413-0011C17201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303" y="4035507"/>
            <a:ext cx="981541" cy="98154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748CE797-460F-4005-B8BD-F1F8F14D3229}"/>
              </a:ext>
            </a:extLst>
          </p:cNvPr>
          <p:cNvSpPr txBox="1">
            <a:spLocks/>
          </p:cNvSpPr>
          <p:nvPr/>
        </p:nvSpPr>
        <p:spPr bwMode="black">
          <a:xfrm>
            <a:off x="1309687" y="500063"/>
            <a:ext cx="7000876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Распорядительная часть</a:t>
            </a:r>
          </a:p>
          <a:p>
            <a:pPr algn="ctr">
              <a:defRPr/>
            </a:pPr>
            <a:br>
              <a:rPr lang="ru-RU" sz="1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C21CFAF-5FB6-4FF2-A079-61FA9B92D3A9}"/>
              </a:ext>
            </a:extLst>
          </p:cNvPr>
          <p:cNvSpPr/>
          <p:nvPr/>
        </p:nvSpPr>
        <p:spPr>
          <a:xfrm>
            <a:off x="4088827" y="1413063"/>
            <a:ext cx="74295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7AF474-9167-4B4D-A0B3-55773741B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286" y="1372521"/>
            <a:ext cx="981541" cy="98154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672B83-C635-4B2B-9413-0011C1720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285" y="3429000"/>
            <a:ext cx="981541" cy="9815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29C887-5A24-47FA-B77C-BCB859DB5117}"/>
              </a:ext>
            </a:extLst>
          </p:cNvPr>
          <p:cNvSpPr txBox="1"/>
          <p:nvPr/>
        </p:nvSpPr>
        <p:spPr>
          <a:xfrm>
            <a:off x="4515729" y="1056119"/>
            <a:ext cx="610537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отделяется от констатирующей словом "приказываю", ставится двоеточие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91633-5084-4272-8E86-D1541410DDE8}"/>
              </a:ext>
            </a:extLst>
          </p:cNvPr>
          <p:cNvSpPr txBox="1"/>
          <p:nvPr/>
        </p:nvSpPr>
        <p:spPr>
          <a:xfrm>
            <a:off x="4515729" y="2956617"/>
            <a:ext cx="610537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делится на пункты, которые нумеруются арабскими цифрами с точками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C9465-F923-41C5-A33E-CB514B97B2BC}"/>
              </a:ext>
            </a:extLst>
          </p:cNvPr>
          <p:cNvSpPr txBox="1"/>
          <p:nvPr/>
        </p:nvSpPr>
        <p:spPr>
          <a:xfrm>
            <a:off x="4515729" y="4698050"/>
            <a:ext cx="61053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Каждый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пункт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 начинается с указания конкретного действия, выраженного глаголом в неопределенной форме</a:t>
            </a: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69B8ADA-74EF-4AA3-9453-65233C294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285" y="5349260"/>
            <a:ext cx="981541" cy="9815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36582" y="6513932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  <p:extLst>
      <p:ext uri="{BB962C8B-B14F-4D97-AF65-F5344CB8AC3E}">
        <p14:creationId xmlns:p14="http://schemas.microsoft.com/office/powerpoint/2010/main" val="2592459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4175A02-CD97-487B-A1BF-AF5A64C43C45}"/>
              </a:ext>
            </a:extLst>
          </p:cNvPr>
          <p:cNvSpPr/>
          <p:nvPr/>
        </p:nvSpPr>
        <p:spPr>
          <a:xfrm>
            <a:off x="1955409" y="427831"/>
            <a:ext cx="7748185" cy="55092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Отдельные задания </a:t>
            </a:r>
          </a:p>
          <a:p>
            <a:pPr>
              <a:defRPr/>
            </a:pPr>
            <a:r>
              <a:rPr lang="ru-RU" sz="3200" dirty="0">
                <a:latin typeface="Arial" charset="0"/>
              </a:rPr>
              <a:t>(например, задания, содержащие цифровые данные) </a:t>
            </a:r>
          </a:p>
          <a:p>
            <a:pPr>
              <a:defRPr/>
            </a:pPr>
            <a:r>
              <a:rPr lang="ru-RU" sz="3200" dirty="0">
                <a:latin typeface="Arial" charset="0"/>
              </a:rPr>
              <a:t>могут оформляться в виде приложения к приказу со ссылкой на них в соответствующих пунктах приказа. </a:t>
            </a:r>
            <a:br>
              <a:rPr lang="ru-RU" sz="3200" dirty="0">
                <a:latin typeface="Arial" charset="0"/>
              </a:rPr>
            </a:br>
            <a:r>
              <a:rPr lang="ru-RU" sz="3200" dirty="0">
                <a:latin typeface="Arial" charset="0"/>
              </a:rPr>
              <a:t>При наличии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нескольких приложений </a:t>
            </a:r>
            <a:r>
              <a:rPr lang="ru-RU" sz="3200" dirty="0">
                <a:latin typeface="Arial" charset="0"/>
              </a:rPr>
              <a:t>на каждом из них проставляется порядковый номер.</a:t>
            </a:r>
          </a:p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endParaRPr lang="ru-RU" sz="3200" dirty="0">
              <a:solidFill>
                <a:srgbClr val="211E54"/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703594" y="6543542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>
            <a:extLst>
              <a:ext uri="{FF2B5EF4-FFF2-40B4-BE49-F238E27FC236}">
                <a16:creationId xmlns:a16="http://schemas.microsoft.com/office/drawing/2014/main" id="{D07A6D44-5134-4A4A-B4E7-2C97AD503580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778511"/>
            <a:ext cx="7358062" cy="5000625"/>
            <a:chOff x="1104" y="1200"/>
            <a:chExt cx="3504" cy="823"/>
          </a:xfrm>
          <a:solidFill>
            <a:srgbClr val="FFCC66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EFC8756B-CE97-4959-9CA3-A69F8425DA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12294" name="Text Box 8">
              <a:extLst>
                <a:ext uri="{FF2B5EF4-FFF2-40B4-BE49-F238E27FC236}">
                  <a16:creationId xmlns:a16="http://schemas.microsoft.com/office/drawing/2014/main" id="{5FB7DCEF-B6C3-45B7-B0FA-975CF99B69A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90B1B0C-855E-4836-A66B-38865620A422}"/>
              </a:ext>
            </a:extLst>
          </p:cNvPr>
          <p:cNvSpPr/>
          <p:nvPr/>
        </p:nvSpPr>
        <p:spPr>
          <a:xfrm>
            <a:off x="2309813" y="920750"/>
            <a:ext cx="7215188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211E54"/>
                </a:solidFill>
                <a:latin typeface="Arial" charset="0"/>
              </a:rPr>
              <a:t>На первом листе приложения в правом верхнем углу делается надпись:</a:t>
            </a:r>
          </a:p>
          <a:p>
            <a:pPr>
              <a:defRPr/>
            </a:pPr>
            <a:r>
              <a:rPr lang="ru-RU" sz="2000" dirty="0">
                <a:solidFill>
                  <a:srgbClr val="211E54"/>
                </a:solidFill>
                <a:latin typeface="Arial" charset="0"/>
              </a:rPr>
              <a:t> </a:t>
            </a:r>
          </a:p>
          <a:p>
            <a:pPr algn="r"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algn="r"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приказу от 11.02.2001 N 2</a:t>
            </a:r>
          </a:p>
          <a:p>
            <a:pPr>
              <a:defRPr/>
            </a:pPr>
            <a:endParaRPr lang="ru-RU" sz="20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endParaRPr lang="ru-RU" sz="20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r>
              <a:rPr lang="ru-RU" sz="2000" dirty="0">
                <a:solidFill>
                  <a:srgbClr val="211E54"/>
                </a:solidFill>
                <a:latin typeface="Arial" charset="0"/>
              </a:rPr>
              <a:t>Если в приложении к приказу даны документы другой организации, то в правом верхнем углу данного приложения делается соответствующая запись:</a:t>
            </a:r>
          </a:p>
          <a:p>
            <a:pPr>
              <a:defRPr/>
            </a:pPr>
            <a:endParaRPr lang="ru-RU" sz="20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r>
              <a:rPr lang="ru-RU" sz="2000" dirty="0">
                <a:solidFill>
                  <a:srgbClr val="211E54"/>
                </a:solidFill>
                <a:latin typeface="Arial" charset="0"/>
              </a:rPr>
              <a:t> </a:t>
            </a:r>
          </a:p>
          <a:p>
            <a:pPr algn="r"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algn="r"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приказу от 02.02.2001 N 12</a:t>
            </a:r>
          </a:p>
          <a:p>
            <a:pPr>
              <a:defRPr/>
            </a:pPr>
            <a:endParaRPr lang="ru-RU" sz="2000" dirty="0">
              <a:solidFill>
                <a:srgbClr val="211E54"/>
              </a:solidFill>
              <a:latin typeface="Arial" charset="0"/>
            </a:endParaRPr>
          </a:p>
          <a:p>
            <a:pPr>
              <a:defRPr/>
            </a:pPr>
            <a:endParaRPr lang="ru-RU" sz="2000" dirty="0">
              <a:solidFill>
                <a:srgbClr val="211E54"/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44955" y="648935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A0C9F21-087F-43D2-9CFC-F892EDBBB790}"/>
              </a:ext>
            </a:extLst>
          </p:cNvPr>
          <p:cNvSpPr/>
          <p:nvPr/>
        </p:nvSpPr>
        <p:spPr>
          <a:xfrm>
            <a:off x="2095500" y="2428876"/>
            <a:ext cx="7786688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atin typeface="Arial" charset="0"/>
              </a:rPr>
              <a:t>Страницы приказа и приложений</a:t>
            </a:r>
            <a:br>
              <a:rPr lang="ru-RU" sz="3200" dirty="0">
                <a:latin typeface="Arial" charset="0"/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нумеруются как единый документ</a:t>
            </a:r>
          </a:p>
          <a:p>
            <a:pPr algn="ctr">
              <a:defRPr/>
            </a:pPr>
            <a:endParaRPr lang="ru-RU" sz="3200" dirty="0">
              <a:latin typeface="Arial" charset="0"/>
            </a:endParaRPr>
          </a:p>
          <a:p>
            <a:pPr algn="ctr">
              <a:defRPr/>
            </a:pPr>
            <a:endParaRPr lang="ru-RU" sz="32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9A416B-17C9-4C14-8687-2C24D742E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014" y="3881386"/>
            <a:ext cx="1219306" cy="121930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3859ED-E357-45DC-87FB-F788783F6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833" y="3881386"/>
            <a:ext cx="1219306" cy="121930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6466FF-C7DE-4014-ABF8-D1EB7BA57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910" y="3881386"/>
            <a:ext cx="1219306" cy="1219306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719462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>
            <a:extLst>
              <a:ext uri="{FF2B5EF4-FFF2-40B4-BE49-F238E27FC236}">
                <a16:creationId xmlns:a16="http://schemas.microsoft.com/office/drawing/2014/main" id="{9A0033AD-E21B-4706-907D-32B02224CEA2}"/>
              </a:ext>
            </a:extLst>
          </p:cNvPr>
          <p:cNvGrpSpPr>
            <a:grpSpLocks/>
          </p:cNvGrpSpPr>
          <p:nvPr/>
        </p:nvGrpSpPr>
        <p:grpSpPr bwMode="auto">
          <a:xfrm>
            <a:off x="2546880" y="697231"/>
            <a:ext cx="7358062" cy="5000625"/>
            <a:chOff x="1104" y="1200"/>
            <a:chExt cx="3504" cy="823"/>
          </a:xfrm>
          <a:solidFill>
            <a:srgbClr val="FFCC66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24315A7D-854D-4FA9-BBDD-0FB5CFB37B6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14342" name="Text Box 8">
              <a:extLst>
                <a:ext uri="{FF2B5EF4-FFF2-40B4-BE49-F238E27FC236}">
                  <a16:creationId xmlns:a16="http://schemas.microsoft.com/office/drawing/2014/main" id="{42957EE6-0D9C-43A8-9C32-BF845B45374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AAD584B-4070-4B6E-BDC5-2C7D52BB40E3}"/>
              </a:ext>
            </a:extLst>
          </p:cNvPr>
          <p:cNvSpPr/>
          <p:nvPr/>
        </p:nvSpPr>
        <p:spPr>
          <a:xfrm>
            <a:off x="2622021" y="920750"/>
            <a:ext cx="74295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Нормативные предписания </a:t>
            </a:r>
            <a:r>
              <a:rPr lang="ru-RU" sz="3200" dirty="0">
                <a:latin typeface="Arial" charset="0"/>
              </a:rPr>
              <a:t>оформляются в виде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пунктов</a:t>
            </a:r>
            <a:r>
              <a:rPr lang="ru-RU" sz="3200" dirty="0">
                <a:latin typeface="Arial" charset="0"/>
              </a:rPr>
              <a:t>, которые нумеруются арабскими цифрами с точкой и заголовков не имеют. </a:t>
            </a:r>
          </a:p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Пункты</a:t>
            </a:r>
            <a:r>
              <a:rPr lang="ru-RU" sz="3200" dirty="0">
                <a:latin typeface="Arial" charset="0"/>
              </a:rPr>
              <a:t> могут подразделяться на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подпункты</a:t>
            </a:r>
            <a:r>
              <a:rPr lang="ru-RU" sz="3200" dirty="0">
                <a:latin typeface="Arial" charset="0"/>
              </a:rPr>
              <a:t>, которые могут иметь буквенную или цифровую нумерацию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.</a:t>
            </a:r>
          </a:p>
          <a:p>
            <a:pPr>
              <a:defRPr/>
            </a:pPr>
            <a:endParaRPr lang="ru-RU" sz="32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2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09489" y="6485395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4F8A8-DA1F-4193-A6FD-ADEA9280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9" cy="1478570"/>
          </a:xfrm>
        </p:spPr>
        <p:txBody>
          <a:bodyPr/>
          <a:lstStyle/>
          <a:p>
            <a:pPr algn="ctr"/>
            <a:r>
              <a:rPr lang="ru-RU" b="1" dirty="0"/>
              <a:t>эффективное управление невозможно без четко организованного делопроизводства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AD5C0E-45D4-4DA2-BDCA-16601502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3EC0-4CCF-49B9-A59D-E7A60AED7BD7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B9696ED-4D6C-4366-93DA-5ECFDE591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067543"/>
              </p:ext>
            </p:extLst>
          </p:nvPr>
        </p:nvGraphicFramePr>
        <p:xfrm>
          <a:off x="348630" y="1806085"/>
          <a:ext cx="11488465" cy="3749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02716" y="653048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  <p:extLst>
      <p:ext uri="{BB962C8B-B14F-4D97-AF65-F5344CB8AC3E}">
        <p14:creationId xmlns:p14="http://schemas.microsoft.com/office/powerpoint/2010/main" val="4245574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>
            <a:extLst>
              <a:ext uri="{FF2B5EF4-FFF2-40B4-BE49-F238E27FC236}">
                <a16:creationId xmlns:a16="http://schemas.microsoft.com/office/drawing/2014/main" id="{BA594633-0F0E-4D45-BE74-A737394BA891}"/>
              </a:ext>
            </a:extLst>
          </p:cNvPr>
          <p:cNvGrpSpPr>
            <a:grpSpLocks/>
          </p:cNvGrpSpPr>
          <p:nvPr/>
        </p:nvGrpSpPr>
        <p:grpSpPr bwMode="auto">
          <a:xfrm>
            <a:off x="2238375" y="798831"/>
            <a:ext cx="7358062" cy="5000625"/>
            <a:chOff x="1104" y="1200"/>
            <a:chExt cx="3504" cy="823"/>
          </a:xfrm>
          <a:solidFill>
            <a:schemeClr val="accent2">
              <a:lumMod val="75000"/>
            </a:schemeClr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7020ACAE-FD5C-40E7-82CD-F8F001AC8DD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15366" name="Text Box 8">
              <a:extLst>
                <a:ext uri="{FF2B5EF4-FFF2-40B4-BE49-F238E27FC236}">
                  <a16:creationId xmlns:a16="http://schemas.microsoft.com/office/drawing/2014/main" id="{0B67A375-1AD8-464B-86D4-275870AC843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CD5EB38-C4ED-4967-A068-0E2CC1B2EA76}"/>
              </a:ext>
            </a:extLst>
          </p:cNvPr>
          <p:cNvSpPr/>
          <p:nvPr/>
        </p:nvSpPr>
        <p:spPr>
          <a:xfrm>
            <a:off x="2595563" y="1928813"/>
            <a:ext cx="74295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Значительные по объему 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нормативные правовые акты </a:t>
            </a: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могут делиться на </a:t>
            </a: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главы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которые нумеруются римскими цифрами и имеют заголовки.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96437" y="6475095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>
            <a:extLst>
              <a:ext uri="{FF2B5EF4-FFF2-40B4-BE49-F238E27FC236}">
                <a16:creationId xmlns:a16="http://schemas.microsoft.com/office/drawing/2014/main" id="{7C0A0F25-1B88-47A2-BE1C-89EA62DFEF24}"/>
              </a:ext>
            </a:extLst>
          </p:cNvPr>
          <p:cNvGrpSpPr>
            <a:grpSpLocks/>
          </p:cNvGrpSpPr>
          <p:nvPr/>
        </p:nvGrpSpPr>
        <p:grpSpPr bwMode="auto">
          <a:xfrm>
            <a:off x="2416969" y="819151"/>
            <a:ext cx="7358062" cy="5000625"/>
            <a:chOff x="1104" y="1200"/>
            <a:chExt cx="3504" cy="823"/>
          </a:xfrm>
          <a:solidFill>
            <a:srgbClr val="FF9900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62C74D96-1EDA-4B27-B0A2-522FFBC627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16390" name="Text Box 8">
              <a:extLst>
                <a:ext uri="{FF2B5EF4-FFF2-40B4-BE49-F238E27FC236}">
                  <a16:creationId xmlns:a16="http://schemas.microsoft.com/office/drawing/2014/main" id="{1B4DD439-3931-4531-BD4C-7D755B6283A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C296244-D057-4BEB-A05B-5E385CFB390C}"/>
              </a:ext>
            </a:extLst>
          </p:cNvPr>
          <p:cNvSpPr/>
          <p:nvPr/>
        </p:nvSpPr>
        <p:spPr>
          <a:xfrm>
            <a:off x="2444750" y="1792289"/>
            <a:ext cx="74295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В последнем пункте распорядительной части указывается </a:t>
            </a: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должностное лицо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на которое возлагается </a:t>
            </a:r>
            <a:b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</a:b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контроль за исполнением приказа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.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65275" y="6567543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">
            <a:extLst>
              <a:ext uri="{FF2B5EF4-FFF2-40B4-BE49-F238E27FC236}">
                <a16:creationId xmlns:a16="http://schemas.microsoft.com/office/drawing/2014/main" id="{08AFFBBB-F46F-4F56-A223-0CDEAB2129A3}"/>
              </a:ext>
            </a:extLst>
          </p:cNvPr>
          <p:cNvGrpSpPr>
            <a:grpSpLocks/>
          </p:cNvGrpSpPr>
          <p:nvPr/>
        </p:nvGrpSpPr>
        <p:grpSpPr bwMode="auto">
          <a:xfrm>
            <a:off x="2601066" y="676911"/>
            <a:ext cx="7358062" cy="5000625"/>
            <a:chOff x="1104" y="1200"/>
            <a:chExt cx="3504" cy="823"/>
          </a:xfrm>
          <a:solidFill>
            <a:srgbClr val="C00000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CC5F2255-249B-44A7-A890-BF694CE676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17414" name="Text Box 8">
              <a:extLst>
                <a:ext uri="{FF2B5EF4-FFF2-40B4-BE49-F238E27FC236}">
                  <a16:creationId xmlns:a16="http://schemas.microsoft.com/office/drawing/2014/main" id="{3D91EF2F-9D57-4FB8-AF96-AC0E08B8154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006622F-8A38-412C-B56C-8AE347C14C08}"/>
              </a:ext>
            </a:extLst>
          </p:cNvPr>
          <p:cNvSpPr/>
          <p:nvPr/>
        </p:nvSpPr>
        <p:spPr>
          <a:xfrm>
            <a:off x="2700516" y="1047221"/>
            <a:ext cx="742950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Обязательным атрибутом приказа является реквизит 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«С приказом ознакомлен». 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Работник ставит подпись, дату и расшифровывает подпись.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85595" y="6526987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>
            <a:extLst>
              <a:ext uri="{FF2B5EF4-FFF2-40B4-BE49-F238E27FC236}">
                <a16:creationId xmlns:a16="http://schemas.microsoft.com/office/drawing/2014/main" id="{A95FBA08-394C-4B8A-BC8A-0310067B805C}"/>
              </a:ext>
            </a:extLst>
          </p:cNvPr>
          <p:cNvGrpSpPr>
            <a:grpSpLocks/>
          </p:cNvGrpSpPr>
          <p:nvPr/>
        </p:nvGrpSpPr>
        <p:grpSpPr bwMode="auto">
          <a:xfrm>
            <a:off x="2768600" y="581820"/>
            <a:ext cx="7286625" cy="1306512"/>
            <a:chOff x="1104" y="1200"/>
            <a:chExt cx="3504" cy="823"/>
          </a:xfrm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1076D86C-A7BC-4B48-ABBC-D56CAB7E385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9" name="AutoShape 5">
              <a:extLst>
                <a:ext uri="{FF2B5EF4-FFF2-40B4-BE49-F238E27FC236}">
                  <a16:creationId xmlns:a16="http://schemas.microsoft.com/office/drawing/2014/main" id="{E17B2A71-CFE0-4A0E-9D52-05D31EBE984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81" y="1276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3494" name="Freeform 6">
              <a:extLst>
                <a:ext uri="{FF2B5EF4-FFF2-40B4-BE49-F238E27FC236}">
                  <a16:creationId xmlns:a16="http://schemas.microsoft.com/office/drawing/2014/main" id="{5760D6D1-2F08-41AC-8064-9BCE785E3A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223" y="1319"/>
              <a:ext cx="337" cy="337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3495" name="Text Box 7">
              <a:extLst>
                <a:ext uri="{FF2B5EF4-FFF2-40B4-BE49-F238E27FC236}">
                  <a16:creationId xmlns:a16="http://schemas.microsoft.com/office/drawing/2014/main" id="{3E577376-49FA-4738-A10C-81CF07AA85C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24" y="1485"/>
              <a:ext cx="1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4" name="Text Box 8">
              <a:extLst>
                <a:ext uri="{FF2B5EF4-FFF2-40B4-BE49-F238E27FC236}">
                  <a16:creationId xmlns:a16="http://schemas.microsoft.com/office/drawing/2014/main" id="{383EB0A3-3A6F-4CC3-8EBF-4B14C9CF135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8435" name="Group 9">
            <a:extLst>
              <a:ext uri="{FF2B5EF4-FFF2-40B4-BE49-F238E27FC236}">
                <a16:creationId xmlns:a16="http://schemas.microsoft.com/office/drawing/2014/main" id="{A5CA565C-B1A3-49B7-966F-5BBC66936C4B}"/>
              </a:ext>
            </a:extLst>
          </p:cNvPr>
          <p:cNvGrpSpPr>
            <a:grpSpLocks/>
          </p:cNvGrpSpPr>
          <p:nvPr/>
        </p:nvGrpSpPr>
        <p:grpSpPr bwMode="auto">
          <a:xfrm>
            <a:off x="2738439" y="2174866"/>
            <a:ext cx="7286625" cy="1306512"/>
            <a:chOff x="1104" y="1835"/>
            <a:chExt cx="3504" cy="823"/>
          </a:xfrm>
        </p:grpSpPr>
        <p:sp>
          <p:nvSpPr>
            <p:cNvPr id="63498" name="AutoShape 10">
              <a:extLst>
                <a:ext uri="{FF2B5EF4-FFF2-40B4-BE49-F238E27FC236}">
                  <a16:creationId xmlns:a16="http://schemas.microsoft.com/office/drawing/2014/main" id="{2125D6AC-04BA-4907-B62C-2A882617EF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835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4" name="AutoShape 11">
              <a:extLst>
                <a:ext uri="{FF2B5EF4-FFF2-40B4-BE49-F238E27FC236}">
                  <a16:creationId xmlns:a16="http://schemas.microsoft.com/office/drawing/2014/main" id="{0BC91132-BE2B-47FB-8611-7324FB4ADD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94" y="1939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006B6B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5" name="Freeform 12">
              <a:extLst>
                <a:ext uri="{FF2B5EF4-FFF2-40B4-BE49-F238E27FC236}">
                  <a16:creationId xmlns:a16="http://schemas.microsoft.com/office/drawing/2014/main" id="{2ADA57C4-2DDC-4F5C-B256-EFC494BAC44B}"/>
                </a:ext>
              </a:extLst>
            </p:cNvPr>
            <p:cNvSpPr>
              <a:spLocks/>
            </p:cNvSpPr>
            <p:nvPr/>
          </p:nvSpPr>
          <p:spPr bwMode="gray">
            <a:xfrm>
              <a:off x="1223" y="2228"/>
              <a:ext cx="337" cy="337"/>
            </a:xfrm>
            <a:custGeom>
              <a:avLst/>
              <a:gdLst>
                <a:gd name="T0" fmla="*/ 67 w 596"/>
                <a:gd name="T1" fmla="*/ 0 h 598"/>
                <a:gd name="T2" fmla="*/ 0 w 596"/>
                <a:gd name="T3" fmla="*/ 66 h 598"/>
                <a:gd name="T4" fmla="*/ 0 w 596"/>
                <a:gd name="T5" fmla="*/ 332 h 598"/>
                <a:gd name="T6" fmla="*/ 91 w 596"/>
                <a:gd name="T7" fmla="*/ 98 h 598"/>
                <a:gd name="T8" fmla="*/ 333 w 596"/>
                <a:gd name="T9" fmla="*/ 0 h 598"/>
                <a:gd name="T10" fmla="*/ 67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3D4D4"/>
                </a:gs>
                <a:gs pos="100000">
                  <a:srgbClr val="009999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Text Box 13">
              <a:extLst>
                <a:ext uri="{FF2B5EF4-FFF2-40B4-BE49-F238E27FC236}">
                  <a16:creationId xmlns:a16="http://schemas.microsoft.com/office/drawing/2014/main" id="{9612BF72-4A18-4206-9290-A88A5EB081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36" y="2142"/>
              <a:ext cx="1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57" name="Text Box 14">
              <a:extLst>
                <a:ext uri="{FF2B5EF4-FFF2-40B4-BE49-F238E27FC236}">
                  <a16:creationId xmlns:a16="http://schemas.microsoft.com/office/drawing/2014/main" id="{549A0598-0374-466A-BFDB-7AF9E3E9475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05" y="1868"/>
              <a:ext cx="257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 b="1" dirty="0">
                  <a:solidFill>
                    <a:schemeClr val="bg1"/>
                  </a:solidFill>
                </a:rPr>
                <a:t>Приказы руководителя по </a:t>
              </a:r>
            </a:p>
            <a:p>
              <a:r>
                <a:rPr lang="ru-RU" altLang="ru-RU" sz="2400" b="1" dirty="0">
                  <a:solidFill>
                    <a:schemeClr val="bg1"/>
                  </a:solidFill>
                </a:rPr>
                <a:t>контингенту обучающихся </a:t>
              </a:r>
            </a:p>
            <a:p>
              <a:r>
                <a:rPr lang="ru-RU" altLang="ru-RU" sz="2400" b="1" dirty="0">
                  <a:solidFill>
                    <a:schemeClr val="bg1"/>
                  </a:solidFill>
                </a:rPr>
                <a:t>(воспитанников)</a:t>
              </a:r>
              <a:endParaRPr lang="en-US" alt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436" name="Group 15">
            <a:extLst>
              <a:ext uri="{FF2B5EF4-FFF2-40B4-BE49-F238E27FC236}">
                <a16:creationId xmlns:a16="http://schemas.microsoft.com/office/drawing/2014/main" id="{3D7F78FD-9DD3-41F2-B949-143F6A5A29E3}"/>
              </a:ext>
            </a:extLst>
          </p:cNvPr>
          <p:cNvGrpSpPr>
            <a:grpSpLocks/>
          </p:cNvGrpSpPr>
          <p:nvPr/>
        </p:nvGrpSpPr>
        <p:grpSpPr bwMode="auto">
          <a:xfrm>
            <a:off x="2738439" y="3703639"/>
            <a:ext cx="7453376" cy="1323974"/>
            <a:chOff x="1104" y="3020"/>
            <a:chExt cx="3584" cy="834"/>
          </a:xfrm>
        </p:grpSpPr>
        <p:sp>
          <p:nvSpPr>
            <p:cNvPr id="63504" name="AutoShape 16">
              <a:extLst>
                <a:ext uri="{FF2B5EF4-FFF2-40B4-BE49-F238E27FC236}">
                  <a16:creationId xmlns:a16="http://schemas.microsoft.com/office/drawing/2014/main" id="{4820960A-EA54-4845-9847-32108FD445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029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49" name="AutoShape 17">
              <a:extLst>
                <a:ext uri="{FF2B5EF4-FFF2-40B4-BE49-F238E27FC236}">
                  <a16:creationId xmlns:a16="http://schemas.microsoft.com/office/drawing/2014/main" id="{08C1047A-DC62-4F1D-AAF4-CB246E012C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81" y="3105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EC941E"/>
                </a:gs>
                <a:gs pos="100000">
                  <a:srgbClr val="A56715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0" name="Freeform 18">
              <a:extLst>
                <a:ext uri="{FF2B5EF4-FFF2-40B4-BE49-F238E27FC236}">
                  <a16:creationId xmlns:a16="http://schemas.microsoft.com/office/drawing/2014/main" id="{71C34E6A-2C8B-41D1-BD16-D969CAADCF00}"/>
                </a:ext>
              </a:extLst>
            </p:cNvPr>
            <p:cNvSpPr>
              <a:spLocks/>
            </p:cNvSpPr>
            <p:nvPr/>
          </p:nvSpPr>
          <p:spPr bwMode="gray">
            <a:xfrm>
              <a:off x="1223" y="3148"/>
              <a:ext cx="337" cy="337"/>
            </a:xfrm>
            <a:custGeom>
              <a:avLst/>
              <a:gdLst>
                <a:gd name="T0" fmla="*/ 67 w 596"/>
                <a:gd name="T1" fmla="*/ 0 h 598"/>
                <a:gd name="T2" fmla="*/ 0 w 596"/>
                <a:gd name="T3" fmla="*/ 66 h 598"/>
                <a:gd name="T4" fmla="*/ 0 w 596"/>
                <a:gd name="T5" fmla="*/ 332 h 598"/>
                <a:gd name="T6" fmla="*/ 91 w 596"/>
                <a:gd name="T7" fmla="*/ 98 h 598"/>
                <a:gd name="T8" fmla="*/ 333 w 596"/>
                <a:gd name="T9" fmla="*/ 0 h 598"/>
                <a:gd name="T10" fmla="*/ 67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F6CB92"/>
                </a:gs>
                <a:gs pos="100000">
                  <a:srgbClr val="EC941E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Text Box 19">
              <a:extLst>
                <a:ext uri="{FF2B5EF4-FFF2-40B4-BE49-F238E27FC236}">
                  <a16:creationId xmlns:a16="http://schemas.microsoft.com/office/drawing/2014/main" id="{52D3449B-517D-4A2D-A4EE-21BD5C1B2DC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24" y="3285"/>
              <a:ext cx="1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52" name="Text Box 20">
              <a:extLst>
                <a:ext uri="{FF2B5EF4-FFF2-40B4-BE49-F238E27FC236}">
                  <a16:creationId xmlns:a16="http://schemas.microsoft.com/office/drawing/2014/main" id="{EF04E2E5-16A2-4106-A475-5C835A5B582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98" y="3020"/>
              <a:ext cx="279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 b="1" dirty="0">
                  <a:solidFill>
                    <a:schemeClr val="bg1"/>
                  </a:solidFill>
                </a:rPr>
                <a:t>Приказы руководителя по личному составу работников</a:t>
              </a:r>
            </a:p>
            <a:p>
              <a:r>
                <a:rPr lang="ru-RU" altLang="ru-RU" sz="1600" b="1" dirty="0">
                  <a:solidFill>
                    <a:schemeClr val="bg1"/>
                  </a:solidFill>
                </a:rPr>
                <a:t>(прием, увольнение, изменение фамилии, перевод на другую должность)</a:t>
              </a:r>
              <a:endParaRPr lang="en-US" alt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437" name="Прямоугольник 23">
            <a:extLst>
              <a:ext uri="{FF2B5EF4-FFF2-40B4-BE49-F238E27FC236}">
                <a16:creationId xmlns:a16="http://schemas.microsoft.com/office/drawing/2014/main" id="{DE27E5F0-68F4-40BF-B463-134D4A1AD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712" y="790011"/>
            <a:ext cx="59896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chemeClr val="bg1"/>
                </a:solidFill>
              </a:rPr>
              <a:t>Приказы руководителя </a:t>
            </a:r>
          </a:p>
          <a:p>
            <a:r>
              <a:rPr lang="ru-RU" altLang="ru-RU" sz="2400" b="1" dirty="0">
                <a:solidFill>
                  <a:schemeClr val="bg1"/>
                </a:solidFill>
              </a:rPr>
              <a:t>по основной деятельности</a:t>
            </a:r>
            <a:endParaRPr lang="en-US" altLang="ru-RU" sz="2400" b="1" dirty="0">
              <a:solidFill>
                <a:schemeClr val="bg1"/>
              </a:solidFill>
            </a:endParaRPr>
          </a:p>
        </p:txBody>
      </p:sp>
      <p:grpSp>
        <p:nvGrpSpPr>
          <p:cNvPr id="18438" name="Group 3">
            <a:extLst>
              <a:ext uri="{FF2B5EF4-FFF2-40B4-BE49-F238E27FC236}">
                <a16:creationId xmlns:a16="http://schemas.microsoft.com/office/drawing/2014/main" id="{21622E94-3126-45A4-A3A5-2D1B53A95461}"/>
              </a:ext>
            </a:extLst>
          </p:cNvPr>
          <p:cNvGrpSpPr>
            <a:grpSpLocks/>
          </p:cNvGrpSpPr>
          <p:nvPr/>
        </p:nvGrpSpPr>
        <p:grpSpPr bwMode="auto">
          <a:xfrm>
            <a:off x="2768601" y="5281613"/>
            <a:ext cx="7286625" cy="1306512"/>
            <a:chOff x="1104" y="1200"/>
            <a:chExt cx="3504" cy="823"/>
          </a:xfrm>
        </p:grpSpPr>
        <p:sp>
          <p:nvSpPr>
            <p:cNvPr id="25" name="AutoShape 4">
              <a:extLst>
                <a:ext uri="{FF2B5EF4-FFF2-40B4-BE49-F238E27FC236}">
                  <a16:creationId xmlns:a16="http://schemas.microsoft.com/office/drawing/2014/main" id="{2884DFCA-614F-4543-A586-F449295557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42" name="AutoShape 5">
              <a:extLst>
                <a:ext uri="{FF2B5EF4-FFF2-40B4-BE49-F238E27FC236}">
                  <a16:creationId xmlns:a16="http://schemas.microsoft.com/office/drawing/2014/main" id="{40BDC062-6E46-4D64-9907-C940C4B06C0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81" y="1276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B68E76EF-36E7-44F7-BE9B-F04D6E7807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223" y="1319"/>
              <a:ext cx="337" cy="337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Text Box 7">
              <a:extLst>
                <a:ext uri="{FF2B5EF4-FFF2-40B4-BE49-F238E27FC236}">
                  <a16:creationId xmlns:a16="http://schemas.microsoft.com/office/drawing/2014/main" id="{6722F4E0-7C06-4ADE-9666-0FA6411A217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24" y="1485"/>
              <a:ext cx="1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47" name="Text Box 8">
              <a:extLst>
                <a:ext uri="{FF2B5EF4-FFF2-40B4-BE49-F238E27FC236}">
                  <a16:creationId xmlns:a16="http://schemas.microsoft.com/office/drawing/2014/main" id="{CB1BCA23-914E-4535-BAB2-CD58E127E39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000000"/>
                </a:solidFill>
              </a:endParaRPr>
            </a:p>
          </p:txBody>
        </p:sp>
      </p:grpSp>
      <p:sp>
        <p:nvSpPr>
          <p:cNvPr id="18439" name="Text Box 20">
            <a:extLst>
              <a:ext uri="{FF2B5EF4-FFF2-40B4-BE49-F238E27FC236}">
                <a16:creationId xmlns:a16="http://schemas.microsoft.com/office/drawing/2014/main" id="{A9A51B9F-BE1A-4926-9774-BF5BEEFA953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310063" y="5357813"/>
            <a:ext cx="5961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chemeClr val="bg1"/>
                </a:solidFill>
              </a:rPr>
              <a:t>Приказы руководителя по личному составу работников</a:t>
            </a:r>
          </a:p>
          <a:p>
            <a:r>
              <a:rPr lang="ru-RU" altLang="ru-RU" sz="1600" b="1" dirty="0">
                <a:solidFill>
                  <a:schemeClr val="bg1"/>
                </a:solidFill>
              </a:rPr>
              <a:t>(поощрение, наложение взысканий, аттестация, установление доплат, тарификация, командирование)</a:t>
            </a:r>
            <a:endParaRPr lang="en-US" alt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720211" y="659042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>
            <a:extLst>
              <a:ext uri="{FF2B5EF4-FFF2-40B4-BE49-F238E27FC236}">
                <a16:creationId xmlns:a16="http://schemas.microsoft.com/office/drawing/2014/main" id="{918C983E-8E9C-417D-8165-2CE69E857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095626"/>
            <a:ext cx="2724150" cy="1762125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19459" name="AutoShape 5">
            <a:extLst>
              <a:ext uri="{FF2B5EF4-FFF2-40B4-BE49-F238E27FC236}">
                <a16:creationId xmlns:a16="http://schemas.microsoft.com/office/drawing/2014/main" id="{BB689310-4EDB-471A-AE5C-C61AF8485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6" y="3095626"/>
            <a:ext cx="2714625" cy="176212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4606DF67-9292-4ECA-AA82-3962A1E9F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713" y="3554413"/>
            <a:ext cx="2633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000000"/>
                </a:solidFill>
              </a:rPr>
              <a:t>Рукописный</a:t>
            </a:r>
            <a:endParaRPr lang="en-US" altLang="ru-RU" sz="2800" dirty="0">
              <a:solidFill>
                <a:srgbClr val="000000"/>
              </a:solidFill>
            </a:endParaRPr>
          </a:p>
        </p:txBody>
      </p:sp>
      <p:sp>
        <p:nvSpPr>
          <p:cNvPr id="19461" name="AutoShape 7">
            <a:extLst>
              <a:ext uri="{FF2B5EF4-FFF2-40B4-BE49-F238E27FC236}">
                <a16:creationId xmlns:a16="http://schemas.microsoft.com/office/drawing/2014/main" id="{C8B97AD2-E25F-4150-AE79-2F69679B5C8A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>
            <a:off x="4746625" y="2995613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48" name="Freeform 8">
            <a:extLst>
              <a:ext uri="{FF2B5EF4-FFF2-40B4-BE49-F238E27FC236}">
                <a16:creationId xmlns:a16="http://schemas.microsoft.com/office/drawing/2014/main" id="{79F830B5-7547-41AD-AF86-6C12EE145AE5}"/>
              </a:ext>
            </a:extLst>
          </p:cNvPr>
          <p:cNvSpPr>
            <a:spLocks/>
          </p:cNvSpPr>
          <p:nvPr/>
        </p:nvSpPr>
        <p:spPr bwMode="gray">
          <a:xfrm>
            <a:off x="4746625" y="2998789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9463" name="AutoShape 9">
            <a:extLst>
              <a:ext uri="{FF2B5EF4-FFF2-40B4-BE49-F238E27FC236}">
                <a16:creationId xmlns:a16="http://schemas.microsoft.com/office/drawing/2014/main" id="{E19CF357-5DE4-4BE5-B99C-5A8FC08FD9C5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6392864" y="29956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0" name="Freeform 10">
            <a:extLst>
              <a:ext uri="{FF2B5EF4-FFF2-40B4-BE49-F238E27FC236}">
                <a16:creationId xmlns:a16="http://schemas.microsoft.com/office/drawing/2014/main" id="{29B87FA7-45B5-4BDA-9CC9-3AD451EC42EF}"/>
              </a:ext>
            </a:extLst>
          </p:cNvPr>
          <p:cNvSpPr>
            <a:spLocks/>
          </p:cNvSpPr>
          <p:nvPr/>
        </p:nvSpPr>
        <p:spPr bwMode="gray">
          <a:xfrm flipH="1">
            <a:off x="6399214" y="299878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9465" name="Group 11">
            <a:extLst>
              <a:ext uri="{FF2B5EF4-FFF2-40B4-BE49-F238E27FC236}">
                <a16:creationId xmlns:a16="http://schemas.microsoft.com/office/drawing/2014/main" id="{2B3C4FC8-4900-4B9B-AFB5-CFB6F932D12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71600"/>
            <a:ext cx="2998788" cy="1601788"/>
            <a:chOff x="1997" y="1314"/>
            <a:chExt cx="1889" cy="1009"/>
          </a:xfrm>
        </p:grpSpPr>
        <p:grpSp>
          <p:nvGrpSpPr>
            <p:cNvPr id="19469" name="Group 12">
              <a:extLst>
                <a:ext uri="{FF2B5EF4-FFF2-40B4-BE49-F238E27FC236}">
                  <a16:creationId xmlns:a16="http://schemas.microsoft.com/office/drawing/2014/main" id="{D7B87537-FBB2-4F42-928C-0DABB3A806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1453" name="Oval 13">
                <a:extLst>
                  <a:ext uri="{FF2B5EF4-FFF2-40B4-BE49-F238E27FC236}">
                    <a16:creationId xmlns:a16="http://schemas.microsoft.com/office/drawing/2014/main" id="{6EC57D15-5E18-458E-8A07-9DF1D9AA3F3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454" name="Oval 14">
                <a:extLst>
                  <a:ext uri="{FF2B5EF4-FFF2-40B4-BE49-F238E27FC236}">
                    <a16:creationId xmlns:a16="http://schemas.microsoft.com/office/drawing/2014/main" id="{0FC704B0-8F47-4150-A828-A9B9884C1D8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1455" name="Oval 15">
              <a:extLst>
                <a:ext uri="{FF2B5EF4-FFF2-40B4-BE49-F238E27FC236}">
                  <a16:creationId xmlns:a16="http://schemas.microsoft.com/office/drawing/2014/main" id="{BE42B765-15DA-4EA0-AD95-9FD1910A55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4168FF9E-88E0-4DBF-A47A-83A42E1744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57" name="Oval 17">
              <a:extLst>
                <a:ext uri="{FF2B5EF4-FFF2-40B4-BE49-F238E27FC236}">
                  <a16:creationId xmlns:a16="http://schemas.microsoft.com/office/drawing/2014/main" id="{2CB3DB9F-3552-4CC4-B4A7-1A48E7A19D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58" name="Oval 18">
              <a:extLst>
                <a:ext uri="{FF2B5EF4-FFF2-40B4-BE49-F238E27FC236}">
                  <a16:creationId xmlns:a16="http://schemas.microsoft.com/office/drawing/2014/main" id="{99C0BB73-1BFD-4264-ABCE-792D4258764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9466" name="Text Box 19">
            <a:extLst>
              <a:ext uri="{FF2B5EF4-FFF2-40B4-BE49-F238E27FC236}">
                <a16:creationId xmlns:a16="http://schemas.microsoft.com/office/drawing/2014/main" id="{8F11CAD9-A5B8-4E3D-A7C9-D68C61482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1500188"/>
            <a:ext cx="1981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0000"/>
                </a:solidFill>
              </a:rPr>
              <a:t>Два варианта </a:t>
            </a:r>
          </a:p>
          <a:p>
            <a:pPr algn="ctr"/>
            <a:r>
              <a:rPr lang="ru-RU" altLang="ru-RU" sz="2000" b="1" dirty="0">
                <a:solidFill>
                  <a:srgbClr val="000000"/>
                </a:solidFill>
              </a:rPr>
              <a:t>ведения </a:t>
            </a:r>
          </a:p>
          <a:p>
            <a:pPr algn="ctr"/>
            <a:r>
              <a:rPr lang="ru-RU" altLang="ru-RU" sz="2000" b="1" dirty="0">
                <a:solidFill>
                  <a:srgbClr val="000000"/>
                </a:solidFill>
              </a:rPr>
              <a:t>приказов:</a:t>
            </a:r>
            <a:endParaRPr lang="en-US" altLang="ru-RU" sz="2000" dirty="0">
              <a:solidFill>
                <a:srgbClr val="000000"/>
              </a:solidFill>
            </a:endParaRPr>
          </a:p>
        </p:txBody>
      </p:sp>
      <p:sp>
        <p:nvSpPr>
          <p:cNvPr id="19467" name="Text Box 20">
            <a:extLst>
              <a:ext uri="{FF2B5EF4-FFF2-40B4-BE49-F238E27FC236}">
                <a16:creationId xmlns:a16="http://schemas.microsoft.com/office/drawing/2014/main" id="{3123B9E4-81E4-4DBA-BFF7-5FFF08425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571875"/>
            <a:ext cx="283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000000"/>
                </a:solidFill>
              </a:rPr>
              <a:t>Подшивной</a:t>
            </a:r>
            <a:endParaRPr lang="en-US" altLang="ru-RU" sz="2800" dirty="0">
              <a:solidFill>
                <a:srgbClr val="000000"/>
              </a:solidFill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58502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">
            <a:extLst>
              <a:ext uri="{FF2B5EF4-FFF2-40B4-BE49-F238E27FC236}">
                <a16:creationId xmlns:a16="http://schemas.microsoft.com/office/drawing/2014/main" id="{5FCB8E53-4A7E-4419-9FCA-C64BC313B13E}"/>
              </a:ext>
            </a:extLst>
          </p:cNvPr>
          <p:cNvGrpSpPr>
            <a:grpSpLocks/>
          </p:cNvGrpSpPr>
          <p:nvPr/>
        </p:nvGrpSpPr>
        <p:grpSpPr bwMode="auto">
          <a:xfrm>
            <a:off x="2317750" y="928687"/>
            <a:ext cx="7358062" cy="5000625"/>
            <a:chOff x="1104" y="1200"/>
            <a:chExt cx="3504" cy="823"/>
          </a:xfrm>
          <a:solidFill>
            <a:srgbClr val="C00000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98211AD9-B8AE-45C5-A31D-C22CB425C48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20486" name="Text Box 8">
              <a:extLst>
                <a:ext uri="{FF2B5EF4-FFF2-40B4-BE49-F238E27FC236}">
                  <a16:creationId xmlns:a16="http://schemas.microsoft.com/office/drawing/2014/main" id="{0AF4B0BB-5E36-41DB-BABB-584DAD450B5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378C739-2032-4C16-96EA-29F25A52A70A}"/>
              </a:ext>
            </a:extLst>
          </p:cNvPr>
          <p:cNvSpPr/>
          <p:nvPr/>
        </p:nvSpPr>
        <p:spPr>
          <a:xfrm>
            <a:off x="2444750" y="1792288"/>
            <a:ext cx="742950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Книга приказов 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или </a:t>
            </a: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журнал регистрации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должен быть прошит, </a:t>
            </a: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страницы пронумерованы, скреплен печатью и подписью руководителя.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FBAA6D4-6919-4E2A-9F4F-A5E24BDBF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199" y="2948803"/>
            <a:ext cx="1219306" cy="1219306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17862" y="6546692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>
            <a:extLst>
              <a:ext uri="{FF2B5EF4-FFF2-40B4-BE49-F238E27FC236}">
                <a16:creationId xmlns:a16="http://schemas.microsoft.com/office/drawing/2014/main" id="{5D35BCB4-8B57-4A49-BF25-BBE5D4E3B416}"/>
              </a:ext>
            </a:extLst>
          </p:cNvPr>
          <p:cNvGrpSpPr>
            <a:grpSpLocks/>
          </p:cNvGrpSpPr>
          <p:nvPr/>
        </p:nvGrpSpPr>
        <p:grpSpPr bwMode="auto">
          <a:xfrm>
            <a:off x="2317750" y="568538"/>
            <a:ext cx="7358062" cy="5000625"/>
            <a:chOff x="1104" y="1200"/>
            <a:chExt cx="3504" cy="823"/>
          </a:xfrm>
          <a:solidFill>
            <a:srgbClr val="FF9900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5458BF7B-E6F7-4762-B448-6A20FDCA6B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21510" name="Text Box 8">
              <a:extLst>
                <a:ext uri="{FF2B5EF4-FFF2-40B4-BE49-F238E27FC236}">
                  <a16:creationId xmlns:a16="http://schemas.microsoft.com/office/drawing/2014/main" id="{26405BA7-0C51-40BC-B45E-A4D2A4C4697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63A4CE9-23BF-4FFB-BE71-C72C4A682620}"/>
              </a:ext>
            </a:extLst>
          </p:cNvPr>
          <p:cNvSpPr/>
          <p:nvPr/>
        </p:nvSpPr>
        <p:spPr>
          <a:xfrm>
            <a:off x="2444750" y="1792288"/>
            <a:ext cx="74295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Нумерация приказов</a:t>
            </a:r>
          </a:p>
          <a:p>
            <a:pPr>
              <a:defRPr/>
            </a:pPr>
            <a:endParaRPr lang="ru-RU" sz="3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ежегодно начинается с первого порядкового номера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75812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3">
            <a:extLst>
              <a:ext uri="{FF2B5EF4-FFF2-40B4-BE49-F238E27FC236}">
                <a16:creationId xmlns:a16="http://schemas.microsoft.com/office/drawing/2014/main" id="{C1BEAE8C-E939-4A92-9A9B-B6608BB32131}"/>
              </a:ext>
            </a:extLst>
          </p:cNvPr>
          <p:cNvGrpSpPr>
            <a:grpSpLocks/>
          </p:cNvGrpSpPr>
          <p:nvPr/>
        </p:nvGrpSpPr>
        <p:grpSpPr bwMode="auto">
          <a:xfrm>
            <a:off x="1944053" y="643044"/>
            <a:ext cx="7358062" cy="5000625"/>
            <a:chOff x="1104" y="1200"/>
            <a:chExt cx="3504" cy="823"/>
          </a:xfrm>
          <a:solidFill>
            <a:srgbClr val="FF9900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677D7387-719E-43FD-A0EB-E9D424595A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22534" name="Text Box 8">
              <a:extLst>
                <a:ext uri="{FF2B5EF4-FFF2-40B4-BE49-F238E27FC236}">
                  <a16:creationId xmlns:a16="http://schemas.microsoft.com/office/drawing/2014/main" id="{3E51BC3A-1780-4C14-B2E3-C8EB59D6D4B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9A0482B-CE19-4EF7-A90A-AD6EFF9A2696}"/>
              </a:ext>
            </a:extLst>
          </p:cNvPr>
          <p:cNvSpPr/>
          <p:nvPr/>
        </p:nvSpPr>
        <p:spPr>
          <a:xfrm>
            <a:off x="2444750" y="1792289"/>
            <a:ext cx="74295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При</a:t>
            </a: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регистрации приказов</a:t>
            </a:r>
          </a:p>
          <a:p>
            <a:pPr>
              <a:defRPr/>
            </a:pPr>
            <a:endParaRPr lang="ru-RU" sz="3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допускается нумерация с применением литеры номенклатуры дел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51729" y="6502902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">
            <a:extLst>
              <a:ext uri="{FF2B5EF4-FFF2-40B4-BE49-F238E27FC236}">
                <a16:creationId xmlns:a16="http://schemas.microsoft.com/office/drawing/2014/main" id="{1F86E8DA-C758-42D6-99E4-6C669CE986CF}"/>
              </a:ext>
            </a:extLst>
          </p:cNvPr>
          <p:cNvGrpSpPr>
            <a:grpSpLocks/>
          </p:cNvGrpSpPr>
          <p:nvPr/>
        </p:nvGrpSpPr>
        <p:grpSpPr bwMode="auto">
          <a:xfrm>
            <a:off x="1449600" y="602405"/>
            <a:ext cx="7358062" cy="5000625"/>
            <a:chOff x="1104" y="1200"/>
            <a:chExt cx="3504" cy="823"/>
          </a:xfrm>
          <a:solidFill>
            <a:srgbClr val="FF9900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DB36C0F6-F23B-4E21-9CEA-8AABEAF449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211E54"/>
                </a:solidFill>
                <a:latin typeface="Arial" charset="0"/>
              </a:endParaRPr>
            </a:p>
          </p:txBody>
        </p:sp>
        <p:sp>
          <p:nvSpPr>
            <p:cNvPr id="23558" name="Text Box 8">
              <a:extLst>
                <a:ext uri="{FF2B5EF4-FFF2-40B4-BE49-F238E27FC236}">
                  <a16:creationId xmlns:a16="http://schemas.microsoft.com/office/drawing/2014/main" id="{45814174-B9B2-4958-AC00-77B96E3375B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 sz="1600">
                <a:solidFill>
                  <a:srgbClr val="211E54"/>
                </a:solidFill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25608D2-14C0-4F29-9F53-DEC3068A8C0A}"/>
              </a:ext>
            </a:extLst>
          </p:cNvPr>
          <p:cNvSpPr/>
          <p:nvPr/>
        </p:nvSpPr>
        <p:spPr>
          <a:xfrm>
            <a:off x="2444750" y="1792289"/>
            <a:ext cx="74295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Ответственность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за правильное ведение </a:t>
            </a:r>
            <a:b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</a:b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приказов и их хранение </a:t>
            </a:r>
            <a:b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</a:b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несет руководитель</a:t>
            </a: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36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31408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">
            <a:extLst>
              <a:ext uri="{FF2B5EF4-FFF2-40B4-BE49-F238E27FC236}">
                <a16:creationId xmlns:a16="http://schemas.microsoft.com/office/drawing/2014/main" id="{F9093911-2D8E-4CF5-952C-0EBE5BD3593E}"/>
              </a:ext>
            </a:extLst>
          </p:cNvPr>
          <p:cNvGrpSpPr>
            <a:grpSpLocks/>
          </p:cNvGrpSpPr>
          <p:nvPr/>
        </p:nvGrpSpPr>
        <p:grpSpPr bwMode="auto">
          <a:xfrm>
            <a:off x="3314700" y="1262598"/>
            <a:ext cx="5562600" cy="1306513"/>
            <a:chOff x="1104" y="1200"/>
            <a:chExt cx="3504" cy="823"/>
          </a:xfrm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B883B50C-6AD5-4879-AF97-AAE3C897A47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20498" name="AutoShape 5">
              <a:extLst>
                <a:ext uri="{FF2B5EF4-FFF2-40B4-BE49-F238E27FC236}">
                  <a16:creationId xmlns:a16="http://schemas.microsoft.com/office/drawing/2014/main" id="{F54B6281-090D-448F-82E7-6DFC4376E71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81" y="1276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63494" name="Freeform 6">
              <a:extLst>
                <a:ext uri="{FF2B5EF4-FFF2-40B4-BE49-F238E27FC236}">
                  <a16:creationId xmlns:a16="http://schemas.microsoft.com/office/drawing/2014/main" id="{5DEC1B95-ACEE-498A-A66A-88239C3604D0}"/>
                </a:ext>
              </a:extLst>
            </p:cNvPr>
            <p:cNvSpPr>
              <a:spLocks/>
            </p:cNvSpPr>
            <p:nvPr/>
          </p:nvSpPr>
          <p:spPr bwMode="gray">
            <a:xfrm>
              <a:off x="1223" y="1319"/>
              <a:ext cx="337" cy="337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63495" name="Text Box 7">
              <a:extLst>
                <a:ext uri="{FF2B5EF4-FFF2-40B4-BE49-F238E27FC236}">
                  <a16:creationId xmlns:a16="http://schemas.microsoft.com/office/drawing/2014/main" id="{E35FDE3F-0F68-4B1C-80FA-C883ABEE644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95" y="1485"/>
              <a:ext cx="24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0503" name="Text Box 8">
              <a:extLst>
                <a:ext uri="{FF2B5EF4-FFF2-40B4-BE49-F238E27FC236}">
                  <a16:creationId xmlns:a16="http://schemas.microsoft.com/office/drawing/2014/main" id="{231A2C69-FAE4-48C4-8F8D-480B84D4C40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20483" name="Group 9">
            <a:extLst>
              <a:ext uri="{FF2B5EF4-FFF2-40B4-BE49-F238E27FC236}">
                <a16:creationId xmlns:a16="http://schemas.microsoft.com/office/drawing/2014/main" id="{D7532A48-0A8C-4481-9B40-F9FC306E6AB9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3071813"/>
            <a:ext cx="5562600" cy="1306512"/>
            <a:chOff x="1170" y="1935"/>
            <a:chExt cx="3504" cy="823"/>
          </a:xfrm>
        </p:grpSpPr>
        <p:sp>
          <p:nvSpPr>
            <p:cNvPr id="63498" name="AutoShape 10">
              <a:extLst>
                <a:ext uri="{FF2B5EF4-FFF2-40B4-BE49-F238E27FC236}">
                  <a16:creationId xmlns:a16="http://schemas.microsoft.com/office/drawing/2014/main" id="{621DCB02-3D3A-40BF-8600-E7CAED71AF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70" y="1935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20493" name="AutoShape 11">
              <a:extLst>
                <a:ext uri="{FF2B5EF4-FFF2-40B4-BE49-F238E27FC236}">
                  <a16:creationId xmlns:a16="http://schemas.microsoft.com/office/drawing/2014/main" id="{4B1D9F29-89E9-4E39-9362-C61C3FA99D3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12" y="2050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006B6B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20494" name="Freeform 12">
              <a:extLst>
                <a:ext uri="{FF2B5EF4-FFF2-40B4-BE49-F238E27FC236}">
                  <a16:creationId xmlns:a16="http://schemas.microsoft.com/office/drawing/2014/main" id="{20A4568B-C23B-4CCB-A75C-B424FEB9B70E}"/>
                </a:ext>
              </a:extLst>
            </p:cNvPr>
            <p:cNvSpPr>
              <a:spLocks/>
            </p:cNvSpPr>
            <p:nvPr/>
          </p:nvSpPr>
          <p:spPr bwMode="gray">
            <a:xfrm>
              <a:off x="1223" y="2228"/>
              <a:ext cx="337" cy="337"/>
            </a:xfrm>
            <a:custGeom>
              <a:avLst/>
              <a:gdLst>
                <a:gd name="T0" fmla="*/ 12 w 596"/>
                <a:gd name="T1" fmla="*/ 0 h 598"/>
                <a:gd name="T2" fmla="*/ 0 w 596"/>
                <a:gd name="T3" fmla="*/ 12 h 598"/>
                <a:gd name="T4" fmla="*/ 0 w 596"/>
                <a:gd name="T5" fmla="*/ 59 h 598"/>
                <a:gd name="T6" fmla="*/ 16 w 596"/>
                <a:gd name="T7" fmla="*/ 17 h 598"/>
                <a:gd name="T8" fmla="*/ 60 w 596"/>
                <a:gd name="T9" fmla="*/ 0 h 598"/>
                <a:gd name="T10" fmla="*/ 12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3D4D4"/>
                </a:gs>
                <a:gs pos="100000">
                  <a:srgbClr val="009999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501" name="Text Box 13">
              <a:extLst>
                <a:ext uri="{FF2B5EF4-FFF2-40B4-BE49-F238E27FC236}">
                  <a16:creationId xmlns:a16="http://schemas.microsoft.com/office/drawing/2014/main" id="{F8400D93-E106-44DD-B8D2-9BF346C41EF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19" y="2228"/>
              <a:ext cx="25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7F6590C2-2EE3-46EE-9C3F-AF53873F9D5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72" y="1970"/>
              <a:ext cx="2576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Организационно – правовое обеспечение деятельности</a:t>
              </a:r>
              <a:endParaRPr lang="en-US" sz="2400" dirty="0">
                <a:solidFill>
                  <a:prstClr val="black">
                    <a:lumMod val="50000"/>
                  </a:prstClr>
                </a:solidFill>
                <a:latin typeface="Arial" charset="0"/>
              </a:endParaRPr>
            </a:p>
          </p:txBody>
        </p:sp>
      </p:grpSp>
      <p:grpSp>
        <p:nvGrpSpPr>
          <p:cNvPr id="20484" name="Group 15">
            <a:extLst>
              <a:ext uri="{FF2B5EF4-FFF2-40B4-BE49-F238E27FC236}">
                <a16:creationId xmlns:a16="http://schemas.microsoft.com/office/drawing/2014/main" id="{C0099DD5-95E0-4819-A6AE-DBDB6846BA9F}"/>
              </a:ext>
            </a:extLst>
          </p:cNvPr>
          <p:cNvGrpSpPr>
            <a:grpSpLocks/>
          </p:cNvGrpSpPr>
          <p:nvPr/>
        </p:nvGrpSpPr>
        <p:grpSpPr bwMode="auto">
          <a:xfrm>
            <a:off x="3517900" y="4881563"/>
            <a:ext cx="5562600" cy="1306512"/>
            <a:chOff x="1256" y="3075"/>
            <a:chExt cx="3504" cy="823"/>
          </a:xfrm>
        </p:grpSpPr>
        <p:sp>
          <p:nvSpPr>
            <p:cNvPr id="63504" name="AutoShape 16">
              <a:extLst>
                <a:ext uri="{FF2B5EF4-FFF2-40B4-BE49-F238E27FC236}">
                  <a16:creationId xmlns:a16="http://schemas.microsoft.com/office/drawing/2014/main" id="{3854CEAF-B09B-498A-A636-1E1336675D5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56" y="3075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20488" name="AutoShape 17">
              <a:extLst>
                <a:ext uri="{FF2B5EF4-FFF2-40B4-BE49-F238E27FC236}">
                  <a16:creationId xmlns:a16="http://schemas.microsoft.com/office/drawing/2014/main" id="{455B648D-5641-4CE3-AA2E-7F3CEF219D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81" y="3112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EC941E"/>
                </a:gs>
                <a:gs pos="100000">
                  <a:srgbClr val="A56715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prstClr val="white"/>
                </a:solidFill>
              </a:endParaRPr>
            </a:p>
          </p:txBody>
        </p:sp>
        <p:sp>
          <p:nvSpPr>
            <p:cNvPr id="20489" name="Freeform 18">
              <a:extLst>
                <a:ext uri="{FF2B5EF4-FFF2-40B4-BE49-F238E27FC236}">
                  <a16:creationId xmlns:a16="http://schemas.microsoft.com/office/drawing/2014/main" id="{EE13B8CE-2FA0-440C-8BA9-1F866DB115B8}"/>
                </a:ext>
              </a:extLst>
            </p:cNvPr>
            <p:cNvSpPr>
              <a:spLocks/>
            </p:cNvSpPr>
            <p:nvPr/>
          </p:nvSpPr>
          <p:spPr bwMode="gray">
            <a:xfrm>
              <a:off x="1300" y="3180"/>
              <a:ext cx="337" cy="337"/>
            </a:xfrm>
            <a:custGeom>
              <a:avLst/>
              <a:gdLst>
                <a:gd name="T0" fmla="*/ 12 w 596"/>
                <a:gd name="T1" fmla="*/ 0 h 598"/>
                <a:gd name="T2" fmla="*/ 0 w 596"/>
                <a:gd name="T3" fmla="*/ 12 h 598"/>
                <a:gd name="T4" fmla="*/ 0 w 596"/>
                <a:gd name="T5" fmla="*/ 59 h 598"/>
                <a:gd name="T6" fmla="*/ 16 w 596"/>
                <a:gd name="T7" fmla="*/ 17 h 598"/>
                <a:gd name="T8" fmla="*/ 60 w 596"/>
                <a:gd name="T9" fmla="*/ 0 h 598"/>
                <a:gd name="T10" fmla="*/ 12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F6CB92"/>
                </a:gs>
                <a:gs pos="100000">
                  <a:srgbClr val="EC941E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507" name="Text Box 19">
              <a:extLst>
                <a:ext uri="{FF2B5EF4-FFF2-40B4-BE49-F238E27FC236}">
                  <a16:creationId xmlns:a16="http://schemas.microsoft.com/office/drawing/2014/main" id="{3E57C58C-BE0D-453A-82EC-1B5F880336A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60" y="3278"/>
              <a:ext cx="78" cy="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3508" name="Text Box 20">
              <a:extLst>
                <a:ext uri="{FF2B5EF4-FFF2-40B4-BE49-F238E27FC236}">
                  <a16:creationId xmlns:a16="http://schemas.microsoft.com/office/drawing/2014/main" id="{847C221D-59A1-4BF2-A307-40AEA841DAD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3141"/>
              <a:ext cx="2576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Скоординированность управленческих действий</a:t>
              </a:r>
              <a:endParaRPr lang="en-US" sz="2400" dirty="0">
                <a:solidFill>
                  <a:prstClr val="black">
                    <a:lumMod val="50000"/>
                  </a:prstClr>
                </a:solidFill>
                <a:latin typeface="Arial" charset="0"/>
              </a:endParaRP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586764C-02C1-40FD-9007-931E2815AC12}"/>
              </a:ext>
            </a:extLst>
          </p:cNvPr>
          <p:cNvSpPr/>
          <p:nvPr/>
        </p:nvSpPr>
        <p:spPr>
          <a:xfrm>
            <a:off x="4508501" y="14196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Правильная организации ведения делопроизводства в организации 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489169" y="648935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>
            <a:extLst>
              <a:ext uri="{FF2B5EF4-FFF2-40B4-BE49-F238E27FC236}">
                <a16:creationId xmlns:a16="http://schemas.microsoft.com/office/drawing/2014/main" id="{F63F7881-EDC9-4730-A978-E69A3C297EB7}"/>
              </a:ext>
            </a:extLst>
          </p:cNvPr>
          <p:cNvGrpSpPr>
            <a:grpSpLocks/>
          </p:cNvGrpSpPr>
          <p:nvPr/>
        </p:nvGrpSpPr>
        <p:grpSpPr bwMode="auto">
          <a:xfrm>
            <a:off x="2309813" y="1428751"/>
            <a:ext cx="7358062" cy="1952625"/>
            <a:chOff x="1104" y="1200"/>
            <a:chExt cx="3504" cy="823"/>
          </a:xfrm>
          <a:solidFill>
            <a:srgbClr val="FF99FF"/>
          </a:solidFill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DAB5CEF0-C038-4914-AC9D-257D3681405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21513" name="Text Box 8">
              <a:extLst>
                <a:ext uri="{FF2B5EF4-FFF2-40B4-BE49-F238E27FC236}">
                  <a16:creationId xmlns:a16="http://schemas.microsoft.com/office/drawing/2014/main" id="{7C6CE3B3-A8A9-4B41-9E97-8D97CDFC818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1327"/>
              <a:ext cx="2576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21507" name="Group 15">
            <a:extLst>
              <a:ext uri="{FF2B5EF4-FFF2-40B4-BE49-F238E27FC236}">
                <a16:creationId xmlns:a16="http://schemas.microsoft.com/office/drawing/2014/main" id="{1B8F5BF8-EAA0-4586-8274-293BABBF5070}"/>
              </a:ext>
            </a:extLst>
          </p:cNvPr>
          <p:cNvGrpSpPr>
            <a:grpSpLocks/>
          </p:cNvGrpSpPr>
          <p:nvPr/>
        </p:nvGrpSpPr>
        <p:grpSpPr bwMode="auto">
          <a:xfrm>
            <a:off x="2381251" y="3786189"/>
            <a:ext cx="7292975" cy="2357437"/>
            <a:chOff x="1104" y="2826"/>
            <a:chExt cx="3507" cy="1118"/>
          </a:xfrm>
        </p:grpSpPr>
        <p:sp>
          <p:nvSpPr>
            <p:cNvPr id="63504" name="AutoShape 16">
              <a:extLst>
                <a:ext uri="{FF2B5EF4-FFF2-40B4-BE49-F238E27FC236}">
                  <a16:creationId xmlns:a16="http://schemas.microsoft.com/office/drawing/2014/main" id="{6A81C0D7-CCB1-4B59-9240-377971A67F4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2826"/>
              <a:ext cx="3504" cy="1118"/>
            </a:xfrm>
            <a:prstGeom prst="roundRect">
              <a:avLst>
                <a:gd name="adj" fmla="val 10889"/>
              </a:avLst>
            </a:prstGeom>
            <a:solidFill>
              <a:srgbClr val="FFCC66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63508" name="Text Box 20">
              <a:extLst>
                <a:ext uri="{FF2B5EF4-FFF2-40B4-BE49-F238E27FC236}">
                  <a16:creationId xmlns:a16="http://schemas.microsoft.com/office/drawing/2014/main" id="{3B0D2BD6-5431-4AF6-AF02-BE23895EC0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3" y="2893"/>
              <a:ext cx="3438" cy="9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Юридическая сила документа </a:t>
              </a:r>
              <a:r>
                <a:rPr lang="ru-RU" sz="2400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- это свойство, сообщаемое ему действующим законодательством, компетенцией издавшего его органа и установленным порядком оформления.</a:t>
              </a: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DA0057-4140-48EB-8B60-02CD4D630870}"/>
              </a:ext>
            </a:extLst>
          </p:cNvPr>
          <p:cNvSpPr/>
          <p:nvPr/>
        </p:nvSpPr>
        <p:spPr>
          <a:xfrm>
            <a:off x="2524125" y="1643063"/>
            <a:ext cx="6858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Для того чтобы документ можно было рассматривать как доказательство, он должен обладать </a:t>
            </a:r>
            <a:r>
              <a:rPr lang="ru-RU" sz="2400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юридической силой</a:t>
            </a:r>
            <a:r>
              <a:rPr lang="ru-RU" sz="2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.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74226" y="6566606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8" name="Text Box 20">
            <a:extLst>
              <a:ext uri="{FF2B5EF4-FFF2-40B4-BE49-F238E27FC236}">
                <a16:creationId xmlns:a16="http://schemas.microsoft.com/office/drawing/2014/main" id="{0C53338E-A8AF-42B7-80A4-DE464B36104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658400" y="1721311"/>
            <a:ext cx="8040910" cy="34153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Arial" charset="0"/>
              </a:rPr>
              <a:t>Соблюдать при его подготовке действующие нормы законодательства;</a:t>
            </a:r>
            <a:br>
              <a:rPr lang="ru-RU" sz="2400" dirty="0">
                <a:latin typeface="Arial" charset="0"/>
              </a:rPr>
            </a:br>
            <a:endParaRPr lang="ru-RU" sz="24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Arial" charset="0"/>
              </a:rPr>
              <a:t>Издавать документы только в пределах своей компетенции;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Arial" charset="0"/>
              </a:rPr>
              <a:t>Соблюдать действующие в определенное время общегосударственные правила составления и оформления документов.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F9A5AC2-EDE9-4551-A4EA-6F885428B3FD}"/>
              </a:ext>
            </a:extLst>
          </p:cNvPr>
          <p:cNvSpPr/>
          <p:nvPr/>
        </p:nvSpPr>
        <p:spPr>
          <a:xfrm>
            <a:off x="2031756" y="342900"/>
            <a:ext cx="6858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atin typeface="Arial" charset="0"/>
              </a:rPr>
              <a:t>Организация или должностное лицо, выпускающие документ, обязаны:</a:t>
            </a:r>
          </a:p>
        </p:txBody>
      </p:sp>
      <p:sp>
        <p:nvSpPr>
          <p:cNvPr id="10" name="Shape 9">
            <a:extLst>
              <a:ext uri="{FF2B5EF4-FFF2-40B4-BE49-F238E27FC236}">
                <a16:creationId xmlns:a16="http://schemas.microsoft.com/office/drawing/2014/main" id="{4C6F35EF-E699-40B0-A140-20B2E0F59D73}"/>
              </a:ext>
            </a:extLst>
          </p:cNvPr>
          <p:cNvSpPr/>
          <p:nvPr/>
        </p:nvSpPr>
        <p:spPr>
          <a:xfrm rot="14105541">
            <a:off x="-208141" y="2480072"/>
            <a:ext cx="7733081" cy="4833176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CC66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51728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>
            <a:extLst>
              <a:ext uri="{FF2B5EF4-FFF2-40B4-BE49-F238E27FC236}">
                <a16:creationId xmlns:a16="http://schemas.microsoft.com/office/drawing/2014/main" id="{FA571BD5-AEF4-4906-93CC-4D34BD74B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784" y="2932679"/>
            <a:ext cx="2295525" cy="3384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white"/>
              </a:solidFill>
              <a:latin typeface="Verdana" panose="020B0604030504040204" pitchFamily="34" charset="0"/>
            </a:endParaRPr>
          </a:p>
        </p:txBody>
      </p:sp>
      <p:sp>
        <p:nvSpPr>
          <p:cNvPr id="23555" name="AutoShape 5">
            <a:extLst>
              <a:ext uri="{FF2B5EF4-FFF2-40B4-BE49-F238E27FC236}">
                <a16:creationId xmlns:a16="http://schemas.microsoft.com/office/drawing/2014/main" id="{A5D79CD1-40FC-4BF8-9C18-23379BB5A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361" y="3035400"/>
            <a:ext cx="3000375" cy="3386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white"/>
              </a:solidFill>
              <a:latin typeface="Verdana" panose="020B0604030504040204" pitchFamily="34" charset="0"/>
            </a:endParaRP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7BE8B2C5-3863-446A-93D2-728975984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691" y="3161547"/>
            <a:ext cx="30749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Организационные документы: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 </a:t>
            </a:r>
            <a:endParaRPr lang="ru-RU" sz="1400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Устав общеобразовательной организации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Положения о подразделениях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Должностные инструкции сотрудников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Структура и штатная численность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Штатное расписание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Правила внутреннего трудового распорядка</a:t>
            </a:r>
            <a:endParaRPr lang="en-US" sz="1400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</p:txBody>
      </p:sp>
      <p:sp>
        <p:nvSpPr>
          <p:cNvPr id="23557" name="AutoShape 7">
            <a:extLst>
              <a:ext uri="{FF2B5EF4-FFF2-40B4-BE49-F238E27FC236}">
                <a16:creationId xmlns:a16="http://schemas.microsoft.com/office/drawing/2014/main" id="{1D6E9C65-053F-40A0-83A5-4688D0A2AD02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>
            <a:off x="4746625" y="2995613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1448" name="Freeform 8">
            <a:extLst>
              <a:ext uri="{FF2B5EF4-FFF2-40B4-BE49-F238E27FC236}">
                <a16:creationId xmlns:a16="http://schemas.microsoft.com/office/drawing/2014/main" id="{E54EF607-A445-4EBC-93A2-5296B7F73F7D}"/>
              </a:ext>
            </a:extLst>
          </p:cNvPr>
          <p:cNvSpPr>
            <a:spLocks/>
          </p:cNvSpPr>
          <p:nvPr/>
        </p:nvSpPr>
        <p:spPr bwMode="gray">
          <a:xfrm>
            <a:off x="3854770" y="1712274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3559" name="AutoShape 9">
            <a:extLst>
              <a:ext uri="{FF2B5EF4-FFF2-40B4-BE49-F238E27FC236}">
                <a16:creationId xmlns:a16="http://schemas.microsoft.com/office/drawing/2014/main" id="{3A782BCE-FBBA-4919-92C7-BDE67ABF7644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6392864" y="29956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1450" name="Freeform 10">
            <a:extLst>
              <a:ext uri="{FF2B5EF4-FFF2-40B4-BE49-F238E27FC236}">
                <a16:creationId xmlns:a16="http://schemas.microsoft.com/office/drawing/2014/main" id="{215BA15C-4676-4B4D-B13F-24A3D3422641}"/>
              </a:ext>
            </a:extLst>
          </p:cNvPr>
          <p:cNvSpPr>
            <a:spLocks/>
          </p:cNvSpPr>
          <p:nvPr/>
        </p:nvSpPr>
        <p:spPr bwMode="gray">
          <a:xfrm flipH="1">
            <a:off x="7599003" y="1793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latin typeface="Arial" charset="0"/>
            </a:endParaRPr>
          </a:p>
        </p:txBody>
      </p:sp>
      <p:grpSp>
        <p:nvGrpSpPr>
          <p:cNvPr id="23561" name="Group 11">
            <a:extLst>
              <a:ext uri="{FF2B5EF4-FFF2-40B4-BE49-F238E27FC236}">
                <a16:creationId xmlns:a16="http://schemas.microsoft.com/office/drawing/2014/main" id="{DA18AF10-E997-4E49-AD9D-463D0B1A7B09}"/>
              </a:ext>
            </a:extLst>
          </p:cNvPr>
          <p:cNvGrpSpPr>
            <a:grpSpLocks/>
          </p:cNvGrpSpPr>
          <p:nvPr/>
        </p:nvGrpSpPr>
        <p:grpSpPr bwMode="auto">
          <a:xfrm>
            <a:off x="4812353" y="396237"/>
            <a:ext cx="2998788" cy="1601787"/>
            <a:chOff x="1997" y="1314"/>
            <a:chExt cx="1889" cy="1009"/>
          </a:xfrm>
        </p:grpSpPr>
        <p:grpSp>
          <p:nvGrpSpPr>
            <p:cNvPr id="23568" name="Group 12">
              <a:extLst>
                <a:ext uri="{FF2B5EF4-FFF2-40B4-BE49-F238E27FC236}">
                  <a16:creationId xmlns:a16="http://schemas.microsoft.com/office/drawing/2014/main" id="{C71A27F5-9632-4474-BBB9-D0DD14927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1453" name="Oval 13">
                <a:extLst>
                  <a:ext uri="{FF2B5EF4-FFF2-40B4-BE49-F238E27FC236}">
                    <a16:creationId xmlns:a16="http://schemas.microsoft.com/office/drawing/2014/main" id="{86D534DF-DCB0-4924-BA24-0523AB88357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  <a:latin typeface="Arial" charset="0"/>
                </a:endParaRPr>
              </a:p>
            </p:txBody>
          </p:sp>
          <p:sp>
            <p:nvSpPr>
              <p:cNvPr id="61454" name="Oval 14">
                <a:extLst>
                  <a:ext uri="{FF2B5EF4-FFF2-40B4-BE49-F238E27FC236}">
                    <a16:creationId xmlns:a16="http://schemas.microsoft.com/office/drawing/2014/main" id="{96CFDC97-B8CB-49AB-9418-8FFEECAC171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  <a:latin typeface="Arial" charset="0"/>
                </a:endParaRPr>
              </a:p>
            </p:txBody>
          </p:sp>
        </p:grpSp>
        <p:sp>
          <p:nvSpPr>
            <p:cNvPr id="61455" name="Oval 15">
              <a:extLst>
                <a:ext uri="{FF2B5EF4-FFF2-40B4-BE49-F238E27FC236}">
                  <a16:creationId xmlns:a16="http://schemas.microsoft.com/office/drawing/2014/main" id="{51BA8F24-C427-4EFF-BBEF-3DB9C54580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D9528AAA-F0AB-490E-9ACA-15B3A0DC36C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61457" name="Oval 17">
              <a:extLst>
                <a:ext uri="{FF2B5EF4-FFF2-40B4-BE49-F238E27FC236}">
                  <a16:creationId xmlns:a16="http://schemas.microsoft.com/office/drawing/2014/main" id="{C4461792-F48E-4740-BABF-D117C8AC98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61458" name="Oval 18">
              <a:extLst>
                <a:ext uri="{FF2B5EF4-FFF2-40B4-BE49-F238E27FC236}">
                  <a16:creationId xmlns:a16="http://schemas.microsoft.com/office/drawing/2014/main" id="{AF06650C-0890-47D4-999F-6C77AF1D98C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</p:grpSp>
      <p:sp>
        <p:nvSpPr>
          <p:cNvPr id="61460" name="Text Box 20">
            <a:extLst>
              <a:ext uri="{FF2B5EF4-FFF2-40B4-BE49-F238E27FC236}">
                <a16:creationId xmlns:a16="http://schemas.microsoft.com/office/drawing/2014/main" id="{667487B3-4CF0-4EFC-A2D0-86F29E4A7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7076" y="3429000"/>
            <a:ext cx="2214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Протоколы,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Планы,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Отчеты,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Справки,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Акты,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Докладные и объяснительные записки,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Письма,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Телеграммы и телефонограммы.</a:t>
            </a:r>
            <a:endParaRPr lang="en-US" sz="1400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</p:txBody>
      </p:sp>
      <p:sp>
        <p:nvSpPr>
          <p:cNvPr id="23564" name="Text Box 19">
            <a:extLst>
              <a:ext uri="{FF2B5EF4-FFF2-40B4-BE49-F238E27FC236}">
                <a16:creationId xmlns:a16="http://schemas.microsoft.com/office/drawing/2014/main" id="{47FADE94-6E66-44D3-BDBE-C14251138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154" y="581027"/>
            <a:ext cx="26431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</a:rPr>
              <a:t>Состав</a:t>
            </a:r>
            <a:endParaRPr lang="en-US" altLang="ru-RU" sz="14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</a:rPr>
              <a:t>документов общеобразовательной </a:t>
            </a:r>
            <a:br>
              <a:rPr lang="ru-RU" altLang="ru-RU" sz="1400" dirty="0">
                <a:solidFill>
                  <a:srgbClr val="000000"/>
                </a:solidFill>
              </a:rPr>
            </a:br>
            <a:r>
              <a:rPr lang="ru-RU" altLang="ru-RU" sz="1400" dirty="0">
                <a:solidFill>
                  <a:srgbClr val="000000"/>
                </a:solidFill>
              </a:rPr>
              <a:t>организации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23565" name="AutoShape 3">
            <a:extLst>
              <a:ext uri="{FF2B5EF4-FFF2-40B4-BE49-F238E27FC236}">
                <a16:creationId xmlns:a16="http://schemas.microsoft.com/office/drawing/2014/main" id="{CAB6B8FE-8819-41A8-B3F6-EE921DDB8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022" y="2995613"/>
            <a:ext cx="3009900" cy="3386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white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1D032D72-9BE0-4BAD-8708-BE6220D80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599" y="3144920"/>
            <a:ext cx="30003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Распорядительные документы</a:t>
            </a: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приказы</a:t>
            </a:r>
            <a:r>
              <a:rPr lang="ru-RU" sz="1400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,</a:t>
            </a: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 инструкции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информационно-справочные документы (протоколы</a:t>
            </a:r>
            <a:r>
              <a:rPr lang="ru-RU" sz="1400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,</a:t>
            </a:r>
            <a:r>
              <a:rPr lang="ru-RU" sz="1400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 планы, отчеты, справки, акты, докладные и объяснительные записки, письма, телеграммы и телефонограммы, договоры, трудовые соглашения, контракты и др.)</a:t>
            </a:r>
            <a:endParaRPr lang="en-US" sz="1400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</p:txBody>
      </p:sp>
      <p:sp>
        <p:nvSpPr>
          <p:cNvPr id="25" name="Стрелка вниз 24">
            <a:extLst>
              <a:ext uri="{FF2B5EF4-FFF2-40B4-BE49-F238E27FC236}">
                <a16:creationId xmlns:a16="http://schemas.microsoft.com/office/drawing/2014/main" id="{C71D0722-BA8A-4B9C-91B3-1B699AB08CA8}"/>
              </a:ext>
            </a:extLst>
          </p:cNvPr>
          <p:cNvSpPr/>
          <p:nvPr/>
        </p:nvSpPr>
        <p:spPr>
          <a:xfrm>
            <a:off x="6042345" y="2179792"/>
            <a:ext cx="57150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36582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C8C2C95-139B-4C32-BBE3-0894B0DBCCFF}"/>
              </a:ext>
            </a:extLst>
          </p:cNvPr>
          <p:cNvSpPr/>
          <p:nvPr/>
        </p:nvSpPr>
        <p:spPr>
          <a:xfrm>
            <a:off x="4126936" y="870042"/>
            <a:ext cx="7643812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atin typeface="Arial" charset="0"/>
              </a:rPr>
              <a:t>Набор реквизитов</a:t>
            </a:r>
            <a:r>
              <a:rPr lang="ru-RU" sz="2800" dirty="0">
                <a:latin typeface="Arial" charset="0"/>
              </a:rPr>
              <a:t> официального письменного документа, расположенных в определенной последовательности</a:t>
            </a:r>
            <a:r>
              <a:rPr lang="ru-RU" sz="2800" b="1" dirty="0">
                <a:latin typeface="Arial" charset="0"/>
              </a:rPr>
              <a:t>, </a:t>
            </a:r>
            <a:r>
              <a:rPr lang="ru-RU" sz="2800" dirty="0">
                <a:latin typeface="Arial" charset="0"/>
              </a:rPr>
              <a:t>составляет</a:t>
            </a:r>
            <a:r>
              <a:rPr lang="ru-RU" sz="2800" b="1" dirty="0">
                <a:latin typeface="Arial" charset="0"/>
              </a:rPr>
              <a:t> формуляр документа.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latin typeface="Arial" charset="0"/>
              </a:rPr>
              <a:t> </a:t>
            </a:r>
            <a:br>
              <a:rPr lang="ru-RU" sz="2800" dirty="0">
                <a:latin typeface="Arial" charset="0"/>
              </a:rPr>
            </a:br>
            <a:r>
              <a:rPr lang="ru-RU" sz="2800" dirty="0">
                <a:latin typeface="Arial" charset="0"/>
              </a:rPr>
              <a:t>Набор реквизитов конкретного документа зависит от целей его создания и использования, назначения, сферы распространения и даже от способа документирования.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8A6DB96-7E6D-4340-8957-3682D3B3BDD7}"/>
              </a:ext>
            </a:extLst>
          </p:cNvPr>
          <p:cNvSpPr/>
          <p:nvPr/>
        </p:nvSpPr>
        <p:spPr>
          <a:xfrm>
            <a:off x="2246091" y="1245823"/>
            <a:ext cx="1207098" cy="1207098"/>
          </a:xfrm>
          <a:prstGeom prst="ellipse">
            <a:avLst/>
          </a:prstGeom>
          <a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2A576B86-37DA-4EA4-9992-26AFC548C2AD}"/>
              </a:ext>
            </a:extLst>
          </p:cNvPr>
          <p:cNvSpPr/>
          <p:nvPr/>
        </p:nvSpPr>
        <p:spPr>
          <a:xfrm>
            <a:off x="2246091" y="3955093"/>
            <a:ext cx="1207098" cy="1207098"/>
          </a:xfrm>
          <a:prstGeom prst="ellipse">
            <a:avLst/>
          </a:prstGeom>
          <a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705916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3" name="Group 15">
            <a:extLst>
              <a:ext uri="{FF2B5EF4-FFF2-40B4-BE49-F238E27FC236}">
                <a16:creationId xmlns:a16="http://schemas.microsoft.com/office/drawing/2014/main" id="{AD38977B-3D65-469C-996E-87ED70C38066}"/>
              </a:ext>
            </a:extLst>
          </p:cNvPr>
          <p:cNvGrpSpPr>
            <a:grpSpLocks/>
          </p:cNvGrpSpPr>
          <p:nvPr/>
        </p:nvGrpSpPr>
        <p:grpSpPr bwMode="auto">
          <a:xfrm>
            <a:off x="3122634" y="4495866"/>
            <a:ext cx="8072438" cy="1428750"/>
            <a:chOff x="1104" y="2826"/>
            <a:chExt cx="3507" cy="1118"/>
          </a:xfrm>
        </p:grpSpPr>
        <p:sp>
          <p:nvSpPr>
            <p:cNvPr id="63504" name="AutoShape 16">
              <a:extLst>
                <a:ext uri="{FF2B5EF4-FFF2-40B4-BE49-F238E27FC236}">
                  <a16:creationId xmlns:a16="http://schemas.microsoft.com/office/drawing/2014/main" id="{1FE2D39E-DF9B-4B87-B9CC-54DCAEE0A0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2826"/>
              <a:ext cx="3504" cy="1118"/>
            </a:xfrm>
            <a:prstGeom prst="roundRect">
              <a:avLst>
                <a:gd name="adj" fmla="val 10889"/>
              </a:avLst>
            </a:prstGeom>
            <a:solidFill>
              <a:srgbClr val="FFCC66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63508" name="Text Box 20">
              <a:extLst>
                <a:ext uri="{FF2B5EF4-FFF2-40B4-BE49-F238E27FC236}">
                  <a16:creationId xmlns:a16="http://schemas.microsoft.com/office/drawing/2014/main" id="{2C2B0E04-AFEB-4686-9CE6-B311E1E35A6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3" y="2893"/>
              <a:ext cx="3438" cy="9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Отсутствие или неправильное оформление в документе одного из этих реквизитов делает его </a:t>
              </a:r>
              <a:r>
                <a:rPr lang="ru-RU" sz="2400" b="1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недействительным, </a:t>
              </a:r>
              <a:r>
                <a:rPr lang="ru-RU" sz="2400" dirty="0">
                  <a:solidFill>
                    <a:prstClr val="black">
                      <a:lumMod val="50000"/>
                    </a:prstClr>
                  </a:solidFill>
                  <a:latin typeface="Arial" charset="0"/>
                </a:rPr>
                <a:t>лишает юридической силы. </a:t>
              </a:r>
            </a:p>
          </p:txBody>
        </p:sp>
      </p:grp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821E8BD-E142-4A67-94C5-23C7931A01B6}"/>
              </a:ext>
            </a:extLst>
          </p:cNvPr>
          <p:cNvSpPr/>
          <p:nvPr/>
        </p:nvSpPr>
        <p:spPr>
          <a:xfrm>
            <a:off x="2987262" y="538090"/>
            <a:ext cx="7786687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Реквизиты, обязательные для всех видов документов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latin typeface="Arial" charset="0"/>
              </a:rPr>
              <a:t>• </a:t>
            </a:r>
            <a:r>
              <a:rPr lang="ru-RU" sz="2800" dirty="0">
                <a:latin typeface="Arial" charset="0"/>
              </a:rPr>
              <a:t>автор документа;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latin typeface="Arial" charset="0"/>
              </a:rPr>
              <a:t>• дата создания документа;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latin typeface="Arial" charset="0"/>
              </a:rPr>
              <a:t>• регистрационный индекс;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latin typeface="Arial" charset="0"/>
              </a:rPr>
              <a:t>• текст (содержание);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latin typeface="Arial" charset="0"/>
              </a:rPr>
              <a:t>• подпись.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9D7BB9-6D9C-461E-BF15-FF16CC453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263" y="4816565"/>
            <a:ext cx="1219306" cy="1219306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638182" y="661177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AutoShape 3">
            <a:extLst>
              <a:ext uri="{FF2B5EF4-FFF2-40B4-BE49-F238E27FC236}">
                <a16:creationId xmlns:a16="http://schemas.microsoft.com/office/drawing/2014/main" id="{F446FFE0-8F6B-4B09-BB1E-AF0D06B1898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28888" y="1384301"/>
            <a:ext cx="3833812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tint val="60784"/>
                  <a:invGamma/>
                  <a:alpha val="12000"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5540" name="Oval 4">
            <a:extLst>
              <a:ext uri="{FF2B5EF4-FFF2-40B4-BE49-F238E27FC236}">
                <a16:creationId xmlns:a16="http://schemas.microsoft.com/office/drawing/2014/main" id="{4389FDDC-5833-48B0-B435-45015E9537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09874" y="1639886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5541" name="AutoShape 5">
            <a:extLst>
              <a:ext uri="{FF2B5EF4-FFF2-40B4-BE49-F238E27FC236}">
                <a16:creationId xmlns:a16="http://schemas.microsoft.com/office/drawing/2014/main" id="{F7410CF5-05B4-489E-B5E6-173D454564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38751" y="1714501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Состав реквизитов документов</a:t>
            </a:r>
          </a:p>
        </p:txBody>
      </p:sp>
      <p:sp>
        <p:nvSpPr>
          <p:cNvPr id="65542" name="AutoShape 6">
            <a:extLst>
              <a:ext uri="{FF2B5EF4-FFF2-40B4-BE49-F238E27FC236}">
                <a16:creationId xmlns:a16="http://schemas.microsoft.com/office/drawing/2014/main" id="{6F3E2034-2F68-4BEC-9DCF-60FEFAB8A24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00701" y="2546350"/>
            <a:ext cx="3781425" cy="5984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Требования к оформлению </a:t>
            </a:r>
            <a:b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</a:b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реквизитов документов</a:t>
            </a:r>
            <a:endParaRPr lang="en-US" b="1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</p:txBody>
      </p:sp>
      <p:sp>
        <p:nvSpPr>
          <p:cNvPr id="65543" name="AutoShape 7">
            <a:extLst>
              <a:ext uri="{FF2B5EF4-FFF2-40B4-BE49-F238E27FC236}">
                <a16:creationId xmlns:a16="http://schemas.microsoft.com/office/drawing/2014/main" id="{484A1B3E-6AAE-4D1E-8E8C-5B48D9CD69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14950" y="3403601"/>
            <a:ext cx="4408488" cy="19288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Требования к бланкам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документов, включая бланки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документов с воспроизведением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Государственного герба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>
                    <a:lumMod val="50000"/>
                  </a:prstClr>
                </a:solidFill>
                <a:latin typeface="Arial" charset="0"/>
              </a:rPr>
              <a:t>Российской Федерации</a:t>
            </a:r>
            <a:endParaRPr lang="en-US" b="1" dirty="0">
              <a:solidFill>
                <a:prstClr val="black">
                  <a:lumMod val="50000"/>
                </a:prstClr>
              </a:solidFill>
              <a:latin typeface="Arial" charset="0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216DAA01-8D07-4A82-BD9F-45BC120F6D4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28950" y="2332039"/>
            <a:ext cx="2643188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Arial" charset="0"/>
              </a:rPr>
              <a:t>Государственный стандарт  РФ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Arial" charset="0"/>
              </a:rPr>
              <a:t>ГОСТ Р 6.30-2003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7884CA-16A7-4884-BE59-0ED8544E7134}"/>
              </a:ext>
            </a:extLst>
          </p:cNvPr>
          <p:cNvSpPr txBox="1"/>
          <p:nvPr/>
        </p:nvSpPr>
        <p:spPr>
          <a:xfrm>
            <a:off x="2452689" y="5715000"/>
            <a:ext cx="7858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Герб</a:t>
            </a:r>
            <a:r>
              <a:rPr lang="ru-RU" sz="2000" dirty="0">
                <a:solidFill>
                  <a:prstClr val="white"/>
                </a:solidFill>
                <a:latin typeface="Arial" charset="0"/>
              </a:rPr>
              <a:t> субъекта Российской Федерации помещают на бланках документов в соответствии с правовыми актами </a:t>
            </a:r>
            <a:br>
              <a:rPr lang="ru-RU" sz="2000" dirty="0">
                <a:solidFill>
                  <a:prstClr val="white"/>
                </a:solidFill>
                <a:latin typeface="Arial" charset="0"/>
              </a:rPr>
            </a:br>
            <a:r>
              <a:rPr lang="ru-RU" sz="2000" dirty="0">
                <a:solidFill>
                  <a:prstClr val="white"/>
                </a:solidFill>
                <a:latin typeface="Arial" charset="0"/>
              </a:rPr>
              <a:t>субъектов Российской Федерации.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AC2D6BC-6F6F-C284-0AE1-C5A92BACAEF9}"/>
              </a:ext>
            </a:extLst>
          </p:cNvPr>
          <p:cNvSpPr txBox="1"/>
          <p:nvPr/>
        </p:nvSpPr>
        <p:spPr>
          <a:xfrm>
            <a:off x="9577222" y="6557089"/>
            <a:ext cx="18564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Басюк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Стефанович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1005</Words>
  <Application>Microsoft Office PowerPoint</Application>
  <PresentationFormat>Широкоэкранный</PresentationFormat>
  <Paragraphs>189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Tw Cen MT</vt:lpstr>
      <vt:lpstr>Verdana</vt:lpstr>
      <vt:lpstr>Тема Office</vt:lpstr>
      <vt:lpstr>Контур</vt:lpstr>
      <vt:lpstr>ДЕЛОПРОИЗВОДСТВО ОБРАЗОВАТЕЛЬНОЙ ОРГАНИЗАЦИИ. ПОДГОТОВКА И ИЗДАНИЕ РАСПОРЯДИТЕЛЬНЫХ АКТОВ</vt:lpstr>
      <vt:lpstr>эффективное управление невозможно без четко организованного делопроизводства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ДЕЛОПРОИЗВОДСТВО ОБРАЗОВАТЕЛЬНОЙ ОРГАНИЗАЦИИ. ПОДГОТОВКА И ИЗДАНИЕ РАСПОРЯДИТЕЛЬНЫХ АКТОВ</dc:title>
  <dc:creator>Юлия Метелкина</dc:creator>
  <cp:lastModifiedBy>В</cp:lastModifiedBy>
  <cp:revision>5</cp:revision>
  <dcterms:created xsi:type="dcterms:W3CDTF">2021-08-12T11:50:36Z</dcterms:created>
  <dcterms:modified xsi:type="dcterms:W3CDTF">2023-04-02T16:37:06Z</dcterms:modified>
</cp:coreProperties>
</file>