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6" r:id="rId2"/>
    <p:sldId id="302" r:id="rId3"/>
    <p:sldId id="275" r:id="rId4"/>
    <p:sldId id="277" r:id="rId5"/>
    <p:sldId id="278" r:id="rId6"/>
    <p:sldId id="279" r:id="rId7"/>
    <p:sldId id="303" r:id="rId8"/>
    <p:sldId id="304" r:id="rId9"/>
    <p:sldId id="292" r:id="rId10"/>
    <p:sldId id="300" r:id="rId11"/>
    <p:sldId id="267" r:id="rId12"/>
    <p:sldId id="280" r:id="rId13"/>
    <p:sldId id="301" r:id="rId14"/>
    <p:sldId id="27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lear Sans Regula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0" autoAdjust="0"/>
  </p:normalViewPr>
  <p:slideViewPr>
    <p:cSldViewPr>
      <p:cViewPr varScale="1">
        <p:scale>
          <a:sx n="35" d="100"/>
          <a:sy n="35" d="100"/>
        </p:scale>
        <p:origin x="40" y="9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07F6F-5E81-468F-9231-1CD5B5E5D95A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1DD896-8408-4702-AF5C-F48D0E7EE18E}">
      <dgm:prSet phldrT="[Текст]"/>
      <dgm:spPr/>
      <dgm:t>
        <a:bodyPr/>
        <a:lstStyle/>
        <a:p>
          <a:r>
            <a:rPr lang="ru-RU" dirty="0"/>
            <a:t>ФГОС дошкольного образования</a:t>
          </a:r>
        </a:p>
      </dgm:t>
    </dgm:pt>
    <dgm:pt modelId="{AD448922-47CB-491B-A8A1-9C3A6A360161}" type="parTrans" cxnId="{B81E01F3-5132-41F8-AF11-769A42074569}">
      <dgm:prSet/>
      <dgm:spPr/>
      <dgm:t>
        <a:bodyPr/>
        <a:lstStyle/>
        <a:p>
          <a:endParaRPr lang="ru-RU"/>
        </a:p>
      </dgm:t>
    </dgm:pt>
    <dgm:pt modelId="{D0787E3C-EAA8-4C2D-A798-066020D14A40}" type="sibTrans" cxnId="{B81E01F3-5132-41F8-AF11-769A42074569}">
      <dgm:prSet/>
      <dgm:spPr/>
      <dgm:t>
        <a:bodyPr/>
        <a:lstStyle/>
        <a:p>
          <a:endParaRPr lang="ru-RU"/>
        </a:p>
      </dgm:t>
    </dgm:pt>
    <dgm:pt modelId="{90F47958-DB76-4FE4-AE3B-D5FE1C8A71C8}">
      <dgm:prSet phldrT="[Текст]" custT="1"/>
      <dgm:spPr/>
      <dgm:t>
        <a:bodyPr/>
        <a:lstStyle/>
        <a:p>
          <a:r>
            <a:rPr lang="ru-RU" sz="2400" dirty="0"/>
            <a:t>Перечень целевых ориентиров развития</a:t>
          </a:r>
        </a:p>
      </dgm:t>
    </dgm:pt>
    <dgm:pt modelId="{EBDDADB1-0595-421D-940F-72FE489982DE}" type="parTrans" cxnId="{043171DF-99C3-4ED2-A5F2-54FC32F832EA}">
      <dgm:prSet/>
      <dgm:spPr/>
      <dgm:t>
        <a:bodyPr/>
        <a:lstStyle/>
        <a:p>
          <a:endParaRPr lang="ru-RU"/>
        </a:p>
      </dgm:t>
    </dgm:pt>
    <dgm:pt modelId="{75E3FBDC-6596-489E-837E-F3D524181F83}" type="sibTrans" cxnId="{043171DF-99C3-4ED2-A5F2-54FC32F832EA}">
      <dgm:prSet/>
      <dgm:spPr/>
      <dgm:t>
        <a:bodyPr/>
        <a:lstStyle/>
        <a:p>
          <a:endParaRPr lang="ru-RU"/>
        </a:p>
      </dgm:t>
    </dgm:pt>
    <dgm:pt modelId="{89ABBA78-12BF-4142-BED6-E0560D584985}">
      <dgm:prSet phldrT="[Текст]"/>
      <dgm:spPr/>
      <dgm:t>
        <a:bodyPr/>
        <a:lstStyle/>
        <a:p>
          <a:r>
            <a:rPr lang="ru-RU" dirty="0"/>
            <a:t>ФГОС общего образования</a:t>
          </a:r>
        </a:p>
      </dgm:t>
    </dgm:pt>
    <dgm:pt modelId="{AFB09713-B125-4EC2-84E1-45D12CAC2E46}" type="parTrans" cxnId="{C435AD86-1DA4-475F-8A11-F95EA8D3B758}">
      <dgm:prSet/>
      <dgm:spPr/>
      <dgm:t>
        <a:bodyPr/>
        <a:lstStyle/>
        <a:p>
          <a:endParaRPr lang="ru-RU"/>
        </a:p>
      </dgm:t>
    </dgm:pt>
    <dgm:pt modelId="{94CE9B70-1BFA-4193-82BB-6A889ADA7C98}" type="sibTrans" cxnId="{C435AD86-1DA4-475F-8A11-F95EA8D3B758}">
      <dgm:prSet/>
      <dgm:spPr/>
      <dgm:t>
        <a:bodyPr/>
        <a:lstStyle/>
        <a:p>
          <a:endParaRPr lang="ru-RU"/>
        </a:p>
      </dgm:t>
    </dgm:pt>
    <dgm:pt modelId="{4D527C20-4D20-458C-AE6F-CAEB85F4645F}">
      <dgm:prSet phldrT="[Текст]" custT="1"/>
      <dgm:spPr/>
      <dgm:t>
        <a:bodyPr/>
        <a:lstStyle/>
        <a:p>
          <a:r>
            <a:rPr lang="ru-RU" sz="2000" dirty="0"/>
            <a:t>Группы требований к: </a:t>
          </a:r>
          <a:br>
            <a:rPr lang="ru-RU" sz="2000" dirty="0"/>
          </a:br>
          <a:endParaRPr lang="ru-RU" sz="2000" dirty="0"/>
        </a:p>
        <a:p>
          <a:r>
            <a:rPr lang="ru-RU" sz="2000" dirty="0"/>
            <a:t>предметным;</a:t>
          </a:r>
        </a:p>
        <a:p>
          <a:endParaRPr lang="ru-RU" sz="2000" dirty="0"/>
        </a:p>
        <a:p>
          <a:r>
            <a:rPr lang="ru-RU" sz="2000" dirty="0"/>
            <a:t>метапредметным;</a:t>
          </a:r>
        </a:p>
        <a:p>
          <a:br>
            <a:rPr lang="ru-RU" sz="2000" dirty="0"/>
          </a:br>
          <a:r>
            <a:rPr lang="ru-RU" sz="2000" dirty="0"/>
            <a:t>личностным результатам</a:t>
          </a:r>
        </a:p>
      </dgm:t>
    </dgm:pt>
    <dgm:pt modelId="{2DD878C2-C09C-41A5-9338-4A189348317B}" type="parTrans" cxnId="{422E70E4-4571-4345-8200-0DF64BF37330}">
      <dgm:prSet/>
      <dgm:spPr/>
      <dgm:t>
        <a:bodyPr/>
        <a:lstStyle/>
        <a:p>
          <a:endParaRPr lang="ru-RU"/>
        </a:p>
      </dgm:t>
    </dgm:pt>
    <dgm:pt modelId="{FB39D432-9009-447B-9C23-46FBB281FDBF}" type="sibTrans" cxnId="{422E70E4-4571-4345-8200-0DF64BF37330}">
      <dgm:prSet/>
      <dgm:spPr/>
      <dgm:t>
        <a:bodyPr/>
        <a:lstStyle/>
        <a:p>
          <a:endParaRPr lang="ru-RU"/>
        </a:p>
      </dgm:t>
    </dgm:pt>
    <dgm:pt modelId="{3CB12F9F-116C-4A7D-A936-8B5454308BE1}">
      <dgm:prSet phldrT="[Текст]"/>
      <dgm:spPr/>
      <dgm:t>
        <a:bodyPr/>
        <a:lstStyle/>
        <a:p>
          <a:r>
            <a:rPr lang="ru-RU" dirty="0"/>
            <a:t>ФГОС высшего образования</a:t>
          </a:r>
        </a:p>
      </dgm:t>
    </dgm:pt>
    <dgm:pt modelId="{D04AAF32-BB3B-435F-9DE2-9B81ACE6D2CE}" type="parTrans" cxnId="{BBF78C15-751F-4354-B45E-ECBA39E61536}">
      <dgm:prSet/>
      <dgm:spPr/>
      <dgm:t>
        <a:bodyPr/>
        <a:lstStyle/>
        <a:p>
          <a:endParaRPr lang="ru-RU"/>
        </a:p>
      </dgm:t>
    </dgm:pt>
    <dgm:pt modelId="{0F2F59FF-CDEC-4A50-9A20-12F283E99600}" type="sibTrans" cxnId="{BBF78C15-751F-4354-B45E-ECBA39E61536}">
      <dgm:prSet/>
      <dgm:spPr/>
      <dgm:t>
        <a:bodyPr/>
        <a:lstStyle/>
        <a:p>
          <a:endParaRPr lang="ru-RU"/>
        </a:p>
      </dgm:t>
    </dgm:pt>
    <dgm:pt modelId="{EAD6E772-43C2-40D5-8FCB-BBE28FBEB2E5}">
      <dgm:prSet phldrT="[Текст]" custT="1"/>
      <dgm:spPr/>
      <dgm:t>
        <a:bodyPr/>
        <a:lstStyle/>
        <a:p>
          <a:r>
            <a:rPr lang="ru-RU" sz="2000" dirty="0"/>
            <a:t>Группы требований к:</a:t>
          </a:r>
        </a:p>
        <a:p>
          <a:endParaRPr lang="ru-RU" sz="1600" dirty="0"/>
        </a:p>
        <a:p>
          <a:r>
            <a:rPr lang="ru-RU" sz="1800" dirty="0"/>
            <a:t>профессиональные компетенции</a:t>
          </a:r>
        </a:p>
        <a:p>
          <a:r>
            <a:rPr lang="ru-RU" sz="1800" dirty="0"/>
            <a:t>обще-профессиональные компетенции;</a:t>
          </a:r>
        </a:p>
        <a:p>
          <a:r>
            <a:rPr lang="ru-RU" sz="1800" dirty="0"/>
            <a:t>Универсальные компетенции</a:t>
          </a:r>
        </a:p>
        <a:p>
          <a:endParaRPr lang="ru-RU" sz="1600" dirty="0"/>
        </a:p>
        <a:p>
          <a:r>
            <a:rPr lang="ru-RU" sz="1600" dirty="0"/>
            <a:t> </a:t>
          </a:r>
        </a:p>
        <a:p>
          <a:endParaRPr lang="ru-RU" sz="1600" dirty="0"/>
        </a:p>
      </dgm:t>
    </dgm:pt>
    <dgm:pt modelId="{0B6B2054-5ED7-4471-8A87-F41BFDCB3D91}" type="parTrans" cxnId="{E1C25316-7FD6-4F59-B791-CE4B94F9F436}">
      <dgm:prSet/>
      <dgm:spPr/>
      <dgm:t>
        <a:bodyPr/>
        <a:lstStyle/>
        <a:p>
          <a:endParaRPr lang="ru-RU"/>
        </a:p>
      </dgm:t>
    </dgm:pt>
    <dgm:pt modelId="{F33E837F-6759-41D1-9B63-CFFD43C9DB08}" type="sibTrans" cxnId="{E1C25316-7FD6-4F59-B791-CE4B94F9F436}">
      <dgm:prSet/>
      <dgm:spPr/>
      <dgm:t>
        <a:bodyPr/>
        <a:lstStyle/>
        <a:p>
          <a:endParaRPr lang="ru-RU"/>
        </a:p>
      </dgm:t>
    </dgm:pt>
    <dgm:pt modelId="{BFDABE06-683E-48D0-8AC7-6265924EDAAE}" type="pres">
      <dgm:prSet presAssocID="{FB407F6F-5E81-468F-9231-1CD5B5E5D95A}" presName="Name0" presStyleCnt="0">
        <dgm:presLayoutVars>
          <dgm:dir/>
          <dgm:animLvl val="lvl"/>
          <dgm:resizeHandles val="exact"/>
        </dgm:presLayoutVars>
      </dgm:prSet>
      <dgm:spPr/>
    </dgm:pt>
    <dgm:pt modelId="{FA85B0C8-E281-4B59-8920-0A6B793B7256}" type="pres">
      <dgm:prSet presAssocID="{C71DD896-8408-4702-AF5C-F48D0E7EE18E}" presName="compositeNode" presStyleCnt="0">
        <dgm:presLayoutVars>
          <dgm:bulletEnabled val="1"/>
        </dgm:presLayoutVars>
      </dgm:prSet>
      <dgm:spPr/>
    </dgm:pt>
    <dgm:pt modelId="{5D453A97-E85A-4266-93A7-1241DF7F823B}" type="pres">
      <dgm:prSet presAssocID="{C71DD896-8408-4702-AF5C-F48D0E7EE18E}" presName="bgRect" presStyleLbl="node1" presStyleIdx="0" presStyleCnt="3"/>
      <dgm:spPr/>
    </dgm:pt>
    <dgm:pt modelId="{B7EE0DC9-6AAF-4A0E-88A9-AC0444DA489E}" type="pres">
      <dgm:prSet presAssocID="{C71DD896-8408-4702-AF5C-F48D0E7EE18E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28CFA25-E7CA-41D1-9024-983961294C2B}" type="pres">
      <dgm:prSet presAssocID="{C71DD896-8408-4702-AF5C-F48D0E7EE18E}" presName="childNode" presStyleLbl="node1" presStyleIdx="0" presStyleCnt="3">
        <dgm:presLayoutVars>
          <dgm:bulletEnabled val="1"/>
        </dgm:presLayoutVars>
      </dgm:prSet>
      <dgm:spPr/>
    </dgm:pt>
    <dgm:pt modelId="{32685E02-03DB-4F26-A860-3AFE38DDA438}" type="pres">
      <dgm:prSet presAssocID="{D0787E3C-EAA8-4C2D-A798-066020D14A40}" presName="hSp" presStyleCnt="0"/>
      <dgm:spPr/>
    </dgm:pt>
    <dgm:pt modelId="{A8607FE4-AA29-4A15-BE76-416AD2555CBC}" type="pres">
      <dgm:prSet presAssocID="{D0787E3C-EAA8-4C2D-A798-066020D14A40}" presName="vProcSp" presStyleCnt="0"/>
      <dgm:spPr/>
    </dgm:pt>
    <dgm:pt modelId="{30A8DB1D-AFA1-4244-9D42-B426DA8FD10E}" type="pres">
      <dgm:prSet presAssocID="{D0787E3C-EAA8-4C2D-A798-066020D14A40}" presName="vSp1" presStyleCnt="0"/>
      <dgm:spPr/>
    </dgm:pt>
    <dgm:pt modelId="{273D8540-B2A8-43F3-A2F5-2D5BF9795FE1}" type="pres">
      <dgm:prSet presAssocID="{D0787E3C-EAA8-4C2D-A798-066020D14A40}" presName="simulatedConn" presStyleLbl="solidFgAcc1" presStyleIdx="0" presStyleCnt="2"/>
      <dgm:spPr/>
    </dgm:pt>
    <dgm:pt modelId="{54C6869A-20DA-4FE2-892A-910089A82D21}" type="pres">
      <dgm:prSet presAssocID="{D0787E3C-EAA8-4C2D-A798-066020D14A40}" presName="vSp2" presStyleCnt="0"/>
      <dgm:spPr/>
    </dgm:pt>
    <dgm:pt modelId="{DB6EA2FE-7782-4818-BA24-9BCF6DE96320}" type="pres">
      <dgm:prSet presAssocID="{D0787E3C-EAA8-4C2D-A798-066020D14A40}" presName="sibTrans" presStyleCnt="0"/>
      <dgm:spPr/>
    </dgm:pt>
    <dgm:pt modelId="{90971262-9A2F-4A8C-AB47-8A4640C7FAA3}" type="pres">
      <dgm:prSet presAssocID="{89ABBA78-12BF-4142-BED6-E0560D584985}" presName="compositeNode" presStyleCnt="0">
        <dgm:presLayoutVars>
          <dgm:bulletEnabled val="1"/>
        </dgm:presLayoutVars>
      </dgm:prSet>
      <dgm:spPr/>
    </dgm:pt>
    <dgm:pt modelId="{08CCD27F-C77D-4088-864B-16041A7FABFD}" type="pres">
      <dgm:prSet presAssocID="{89ABBA78-12BF-4142-BED6-E0560D584985}" presName="bgRect" presStyleLbl="node1" presStyleIdx="1" presStyleCnt="3"/>
      <dgm:spPr/>
    </dgm:pt>
    <dgm:pt modelId="{BA815672-31F9-4A81-B4D3-BA77514BBA76}" type="pres">
      <dgm:prSet presAssocID="{89ABBA78-12BF-4142-BED6-E0560D584985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48E3E11-9102-458C-9711-1718B2C90D71}" type="pres">
      <dgm:prSet presAssocID="{89ABBA78-12BF-4142-BED6-E0560D584985}" presName="childNode" presStyleLbl="node1" presStyleIdx="1" presStyleCnt="3">
        <dgm:presLayoutVars>
          <dgm:bulletEnabled val="1"/>
        </dgm:presLayoutVars>
      </dgm:prSet>
      <dgm:spPr/>
    </dgm:pt>
    <dgm:pt modelId="{2F35C97E-1106-4E54-A5D8-A36AE9E27CDC}" type="pres">
      <dgm:prSet presAssocID="{94CE9B70-1BFA-4193-82BB-6A889ADA7C98}" presName="hSp" presStyleCnt="0"/>
      <dgm:spPr/>
    </dgm:pt>
    <dgm:pt modelId="{6F23B78C-CC08-4F80-8B14-78AEBA1227C7}" type="pres">
      <dgm:prSet presAssocID="{94CE9B70-1BFA-4193-82BB-6A889ADA7C98}" presName="vProcSp" presStyleCnt="0"/>
      <dgm:spPr/>
    </dgm:pt>
    <dgm:pt modelId="{7659E924-44A1-4355-A403-BE9F36A5DBD9}" type="pres">
      <dgm:prSet presAssocID="{94CE9B70-1BFA-4193-82BB-6A889ADA7C98}" presName="vSp1" presStyleCnt="0"/>
      <dgm:spPr/>
    </dgm:pt>
    <dgm:pt modelId="{45884B39-BC51-4D73-A123-003DC5DA3AF4}" type="pres">
      <dgm:prSet presAssocID="{94CE9B70-1BFA-4193-82BB-6A889ADA7C98}" presName="simulatedConn" presStyleLbl="solidFgAcc1" presStyleIdx="1" presStyleCnt="2"/>
      <dgm:spPr/>
    </dgm:pt>
    <dgm:pt modelId="{D74CAD6F-3319-4A8D-929D-6BB8DFBC79DF}" type="pres">
      <dgm:prSet presAssocID="{94CE9B70-1BFA-4193-82BB-6A889ADA7C98}" presName="vSp2" presStyleCnt="0"/>
      <dgm:spPr/>
    </dgm:pt>
    <dgm:pt modelId="{033C4096-B52B-412F-BB82-5ACB16A64FAE}" type="pres">
      <dgm:prSet presAssocID="{94CE9B70-1BFA-4193-82BB-6A889ADA7C98}" presName="sibTrans" presStyleCnt="0"/>
      <dgm:spPr/>
    </dgm:pt>
    <dgm:pt modelId="{CD599FEC-3B67-42DD-AB46-A136437FE9BB}" type="pres">
      <dgm:prSet presAssocID="{3CB12F9F-116C-4A7D-A936-8B5454308BE1}" presName="compositeNode" presStyleCnt="0">
        <dgm:presLayoutVars>
          <dgm:bulletEnabled val="1"/>
        </dgm:presLayoutVars>
      </dgm:prSet>
      <dgm:spPr/>
    </dgm:pt>
    <dgm:pt modelId="{D3160033-3376-4563-85F6-50FE6907EF47}" type="pres">
      <dgm:prSet presAssocID="{3CB12F9F-116C-4A7D-A936-8B5454308BE1}" presName="bgRect" presStyleLbl="node1" presStyleIdx="2" presStyleCnt="3"/>
      <dgm:spPr/>
    </dgm:pt>
    <dgm:pt modelId="{9D5EB5C8-49C8-4874-AD17-0F7B26D4559E}" type="pres">
      <dgm:prSet presAssocID="{3CB12F9F-116C-4A7D-A936-8B5454308BE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07B15D7-DD3A-4FD4-B59B-9E1C25C80028}" type="pres">
      <dgm:prSet presAssocID="{3CB12F9F-116C-4A7D-A936-8B5454308BE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1CBDC0E-69C3-40AE-AFB4-12B38E373B1A}" type="presOf" srcId="{EAD6E772-43C2-40D5-8FCB-BBE28FBEB2E5}" destId="{C07B15D7-DD3A-4FD4-B59B-9E1C25C80028}" srcOrd="0" destOrd="0" presId="urn:microsoft.com/office/officeart/2005/8/layout/hProcess7"/>
    <dgm:cxn modelId="{BBF78C15-751F-4354-B45E-ECBA39E61536}" srcId="{FB407F6F-5E81-468F-9231-1CD5B5E5D95A}" destId="{3CB12F9F-116C-4A7D-A936-8B5454308BE1}" srcOrd="2" destOrd="0" parTransId="{D04AAF32-BB3B-435F-9DE2-9B81ACE6D2CE}" sibTransId="{0F2F59FF-CDEC-4A50-9A20-12F283E99600}"/>
    <dgm:cxn modelId="{E1C25316-7FD6-4F59-B791-CE4B94F9F436}" srcId="{3CB12F9F-116C-4A7D-A936-8B5454308BE1}" destId="{EAD6E772-43C2-40D5-8FCB-BBE28FBEB2E5}" srcOrd="0" destOrd="0" parTransId="{0B6B2054-5ED7-4471-8A87-F41BFDCB3D91}" sibTransId="{F33E837F-6759-41D1-9B63-CFFD43C9DB08}"/>
    <dgm:cxn modelId="{72A34666-1A26-4020-AAAA-404B355403E5}" type="presOf" srcId="{3CB12F9F-116C-4A7D-A936-8B5454308BE1}" destId="{9D5EB5C8-49C8-4874-AD17-0F7B26D4559E}" srcOrd="1" destOrd="0" presId="urn:microsoft.com/office/officeart/2005/8/layout/hProcess7"/>
    <dgm:cxn modelId="{7A3A8B76-1143-41BD-A644-0E442E996D4D}" type="presOf" srcId="{90F47958-DB76-4FE4-AE3B-D5FE1C8A71C8}" destId="{828CFA25-E7CA-41D1-9024-983961294C2B}" srcOrd="0" destOrd="0" presId="urn:microsoft.com/office/officeart/2005/8/layout/hProcess7"/>
    <dgm:cxn modelId="{AB80C483-5001-4A31-9E4A-61ACC5232139}" type="presOf" srcId="{89ABBA78-12BF-4142-BED6-E0560D584985}" destId="{BA815672-31F9-4A81-B4D3-BA77514BBA76}" srcOrd="1" destOrd="0" presId="urn:microsoft.com/office/officeart/2005/8/layout/hProcess7"/>
    <dgm:cxn modelId="{C435AD86-1DA4-475F-8A11-F95EA8D3B758}" srcId="{FB407F6F-5E81-468F-9231-1CD5B5E5D95A}" destId="{89ABBA78-12BF-4142-BED6-E0560D584985}" srcOrd="1" destOrd="0" parTransId="{AFB09713-B125-4EC2-84E1-45D12CAC2E46}" sibTransId="{94CE9B70-1BFA-4193-82BB-6A889ADA7C98}"/>
    <dgm:cxn modelId="{5B4DDA96-DC79-414B-BA8C-17B2AF1DFBDF}" type="presOf" srcId="{FB407F6F-5E81-468F-9231-1CD5B5E5D95A}" destId="{BFDABE06-683E-48D0-8AC7-6265924EDAAE}" srcOrd="0" destOrd="0" presId="urn:microsoft.com/office/officeart/2005/8/layout/hProcess7"/>
    <dgm:cxn modelId="{86A4F3DB-773B-46C5-A480-3FD1D550F067}" type="presOf" srcId="{C71DD896-8408-4702-AF5C-F48D0E7EE18E}" destId="{B7EE0DC9-6AAF-4A0E-88A9-AC0444DA489E}" srcOrd="1" destOrd="0" presId="urn:microsoft.com/office/officeart/2005/8/layout/hProcess7"/>
    <dgm:cxn modelId="{4C8F93DE-4DA1-4496-8913-6B549D3FBF4D}" type="presOf" srcId="{3CB12F9F-116C-4A7D-A936-8B5454308BE1}" destId="{D3160033-3376-4563-85F6-50FE6907EF47}" srcOrd="0" destOrd="0" presId="urn:microsoft.com/office/officeart/2005/8/layout/hProcess7"/>
    <dgm:cxn modelId="{043171DF-99C3-4ED2-A5F2-54FC32F832EA}" srcId="{C71DD896-8408-4702-AF5C-F48D0E7EE18E}" destId="{90F47958-DB76-4FE4-AE3B-D5FE1C8A71C8}" srcOrd="0" destOrd="0" parTransId="{EBDDADB1-0595-421D-940F-72FE489982DE}" sibTransId="{75E3FBDC-6596-489E-837E-F3D524181F83}"/>
    <dgm:cxn modelId="{1E726BE0-2692-4A61-81C5-27980E9B777D}" type="presOf" srcId="{4D527C20-4D20-458C-AE6F-CAEB85F4645F}" destId="{848E3E11-9102-458C-9711-1718B2C90D71}" srcOrd="0" destOrd="0" presId="urn:microsoft.com/office/officeart/2005/8/layout/hProcess7"/>
    <dgm:cxn modelId="{2E2E27E1-1C2B-4303-B165-60D76B47FDDD}" type="presOf" srcId="{89ABBA78-12BF-4142-BED6-E0560D584985}" destId="{08CCD27F-C77D-4088-864B-16041A7FABFD}" srcOrd="0" destOrd="0" presId="urn:microsoft.com/office/officeart/2005/8/layout/hProcess7"/>
    <dgm:cxn modelId="{422E70E4-4571-4345-8200-0DF64BF37330}" srcId="{89ABBA78-12BF-4142-BED6-E0560D584985}" destId="{4D527C20-4D20-458C-AE6F-CAEB85F4645F}" srcOrd="0" destOrd="0" parTransId="{2DD878C2-C09C-41A5-9338-4A189348317B}" sibTransId="{FB39D432-9009-447B-9C23-46FBB281FDBF}"/>
    <dgm:cxn modelId="{B81E01F3-5132-41F8-AF11-769A42074569}" srcId="{FB407F6F-5E81-468F-9231-1CD5B5E5D95A}" destId="{C71DD896-8408-4702-AF5C-F48D0E7EE18E}" srcOrd="0" destOrd="0" parTransId="{AD448922-47CB-491B-A8A1-9C3A6A360161}" sibTransId="{D0787E3C-EAA8-4C2D-A798-066020D14A40}"/>
    <dgm:cxn modelId="{FCB547F8-3795-4F2E-A246-AA2684A4433D}" type="presOf" srcId="{C71DD896-8408-4702-AF5C-F48D0E7EE18E}" destId="{5D453A97-E85A-4266-93A7-1241DF7F823B}" srcOrd="0" destOrd="0" presId="urn:microsoft.com/office/officeart/2005/8/layout/hProcess7"/>
    <dgm:cxn modelId="{89D0A02C-461D-4F83-BB37-354C68BBD242}" type="presParOf" srcId="{BFDABE06-683E-48D0-8AC7-6265924EDAAE}" destId="{FA85B0C8-E281-4B59-8920-0A6B793B7256}" srcOrd="0" destOrd="0" presId="urn:microsoft.com/office/officeart/2005/8/layout/hProcess7"/>
    <dgm:cxn modelId="{1A704BD5-3996-49B0-91AE-D28956DB577B}" type="presParOf" srcId="{FA85B0C8-E281-4B59-8920-0A6B793B7256}" destId="{5D453A97-E85A-4266-93A7-1241DF7F823B}" srcOrd="0" destOrd="0" presId="urn:microsoft.com/office/officeart/2005/8/layout/hProcess7"/>
    <dgm:cxn modelId="{6D44D59F-2B3D-4355-9549-E19B565D30B8}" type="presParOf" srcId="{FA85B0C8-E281-4B59-8920-0A6B793B7256}" destId="{B7EE0DC9-6AAF-4A0E-88A9-AC0444DA489E}" srcOrd="1" destOrd="0" presId="urn:microsoft.com/office/officeart/2005/8/layout/hProcess7"/>
    <dgm:cxn modelId="{EEE96AC1-A0EB-4275-AD8F-690ED78BB746}" type="presParOf" srcId="{FA85B0C8-E281-4B59-8920-0A6B793B7256}" destId="{828CFA25-E7CA-41D1-9024-983961294C2B}" srcOrd="2" destOrd="0" presId="urn:microsoft.com/office/officeart/2005/8/layout/hProcess7"/>
    <dgm:cxn modelId="{82603163-0201-491E-8128-14E2E62B06B1}" type="presParOf" srcId="{BFDABE06-683E-48D0-8AC7-6265924EDAAE}" destId="{32685E02-03DB-4F26-A860-3AFE38DDA438}" srcOrd="1" destOrd="0" presId="urn:microsoft.com/office/officeart/2005/8/layout/hProcess7"/>
    <dgm:cxn modelId="{D1EC215F-9CF8-4D6C-AB05-5603CE91386B}" type="presParOf" srcId="{BFDABE06-683E-48D0-8AC7-6265924EDAAE}" destId="{A8607FE4-AA29-4A15-BE76-416AD2555CBC}" srcOrd="2" destOrd="0" presId="urn:microsoft.com/office/officeart/2005/8/layout/hProcess7"/>
    <dgm:cxn modelId="{0E1FDD54-07A3-489D-9D6A-AE9A4291B196}" type="presParOf" srcId="{A8607FE4-AA29-4A15-BE76-416AD2555CBC}" destId="{30A8DB1D-AFA1-4244-9D42-B426DA8FD10E}" srcOrd="0" destOrd="0" presId="urn:microsoft.com/office/officeart/2005/8/layout/hProcess7"/>
    <dgm:cxn modelId="{B3744707-68B6-434C-A46D-DEC7D1A1E25D}" type="presParOf" srcId="{A8607FE4-AA29-4A15-BE76-416AD2555CBC}" destId="{273D8540-B2A8-43F3-A2F5-2D5BF9795FE1}" srcOrd="1" destOrd="0" presId="urn:microsoft.com/office/officeart/2005/8/layout/hProcess7"/>
    <dgm:cxn modelId="{AED75201-1261-450B-A0AE-C28ED3D8003F}" type="presParOf" srcId="{A8607FE4-AA29-4A15-BE76-416AD2555CBC}" destId="{54C6869A-20DA-4FE2-892A-910089A82D21}" srcOrd="2" destOrd="0" presId="urn:microsoft.com/office/officeart/2005/8/layout/hProcess7"/>
    <dgm:cxn modelId="{3413E081-8163-4A9C-829F-E819DAACB3E6}" type="presParOf" srcId="{BFDABE06-683E-48D0-8AC7-6265924EDAAE}" destId="{DB6EA2FE-7782-4818-BA24-9BCF6DE96320}" srcOrd="3" destOrd="0" presId="urn:microsoft.com/office/officeart/2005/8/layout/hProcess7"/>
    <dgm:cxn modelId="{627806A6-EB18-4936-8AA7-C8F7841DF8EB}" type="presParOf" srcId="{BFDABE06-683E-48D0-8AC7-6265924EDAAE}" destId="{90971262-9A2F-4A8C-AB47-8A4640C7FAA3}" srcOrd="4" destOrd="0" presId="urn:microsoft.com/office/officeart/2005/8/layout/hProcess7"/>
    <dgm:cxn modelId="{BFEF068B-3159-42E9-8B1A-E7A07B58881C}" type="presParOf" srcId="{90971262-9A2F-4A8C-AB47-8A4640C7FAA3}" destId="{08CCD27F-C77D-4088-864B-16041A7FABFD}" srcOrd="0" destOrd="0" presId="urn:microsoft.com/office/officeart/2005/8/layout/hProcess7"/>
    <dgm:cxn modelId="{557DB7F9-698B-418E-B9B9-D6E85B4D1159}" type="presParOf" srcId="{90971262-9A2F-4A8C-AB47-8A4640C7FAA3}" destId="{BA815672-31F9-4A81-B4D3-BA77514BBA76}" srcOrd="1" destOrd="0" presId="urn:microsoft.com/office/officeart/2005/8/layout/hProcess7"/>
    <dgm:cxn modelId="{D2CD9195-B909-4970-8B82-DFCF1F9666F9}" type="presParOf" srcId="{90971262-9A2F-4A8C-AB47-8A4640C7FAA3}" destId="{848E3E11-9102-458C-9711-1718B2C90D71}" srcOrd="2" destOrd="0" presId="urn:microsoft.com/office/officeart/2005/8/layout/hProcess7"/>
    <dgm:cxn modelId="{4A2B3300-7C45-4EEE-A966-F15486F4A435}" type="presParOf" srcId="{BFDABE06-683E-48D0-8AC7-6265924EDAAE}" destId="{2F35C97E-1106-4E54-A5D8-A36AE9E27CDC}" srcOrd="5" destOrd="0" presId="urn:microsoft.com/office/officeart/2005/8/layout/hProcess7"/>
    <dgm:cxn modelId="{8E25B704-EB00-41E3-A6CE-B0473380861B}" type="presParOf" srcId="{BFDABE06-683E-48D0-8AC7-6265924EDAAE}" destId="{6F23B78C-CC08-4F80-8B14-78AEBA1227C7}" srcOrd="6" destOrd="0" presId="urn:microsoft.com/office/officeart/2005/8/layout/hProcess7"/>
    <dgm:cxn modelId="{0E8FFA54-F2A9-4218-805E-A5F20493374B}" type="presParOf" srcId="{6F23B78C-CC08-4F80-8B14-78AEBA1227C7}" destId="{7659E924-44A1-4355-A403-BE9F36A5DBD9}" srcOrd="0" destOrd="0" presId="urn:microsoft.com/office/officeart/2005/8/layout/hProcess7"/>
    <dgm:cxn modelId="{2B105F94-72A7-40F4-9FCE-DCE6A8AE59E7}" type="presParOf" srcId="{6F23B78C-CC08-4F80-8B14-78AEBA1227C7}" destId="{45884B39-BC51-4D73-A123-003DC5DA3AF4}" srcOrd="1" destOrd="0" presId="urn:microsoft.com/office/officeart/2005/8/layout/hProcess7"/>
    <dgm:cxn modelId="{3E8CB41F-B82E-4182-9E22-DBCA5D88328F}" type="presParOf" srcId="{6F23B78C-CC08-4F80-8B14-78AEBA1227C7}" destId="{D74CAD6F-3319-4A8D-929D-6BB8DFBC79DF}" srcOrd="2" destOrd="0" presId="urn:microsoft.com/office/officeart/2005/8/layout/hProcess7"/>
    <dgm:cxn modelId="{BEBE47A8-398E-4DA7-8446-B415D216A43C}" type="presParOf" srcId="{BFDABE06-683E-48D0-8AC7-6265924EDAAE}" destId="{033C4096-B52B-412F-BB82-5ACB16A64FAE}" srcOrd="7" destOrd="0" presId="urn:microsoft.com/office/officeart/2005/8/layout/hProcess7"/>
    <dgm:cxn modelId="{7EB46CBA-5345-4168-906A-2C5DF1CB3174}" type="presParOf" srcId="{BFDABE06-683E-48D0-8AC7-6265924EDAAE}" destId="{CD599FEC-3B67-42DD-AB46-A136437FE9BB}" srcOrd="8" destOrd="0" presId="urn:microsoft.com/office/officeart/2005/8/layout/hProcess7"/>
    <dgm:cxn modelId="{4C039E14-5C6D-4D22-96A3-9F60B2AB99B8}" type="presParOf" srcId="{CD599FEC-3B67-42DD-AB46-A136437FE9BB}" destId="{D3160033-3376-4563-85F6-50FE6907EF47}" srcOrd="0" destOrd="0" presId="urn:microsoft.com/office/officeart/2005/8/layout/hProcess7"/>
    <dgm:cxn modelId="{78F2A5FB-5AF8-45F8-A7E2-29548578266B}" type="presParOf" srcId="{CD599FEC-3B67-42DD-AB46-A136437FE9BB}" destId="{9D5EB5C8-49C8-4874-AD17-0F7B26D4559E}" srcOrd="1" destOrd="0" presId="urn:microsoft.com/office/officeart/2005/8/layout/hProcess7"/>
    <dgm:cxn modelId="{DB698935-78E1-4C6C-B6E9-0E861380B74D}" type="presParOf" srcId="{CD599FEC-3B67-42DD-AB46-A136437FE9BB}" destId="{C07B15D7-DD3A-4FD4-B59B-9E1C25C8002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24A9A-DA21-4F3C-8258-47AC8EC678CB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B7DD1-5DE1-4FBB-B2B5-D37A9BA01D70}">
      <dgm:prSet phldrT="[Текст]"/>
      <dgm:spPr/>
      <dgm:t>
        <a:bodyPr/>
        <a:lstStyle/>
        <a:p>
          <a:r>
            <a:rPr lang="ru-RU" dirty="0"/>
            <a:t>Результат образования – личностное и познавательное развитие</a:t>
          </a:r>
        </a:p>
      </dgm:t>
    </dgm:pt>
    <dgm:pt modelId="{5DCBC496-2773-4901-A4CF-71D65B5EB3B2}" type="parTrans" cxnId="{8E2B457B-71B8-4F09-B28E-9AF2660B883A}">
      <dgm:prSet/>
      <dgm:spPr/>
      <dgm:t>
        <a:bodyPr/>
        <a:lstStyle/>
        <a:p>
          <a:endParaRPr lang="ru-RU"/>
        </a:p>
      </dgm:t>
    </dgm:pt>
    <dgm:pt modelId="{55A316AE-771C-474F-9835-A36A18EE5C47}" type="sibTrans" cxnId="{8E2B457B-71B8-4F09-B28E-9AF2660B883A}">
      <dgm:prSet/>
      <dgm:spPr/>
      <dgm:t>
        <a:bodyPr/>
        <a:lstStyle/>
        <a:p>
          <a:endParaRPr lang="ru-RU"/>
        </a:p>
      </dgm:t>
    </dgm:pt>
    <dgm:pt modelId="{64892349-34AC-410D-9485-16C0005D2439}">
      <dgm:prSet phldrT="[Текст]"/>
      <dgm:spPr/>
      <dgm:t>
        <a:bodyPr/>
        <a:lstStyle/>
        <a:p>
          <a:r>
            <a:rPr lang="ru-RU" dirty="0"/>
            <a:t>Развитие познавательной деятельности</a:t>
          </a:r>
        </a:p>
      </dgm:t>
    </dgm:pt>
    <dgm:pt modelId="{0AA5743C-7D96-43FA-A362-41AC76112088}" type="parTrans" cxnId="{EF06AA98-4563-4C83-8DB9-1F017292B714}">
      <dgm:prSet/>
      <dgm:spPr/>
      <dgm:t>
        <a:bodyPr/>
        <a:lstStyle/>
        <a:p>
          <a:endParaRPr lang="ru-RU"/>
        </a:p>
      </dgm:t>
    </dgm:pt>
    <dgm:pt modelId="{BC51F7F6-0157-4360-8B50-477338C3D448}" type="sibTrans" cxnId="{EF06AA98-4563-4C83-8DB9-1F017292B714}">
      <dgm:prSet/>
      <dgm:spPr/>
      <dgm:t>
        <a:bodyPr/>
        <a:lstStyle/>
        <a:p>
          <a:endParaRPr lang="ru-RU"/>
        </a:p>
      </dgm:t>
    </dgm:pt>
    <dgm:pt modelId="{A18ED00E-DE00-4746-B248-B9F808DACDE4}">
      <dgm:prSet phldrT="[Текст]"/>
      <dgm:spPr/>
      <dgm:t>
        <a:bodyPr/>
        <a:lstStyle/>
        <a:p>
          <a:r>
            <a:rPr lang="ru-RU" dirty="0"/>
            <a:t>Ценностное отношение к предметному миру</a:t>
          </a:r>
        </a:p>
      </dgm:t>
    </dgm:pt>
    <dgm:pt modelId="{5B5CFC29-2636-4E75-B9FB-8F03B97AFF59}" type="parTrans" cxnId="{6B50C34D-F506-46F4-9201-97A8ECF5D681}">
      <dgm:prSet/>
      <dgm:spPr/>
      <dgm:t>
        <a:bodyPr/>
        <a:lstStyle/>
        <a:p>
          <a:endParaRPr lang="ru-RU"/>
        </a:p>
      </dgm:t>
    </dgm:pt>
    <dgm:pt modelId="{8EDFD838-A87E-442B-82D5-AD887703312E}" type="sibTrans" cxnId="{6B50C34D-F506-46F4-9201-97A8ECF5D681}">
      <dgm:prSet/>
      <dgm:spPr/>
      <dgm:t>
        <a:bodyPr/>
        <a:lstStyle/>
        <a:p>
          <a:endParaRPr lang="ru-RU"/>
        </a:p>
      </dgm:t>
    </dgm:pt>
    <dgm:pt modelId="{7E5240E8-F6E9-4900-A85A-9EBDAF4EC4A6}">
      <dgm:prSet phldrT="[Текст]"/>
      <dgm:spPr/>
      <dgm:t>
        <a:bodyPr/>
        <a:lstStyle/>
        <a:p>
          <a:r>
            <a:rPr lang="ru-RU" dirty="0"/>
            <a:t>Умение общаться с другими людьми</a:t>
          </a:r>
        </a:p>
      </dgm:t>
    </dgm:pt>
    <dgm:pt modelId="{64F93AA2-4FE8-4F58-9077-75F8F7FBEFF4}" type="parTrans" cxnId="{02478F90-357D-435F-9E0E-24C106886474}">
      <dgm:prSet/>
      <dgm:spPr/>
      <dgm:t>
        <a:bodyPr/>
        <a:lstStyle/>
        <a:p>
          <a:endParaRPr lang="ru-RU"/>
        </a:p>
      </dgm:t>
    </dgm:pt>
    <dgm:pt modelId="{5E1D4520-BB3B-444D-8D01-47C6F3F8FB5A}" type="sibTrans" cxnId="{02478F90-357D-435F-9E0E-24C106886474}">
      <dgm:prSet/>
      <dgm:spPr/>
      <dgm:t>
        <a:bodyPr/>
        <a:lstStyle/>
        <a:p>
          <a:endParaRPr lang="ru-RU"/>
        </a:p>
      </dgm:t>
    </dgm:pt>
    <dgm:pt modelId="{0CFA5806-AAC5-4707-AF68-5F854CAE60B9}">
      <dgm:prSet phldrT="[Текст]"/>
      <dgm:spPr/>
      <dgm:t>
        <a:bodyPr/>
        <a:lstStyle/>
        <a:p>
          <a:r>
            <a:rPr lang="ru-RU" dirty="0"/>
            <a:t>Развитие личности как субъекта активного бытия</a:t>
          </a:r>
        </a:p>
      </dgm:t>
    </dgm:pt>
    <dgm:pt modelId="{76BB7666-17E0-47D5-AF8D-1F6E9C3691B4}" type="parTrans" cxnId="{114022EE-13C8-4B2B-9AF4-E6B77876FB11}">
      <dgm:prSet/>
      <dgm:spPr/>
      <dgm:t>
        <a:bodyPr/>
        <a:lstStyle/>
        <a:p>
          <a:endParaRPr lang="ru-RU"/>
        </a:p>
      </dgm:t>
    </dgm:pt>
    <dgm:pt modelId="{9B01799B-7E84-46F9-A9C2-49FE62ECB89A}" type="sibTrans" cxnId="{114022EE-13C8-4B2B-9AF4-E6B77876FB11}">
      <dgm:prSet/>
      <dgm:spPr/>
      <dgm:t>
        <a:bodyPr/>
        <a:lstStyle/>
        <a:p>
          <a:endParaRPr lang="ru-RU"/>
        </a:p>
      </dgm:t>
    </dgm:pt>
    <dgm:pt modelId="{5C262DF8-8944-4531-BBFE-6323B831FC87}">
      <dgm:prSet phldrT="[Текст]"/>
      <dgm:spPr/>
      <dgm:t>
        <a:bodyPr/>
        <a:lstStyle/>
        <a:p>
          <a:r>
            <a:rPr lang="ru-RU"/>
            <a:t>Развитие </a:t>
          </a:r>
          <a:r>
            <a:rPr lang="ru-RU" dirty="0"/>
            <a:t>сознания, самосознания и мотивов поведения</a:t>
          </a:r>
        </a:p>
      </dgm:t>
    </dgm:pt>
    <dgm:pt modelId="{F45EAEC6-2206-456A-AA14-3C99B5DB5966}" type="parTrans" cxnId="{AA969C91-1705-40FC-AC7B-00FD4E95032B}">
      <dgm:prSet/>
      <dgm:spPr/>
      <dgm:t>
        <a:bodyPr/>
        <a:lstStyle/>
        <a:p>
          <a:endParaRPr lang="ru-RU"/>
        </a:p>
      </dgm:t>
    </dgm:pt>
    <dgm:pt modelId="{CB8F0BC4-FDED-43EB-B69B-52C9EFFC3DC4}" type="sibTrans" cxnId="{AA969C91-1705-40FC-AC7B-00FD4E95032B}">
      <dgm:prSet/>
      <dgm:spPr/>
      <dgm:t>
        <a:bodyPr/>
        <a:lstStyle/>
        <a:p>
          <a:endParaRPr lang="ru-RU"/>
        </a:p>
      </dgm:t>
    </dgm:pt>
    <dgm:pt modelId="{C705C4A3-D1EC-4D0A-8227-4EE33FB284F1}" type="pres">
      <dgm:prSet presAssocID="{91924A9A-DA21-4F3C-8258-47AC8EC678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BA6AF9-C9A7-4EFF-AD52-933DF5636E00}" type="pres">
      <dgm:prSet presAssocID="{189B7DD1-5DE1-4FBB-B2B5-D37A9BA01D70}" presName="centerShape" presStyleLbl="node0" presStyleIdx="0" presStyleCnt="1"/>
      <dgm:spPr/>
    </dgm:pt>
    <dgm:pt modelId="{6DB98F79-CFE1-4B8B-9D91-0E65CD01A697}" type="pres">
      <dgm:prSet presAssocID="{F45EAEC6-2206-456A-AA14-3C99B5DB5966}" presName="parTrans" presStyleLbl="bgSibTrans2D1" presStyleIdx="0" presStyleCnt="5"/>
      <dgm:spPr/>
    </dgm:pt>
    <dgm:pt modelId="{7B161D58-F13F-4FBD-A9DD-2B91CF922121}" type="pres">
      <dgm:prSet presAssocID="{5C262DF8-8944-4531-BBFE-6323B831FC87}" presName="node" presStyleLbl="node1" presStyleIdx="0" presStyleCnt="5">
        <dgm:presLayoutVars>
          <dgm:bulletEnabled val="1"/>
        </dgm:presLayoutVars>
      </dgm:prSet>
      <dgm:spPr/>
    </dgm:pt>
    <dgm:pt modelId="{32499D1A-4B7D-4241-A7CA-55C0F135950C}" type="pres">
      <dgm:prSet presAssocID="{0AA5743C-7D96-43FA-A362-41AC76112088}" presName="parTrans" presStyleLbl="bgSibTrans2D1" presStyleIdx="1" presStyleCnt="5"/>
      <dgm:spPr/>
    </dgm:pt>
    <dgm:pt modelId="{D9E13369-550C-4250-8175-6F293506FFDF}" type="pres">
      <dgm:prSet presAssocID="{64892349-34AC-410D-9485-16C0005D2439}" presName="node" presStyleLbl="node1" presStyleIdx="1" presStyleCnt="5">
        <dgm:presLayoutVars>
          <dgm:bulletEnabled val="1"/>
        </dgm:presLayoutVars>
      </dgm:prSet>
      <dgm:spPr/>
    </dgm:pt>
    <dgm:pt modelId="{B48F67FE-154E-4B43-B083-33A35CEACDB0}" type="pres">
      <dgm:prSet presAssocID="{5B5CFC29-2636-4E75-B9FB-8F03B97AFF59}" presName="parTrans" presStyleLbl="bgSibTrans2D1" presStyleIdx="2" presStyleCnt="5"/>
      <dgm:spPr/>
    </dgm:pt>
    <dgm:pt modelId="{90426348-4C80-487F-8476-D4A12291735E}" type="pres">
      <dgm:prSet presAssocID="{A18ED00E-DE00-4746-B248-B9F808DACDE4}" presName="node" presStyleLbl="node1" presStyleIdx="2" presStyleCnt="5">
        <dgm:presLayoutVars>
          <dgm:bulletEnabled val="1"/>
        </dgm:presLayoutVars>
      </dgm:prSet>
      <dgm:spPr/>
    </dgm:pt>
    <dgm:pt modelId="{32EAB72E-74A1-4101-8799-EF6E59367905}" type="pres">
      <dgm:prSet presAssocID="{64F93AA2-4FE8-4F58-9077-75F8F7FBEFF4}" presName="parTrans" presStyleLbl="bgSibTrans2D1" presStyleIdx="3" presStyleCnt="5"/>
      <dgm:spPr/>
    </dgm:pt>
    <dgm:pt modelId="{3F174E60-1DDB-4C4B-B359-FA1CED947144}" type="pres">
      <dgm:prSet presAssocID="{7E5240E8-F6E9-4900-A85A-9EBDAF4EC4A6}" presName="node" presStyleLbl="node1" presStyleIdx="3" presStyleCnt="5">
        <dgm:presLayoutVars>
          <dgm:bulletEnabled val="1"/>
        </dgm:presLayoutVars>
      </dgm:prSet>
      <dgm:spPr/>
    </dgm:pt>
    <dgm:pt modelId="{146715F6-131E-4792-98DF-2F5F239D4AAC}" type="pres">
      <dgm:prSet presAssocID="{76BB7666-17E0-47D5-AF8D-1F6E9C3691B4}" presName="parTrans" presStyleLbl="bgSibTrans2D1" presStyleIdx="4" presStyleCnt="5"/>
      <dgm:spPr/>
    </dgm:pt>
    <dgm:pt modelId="{096D0633-DD25-4565-B712-ECB26D0F8994}" type="pres">
      <dgm:prSet presAssocID="{0CFA5806-AAC5-4707-AF68-5F854CAE60B9}" presName="node" presStyleLbl="node1" presStyleIdx="4" presStyleCnt="5">
        <dgm:presLayoutVars>
          <dgm:bulletEnabled val="1"/>
        </dgm:presLayoutVars>
      </dgm:prSet>
      <dgm:spPr/>
    </dgm:pt>
  </dgm:ptLst>
  <dgm:cxnLst>
    <dgm:cxn modelId="{203A5E23-6E6A-488F-ACB0-88528C3BAA9D}" type="presOf" srcId="{5C262DF8-8944-4531-BBFE-6323B831FC87}" destId="{7B161D58-F13F-4FBD-A9DD-2B91CF922121}" srcOrd="0" destOrd="0" presId="urn:microsoft.com/office/officeart/2005/8/layout/radial4"/>
    <dgm:cxn modelId="{6C7FEA5D-D194-410D-93FA-FFDCCCADFE74}" type="presOf" srcId="{189B7DD1-5DE1-4FBB-B2B5-D37A9BA01D70}" destId="{85BA6AF9-C9A7-4EFF-AD52-933DF5636E00}" srcOrd="0" destOrd="0" presId="urn:microsoft.com/office/officeart/2005/8/layout/radial4"/>
    <dgm:cxn modelId="{39EA6963-AB18-4FAA-BD67-DB4DB93F820F}" type="presOf" srcId="{76BB7666-17E0-47D5-AF8D-1F6E9C3691B4}" destId="{146715F6-131E-4792-98DF-2F5F239D4AAC}" srcOrd="0" destOrd="0" presId="urn:microsoft.com/office/officeart/2005/8/layout/radial4"/>
    <dgm:cxn modelId="{D5F77746-B3AE-46B0-B345-DB0B888CB0E0}" type="presOf" srcId="{0AA5743C-7D96-43FA-A362-41AC76112088}" destId="{32499D1A-4B7D-4241-A7CA-55C0F135950C}" srcOrd="0" destOrd="0" presId="urn:microsoft.com/office/officeart/2005/8/layout/radial4"/>
    <dgm:cxn modelId="{BF315347-9DF2-4A84-89FB-494C33921B66}" type="presOf" srcId="{64F93AA2-4FE8-4F58-9077-75F8F7FBEFF4}" destId="{32EAB72E-74A1-4101-8799-EF6E59367905}" srcOrd="0" destOrd="0" presId="urn:microsoft.com/office/officeart/2005/8/layout/radial4"/>
    <dgm:cxn modelId="{19C9D269-EC87-4110-A47A-7CE98612CBD7}" type="presOf" srcId="{7E5240E8-F6E9-4900-A85A-9EBDAF4EC4A6}" destId="{3F174E60-1DDB-4C4B-B359-FA1CED947144}" srcOrd="0" destOrd="0" presId="urn:microsoft.com/office/officeart/2005/8/layout/radial4"/>
    <dgm:cxn modelId="{6B50C34D-F506-46F4-9201-97A8ECF5D681}" srcId="{189B7DD1-5DE1-4FBB-B2B5-D37A9BA01D70}" destId="{A18ED00E-DE00-4746-B248-B9F808DACDE4}" srcOrd="2" destOrd="0" parTransId="{5B5CFC29-2636-4E75-B9FB-8F03B97AFF59}" sibTransId="{8EDFD838-A87E-442B-82D5-AD887703312E}"/>
    <dgm:cxn modelId="{8E2B457B-71B8-4F09-B28E-9AF2660B883A}" srcId="{91924A9A-DA21-4F3C-8258-47AC8EC678CB}" destId="{189B7DD1-5DE1-4FBB-B2B5-D37A9BA01D70}" srcOrd="0" destOrd="0" parTransId="{5DCBC496-2773-4901-A4CF-71D65B5EB3B2}" sibTransId="{55A316AE-771C-474F-9835-A36A18EE5C47}"/>
    <dgm:cxn modelId="{7773FD7E-367D-4EC7-AF36-A5B477010F1C}" type="presOf" srcId="{64892349-34AC-410D-9485-16C0005D2439}" destId="{D9E13369-550C-4250-8175-6F293506FFDF}" srcOrd="0" destOrd="0" presId="urn:microsoft.com/office/officeart/2005/8/layout/radial4"/>
    <dgm:cxn modelId="{02478F90-357D-435F-9E0E-24C106886474}" srcId="{189B7DD1-5DE1-4FBB-B2B5-D37A9BA01D70}" destId="{7E5240E8-F6E9-4900-A85A-9EBDAF4EC4A6}" srcOrd="3" destOrd="0" parTransId="{64F93AA2-4FE8-4F58-9077-75F8F7FBEFF4}" sibTransId="{5E1D4520-BB3B-444D-8D01-47C6F3F8FB5A}"/>
    <dgm:cxn modelId="{AA969C91-1705-40FC-AC7B-00FD4E95032B}" srcId="{189B7DD1-5DE1-4FBB-B2B5-D37A9BA01D70}" destId="{5C262DF8-8944-4531-BBFE-6323B831FC87}" srcOrd="0" destOrd="0" parTransId="{F45EAEC6-2206-456A-AA14-3C99B5DB5966}" sibTransId="{CB8F0BC4-FDED-43EB-B69B-52C9EFFC3DC4}"/>
    <dgm:cxn modelId="{BE606496-CE30-4BA7-ADB7-6373EFAF931C}" type="presOf" srcId="{A18ED00E-DE00-4746-B248-B9F808DACDE4}" destId="{90426348-4C80-487F-8476-D4A12291735E}" srcOrd="0" destOrd="0" presId="urn:microsoft.com/office/officeart/2005/8/layout/radial4"/>
    <dgm:cxn modelId="{EF06AA98-4563-4C83-8DB9-1F017292B714}" srcId="{189B7DD1-5DE1-4FBB-B2B5-D37A9BA01D70}" destId="{64892349-34AC-410D-9485-16C0005D2439}" srcOrd="1" destOrd="0" parTransId="{0AA5743C-7D96-43FA-A362-41AC76112088}" sibTransId="{BC51F7F6-0157-4360-8B50-477338C3D448}"/>
    <dgm:cxn modelId="{23D013B4-66CC-4EAD-9E35-40E734C04560}" type="presOf" srcId="{5B5CFC29-2636-4E75-B9FB-8F03B97AFF59}" destId="{B48F67FE-154E-4B43-B083-33A35CEACDB0}" srcOrd="0" destOrd="0" presId="urn:microsoft.com/office/officeart/2005/8/layout/radial4"/>
    <dgm:cxn modelId="{458D5DD9-8BE7-4A8F-9FC5-48C5F1468B4B}" type="presOf" srcId="{91924A9A-DA21-4F3C-8258-47AC8EC678CB}" destId="{C705C4A3-D1EC-4D0A-8227-4EE33FB284F1}" srcOrd="0" destOrd="0" presId="urn:microsoft.com/office/officeart/2005/8/layout/radial4"/>
    <dgm:cxn modelId="{A0790CE4-B0A7-4D53-8970-2498946ED88C}" type="presOf" srcId="{F45EAEC6-2206-456A-AA14-3C99B5DB5966}" destId="{6DB98F79-CFE1-4B8B-9D91-0E65CD01A697}" srcOrd="0" destOrd="0" presId="urn:microsoft.com/office/officeart/2005/8/layout/radial4"/>
    <dgm:cxn modelId="{114022EE-13C8-4B2B-9AF4-E6B77876FB11}" srcId="{189B7DD1-5DE1-4FBB-B2B5-D37A9BA01D70}" destId="{0CFA5806-AAC5-4707-AF68-5F854CAE60B9}" srcOrd="4" destOrd="0" parTransId="{76BB7666-17E0-47D5-AF8D-1F6E9C3691B4}" sibTransId="{9B01799B-7E84-46F9-A9C2-49FE62ECB89A}"/>
    <dgm:cxn modelId="{B9DA3FFE-5E31-4139-80C6-42A5006351B4}" type="presOf" srcId="{0CFA5806-AAC5-4707-AF68-5F854CAE60B9}" destId="{096D0633-DD25-4565-B712-ECB26D0F8994}" srcOrd="0" destOrd="0" presId="urn:microsoft.com/office/officeart/2005/8/layout/radial4"/>
    <dgm:cxn modelId="{F1397699-92AD-4A34-A7A8-28AADE624992}" type="presParOf" srcId="{C705C4A3-D1EC-4D0A-8227-4EE33FB284F1}" destId="{85BA6AF9-C9A7-4EFF-AD52-933DF5636E00}" srcOrd="0" destOrd="0" presId="urn:microsoft.com/office/officeart/2005/8/layout/radial4"/>
    <dgm:cxn modelId="{AF140B32-4B6D-4231-8504-B7A16BA82AB9}" type="presParOf" srcId="{C705C4A3-D1EC-4D0A-8227-4EE33FB284F1}" destId="{6DB98F79-CFE1-4B8B-9D91-0E65CD01A697}" srcOrd="1" destOrd="0" presId="urn:microsoft.com/office/officeart/2005/8/layout/radial4"/>
    <dgm:cxn modelId="{3028D644-CF06-455E-80B9-25D110803026}" type="presParOf" srcId="{C705C4A3-D1EC-4D0A-8227-4EE33FB284F1}" destId="{7B161D58-F13F-4FBD-A9DD-2B91CF922121}" srcOrd="2" destOrd="0" presId="urn:microsoft.com/office/officeart/2005/8/layout/radial4"/>
    <dgm:cxn modelId="{34F5D353-C3E9-4E09-AEC3-ADC23BAD89AA}" type="presParOf" srcId="{C705C4A3-D1EC-4D0A-8227-4EE33FB284F1}" destId="{32499D1A-4B7D-4241-A7CA-55C0F135950C}" srcOrd="3" destOrd="0" presId="urn:microsoft.com/office/officeart/2005/8/layout/radial4"/>
    <dgm:cxn modelId="{5E71C82A-FEA3-4D36-B5F2-D55377E6D331}" type="presParOf" srcId="{C705C4A3-D1EC-4D0A-8227-4EE33FB284F1}" destId="{D9E13369-550C-4250-8175-6F293506FFDF}" srcOrd="4" destOrd="0" presId="urn:microsoft.com/office/officeart/2005/8/layout/radial4"/>
    <dgm:cxn modelId="{D261C3E5-65A5-4E46-B600-94FD06233D52}" type="presParOf" srcId="{C705C4A3-D1EC-4D0A-8227-4EE33FB284F1}" destId="{B48F67FE-154E-4B43-B083-33A35CEACDB0}" srcOrd="5" destOrd="0" presId="urn:microsoft.com/office/officeart/2005/8/layout/radial4"/>
    <dgm:cxn modelId="{E68DCE78-8B21-4DE5-B563-5E3873505DDC}" type="presParOf" srcId="{C705C4A3-D1EC-4D0A-8227-4EE33FB284F1}" destId="{90426348-4C80-487F-8476-D4A12291735E}" srcOrd="6" destOrd="0" presId="urn:microsoft.com/office/officeart/2005/8/layout/radial4"/>
    <dgm:cxn modelId="{6790CB87-34ED-4707-9BDA-55730649C049}" type="presParOf" srcId="{C705C4A3-D1EC-4D0A-8227-4EE33FB284F1}" destId="{32EAB72E-74A1-4101-8799-EF6E59367905}" srcOrd="7" destOrd="0" presId="urn:microsoft.com/office/officeart/2005/8/layout/radial4"/>
    <dgm:cxn modelId="{874B8071-F954-4E18-9808-BD8DCD7F5F84}" type="presParOf" srcId="{C705C4A3-D1EC-4D0A-8227-4EE33FB284F1}" destId="{3F174E60-1DDB-4C4B-B359-FA1CED947144}" srcOrd="8" destOrd="0" presId="urn:microsoft.com/office/officeart/2005/8/layout/radial4"/>
    <dgm:cxn modelId="{E2A1B420-B599-4B2C-84D1-FD8E60DADA21}" type="presParOf" srcId="{C705C4A3-D1EC-4D0A-8227-4EE33FB284F1}" destId="{146715F6-131E-4792-98DF-2F5F239D4AAC}" srcOrd="9" destOrd="0" presId="urn:microsoft.com/office/officeart/2005/8/layout/radial4"/>
    <dgm:cxn modelId="{828EFEB8-2C3B-465A-A94D-D1DC3686FD42}" type="presParOf" srcId="{C705C4A3-D1EC-4D0A-8227-4EE33FB284F1}" destId="{096D0633-DD25-4565-B712-ECB26D0F899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50E3D0-8E90-4C9D-91D3-1CEB7C19D98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36D27C-009C-4342-A599-E460647A6D43}">
      <dgm:prSet phldrT="[Текст]"/>
      <dgm:spPr/>
      <dgm:t>
        <a:bodyPr/>
        <a:lstStyle/>
        <a:p>
          <a:r>
            <a:rPr lang="ru-RU" dirty="0"/>
            <a:t>Оценка – как ярлык («уровень воспитанности»)</a:t>
          </a:r>
        </a:p>
      </dgm:t>
    </dgm:pt>
    <dgm:pt modelId="{A599C90C-C049-427E-A720-0B75E33348AC}" type="parTrans" cxnId="{DF14692E-7D1B-4A76-AAEE-1A17AD3ED847}">
      <dgm:prSet/>
      <dgm:spPr/>
      <dgm:t>
        <a:bodyPr/>
        <a:lstStyle/>
        <a:p>
          <a:endParaRPr lang="ru-RU"/>
        </a:p>
      </dgm:t>
    </dgm:pt>
    <dgm:pt modelId="{652652F9-0A73-446F-853B-D85D988208AA}" type="sibTrans" cxnId="{DF14692E-7D1B-4A76-AAEE-1A17AD3ED847}">
      <dgm:prSet/>
      <dgm:spPr/>
      <dgm:t>
        <a:bodyPr/>
        <a:lstStyle/>
        <a:p>
          <a:endParaRPr lang="ru-RU"/>
        </a:p>
      </dgm:t>
    </dgm:pt>
    <dgm:pt modelId="{197E04C7-28FC-459C-A15F-9917D5865D14}">
      <dgm:prSet phldrT="[Текст]"/>
      <dgm:spPr/>
      <dgm:t>
        <a:bodyPr/>
        <a:lstStyle/>
        <a:p>
          <a:r>
            <a:rPr lang="ru-RU" dirty="0"/>
            <a:t>Оценка как форма обратной связи об успешности совместных усилий педагога и обучающегося</a:t>
          </a:r>
        </a:p>
      </dgm:t>
    </dgm:pt>
    <dgm:pt modelId="{A6F170D0-2520-4776-9FE2-4F14891D99FB}" type="parTrans" cxnId="{0D8025F1-CA38-4156-B572-C1D4625F3023}">
      <dgm:prSet/>
      <dgm:spPr/>
      <dgm:t>
        <a:bodyPr/>
        <a:lstStyle/>
        <a:p>
          <a:endParaRPr lang="ru-RU"/>
        </a:p>
      </dgm:t>
    </dgm:pt>
    <dgm:pt modelId="{851F3FC4-D187-4D42-ABDF-304262EEDD0B}" type="sibTrans" cxnId="{0D8025F1-CA38-4156-B572-C1D4625F3023}">
      <dgm:prSet/>
      <dgm:spPr/>
      <dgm:t>
        <a:bodyPr/>
        <a:lstStyle/>
        <a:p>
          <a:endParaRPr lang="ru-RU"/>
        </a:p>
      </dgm:t>
    </dgm:pt>
    <dgm:pt modelId="{D7FD60F2-A9CB-4EAD-9D41-6BE7FCCFAEB9}" type="pres">
      <dgm:prSet presAssocID="{FF50E3D0-8E90-4C9D-91D3-1CEB7C19D980}" presName="compositeShape" presStyleCnt="0">
        <dgm:presLayoutVars>
          <dgm:chMax val="2"/>
          <dgm:dir/>
          <dgm:resizeHandles val="exact"/>
        </dgm:presLayoutVars>
      </dgm:prSet>
      <dgm:spPr/>
    </dgm:pt>
    <dgm:pt modelId="{CA3C99BF-CED2-43A1-908F-2B67114FC70E}" type="pres">
      <dgm:prSet presAssocID="{FF50E3D0-8E90-4C9D-91D3-1CEB7C19D980}" presName="divider" presStyleLbl="fgShp" presStyleIdx="0" presStyleCnt="1"/>
      <dgm:spPr/>
    </dgm:pt>
    <dgm:pt modelId="{26D02B69-2F76-44DD-965E-3C4AB995A6E0}" type="pres">
      <dgm:prSet presAssocID="{B836D27C-009C-4342-A599-E460647A6D43}" presName="downArrow" presStyleLbl="node1" presStyleIdx="0" presStyleCnt="2"/>
      <dgm:spPr>
        <a:solidFill>
          <a:srgbClr val="FF0000"/>
        </a:solidFill>
      </dgm:spPr>
    </dgm:pt>
    <dgm:pt modelId="{7CA231E5-F1A3-43D1-BF1E-64DEB7D9D6BE}" type="pres">
      <dgm:prSet presAssocID="{B836D27C-009C-4342-A599-E460647A6D43}" presName="downArrowText" presStyleLbl="revTx" presStyleIdx="0" presStyleCnt="2">
        <dgm:presLayoutVars>
          <dgm:bulletEnabled val="1"/>
        </dgm:presLayoutVars>
      </dgm:prSet>
      <dgm:spPr/>
    </dgm:pt>
    <dgm:pt modelId="{89F43F0B-86C5-495D-A2A1-430D8C88914F}" type="pres">
      <dgm:prSet presAssocID="{197E04C7-28FC-459C-A15F-9917D5865D14}" presName="upArrow" presStyleLbl="node1" presStyleIdx="1" presStyleCnt="2"/>
      <dgm:spPr>
        <a:solidFill>
          <a:srgbClr val="00B050"/>
        </a:solidFill>
      </dgm:spPr>
    </dgm:pt>
    <dgm:pt modelId="{DAEBB327-1373-4598-AABA-00F77AD1D7DA}" type="pres">
      <dgm:prSet presAssocID="{197E04C7-28FC-459C-A15F-9917D5865D14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7C4CD424-EB0C-4682-B7D9-1EC06259ECEB}" type="presOf" srcId="{FF50E3D0-8E90-4C9D-91D3-1CEB7C19D980}" destId="{D7FD60F2-A9CB-4EAD-9D41-6BE7FCCFAEB9}" srcOrd="0" destOrd="0" presId="urn:microsoft.com/office/officeart/2005/8/layout/arrow3"/>
    <dgm:cxn modelId="{DF14692E-7D1B-4A76-AAEE-1A17AD3ED847}" srcId="{FF50E3D0-8E90-4C9D-91D3-1CEB7C19D980}" destId="{B836D27C-009C-4342-A599-E460647A6D43}" srcOrd="0" destOrd="0" parTransId="{A599C90C-C049-427E-A720-0B75E33348AC}" sibTransId="{652652F9-0A73-446F-853B-D85D988208AA}"/>
    <dgm:cxn modelId="{9BA9AB5D-CCEE-4857-B56C-91F8B4BE13B4}" type="presOf" srcId="{B836D27C-009C-4342-A599-E460647A6D43}" destId="{7CA231E5-F1A3-43D1-BF1E-64DEB7D9D6BE}" srcOrd="0" destOrd="0" presId="urn:microsoft.com/office/officeart/2005/8/layout/arrow3"/>
    <dgm:cxn modelId="{348A328C-BD56-4FC2-865F-6070F7EEAED2}" type="presOf" srcId="{197E04C7-28FC-459C-A15F-9917D5865D14}" destId="{DAEBB327-1373-4598-AABA-00F77AD1D7DA}" srcOrd="0" destOrd="0" presId="urn:microsoft.com/office/officeart/2005/8/layout/arrow3"/>
    <dgm:cxn modelId="{0D8025F1-CA38-4156-B572-C1D4625F3023}" srcId="{FF50E3D0-8E90-4C9D-91D3-1CEB7C19D980}" destId="{197E04C7-28FC-459C-A15F-9917D5865D14}" srcOrd="1" destOrd="0" parTransId="{A6F170D0-2520-4776-9FE2-4F14891D99FB}" sibTransId="{851F3FC4-D187-4D42-ABDF-304262EEDD0B}"/>
    <dgm:cxn modelId="{527BD8A0-80D1-414D-9C78-365A5B928241}" type="presParOf" srcId="{D7FD60F2-A9CB-4EAD-9D41-6BE7FCCFAEB9}" destId="{CA3C99BF-CED2-43A1-908F-2B67114FC70E}" srcOrd="0" destOrd="0" presId="urn:microsoft.com/office/officeart/2005/8/layout/arrow3"/>
    <dgm:cxn modelId="{12B2851D-8410-4592-9978-5A335323DF9A}" type="presParOf" srcId="{D7FD60F2-A9CB-4EAD-9D41-6BE7FCCFAEB9}" destId="{26D02B69-2F76-44DD-965E-3C4AB995A6E0}" srcOrd="1" destOrd="0" presId="urn:microsoft.com/office/officeart/2005/8/layout/arrow3"/>
    <dgm:cxn modelId="{B8F4EA9A-4411-4356-8F5A-3A84BAA59D87}" type="presParOf" srcId="{D7FD60F2-A9CB-4EAD-9D41-6BE7FCCFAEB9}" destId="{7CA231E5-F1A3-43D1-BF1E-64DEB7D9D6BE}" srcOrd="2" destOrd="0" presId="urn:microsoft.com/office/officeart/2005/8/layout/arrow3"/>
    <dgm:cxn modelId="{FD70C8EE-75AB-4EF0-8408-D6EAE38A6CB1}" type="presParOf" srcId="{D7FD60F2-A9CB-4EAD-9D41-6BE7FCCFAEB9}" destId="{89F43F0B-86C5-495D-A2A1-430D8C88914F}" srcOrd="3" destOrd="0" presId="urn:microsoft.com/office/officeart/2005/8/layout/arrow3"/>
    <dgm:cxn modelId="{3662BFC7-30E1-41A8-BE25-8B288C66FD54}" type="presParOf" srcId="{D7FD60F2-A9CB-4EAD-9D41-6BE7FCCFAEB9}" destId="{DAEBB327-1373-4598-AABA-00F77AD1D7D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3A97-E85A-4266-93A7-1241DF7F823B}">
      <dsp:nvSpPr>
        <dsp:cNvPr id="0" name=""/>
        <dsp:cNvSpPr/>
      </dsp:nvSpPr>
      <dsp:spPr>
        <a:xfrm>
          <a:off x="972" y="728669"/>
          <a:ext cx="4186150" cy="502338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ФГОС дошкольного образования</a:t>
          </a:r>
        </a:p>
      </dsp:txBody>
      <dsp:txXfrm rot="16200000">
        <a:off x="-1639998" y="2369640"/>
        <a:ext cx="4119172" cy="837230"/>
      </dsp:txXfrm>
    </dsp:sp>
    <dsp:sp modelId="{828CFA25-E7CA-41D1-9024-983961294C2B}">
      <dsp:nvSpPr>
        <dsp:cNvPr id="0" name=""/>
        <dsp:cNvSpPr/>
      </dsp:nvSpPr>
      <dsp:spPr>
        <a:xfrm>
          <a:off x="838202" y="728669"/>
          <a:ext cx="3118682" cy="5023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Перечень целевых ориентиров развития</a:t>
          </a:r>
        </a:p>
      </dsp:txBody>
      <dsp:txXfrm>
        <a:off x="838202" y="728669"/>
        <a:ext cx="3118682" cy="5023380"/>
      </dsp:txXfrm>
    </dsp:sp>
    <dsp:sp modelId="{08CCD27F-C77D-4088-864B-16041A7FABFD}">
      <dsp:nvSpPr>
        <dsp:cNvPr id="0" name=""/>
        <dsp:cNvSpPr/>
      </dsp:nvSpPr>
      <dsp:spPr>
        <a:xfrm>
          <a:off x="4333638" y="728669"/>
          <a:ext cx="4186150" cy="5023380"/>
        </a:xfrm>
        <a:prstGeom prst="roundRect">
          <a:avLst>
            <a:gd name="adj" fmla="val 5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ФГОС общего образования</a:t>
          </a:r>
        </a:p>
      </dsp:txBody>
      <dsp:txXfrm rot="16200000">
        <a:off x="2692667" y="2369640"/>
        <a:ext cx="4119172" cy="837230"/>
      </dsp:txXfrm>
    </dsp:sp>
    <dsp:sp modelId="{273D8540-B2A8-43F3-A2F5-2D5BF9795FE1}">
      <dsp:nvSpPr>
        <dsp:cNvPr id="0" name=""/>
        <dsp:cNvSpPr/>
      </dsp:nvSpPr>
      <dsp:spPr>
        <a:xfrm rot="5400000">
          <a:off x="3985208" y="4723922"/>
          <a:ext cx="738722" cy="6279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E3E11-9102-458C-9711-1718B2C90D71}">
      <dsp:nvSpPr>
        <dsp:cNvPr id="0" name=""/>
        <dsp:cNvSpPr/>
      </dsp:nvSpPr>
      <dsp:spPr>
        <a:xfrm>
          <a:off x="5170868" y="728669"/>
          <a:ext cx="3118682" cy="5023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Группы требований к: </a:t>
          </a:r>
          <a:br>
            <a:rPr lang="ru-RU" sz="2000" kern="1200" dirty="0"/>
          </a:b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предметным;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метапредметным;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2000" kern="1200" dirty="0"/>
          </a:br>
          <a:r>
            <a:rPr lang="ru-RU" sz="2000" kern="1200" dirty="0"/>
            <a:t>личностным результатам</a:t>
          </a:r>
        </a:p>
      </dsp:txBody>
      <dsp:txXfrm>
        <a:off x="5170868" y="728669"/>
        <a:ext cx="3118682" cy="5023380"/>
      </dsp:txXfrm>
    </dsp:sp>
    <dsp:sp modelId="{D3160033-3376-4563-85F6-50FE6907EF47}">
      <dsp:nvSpPr>
        <dsp:cNvPr id="0" name=""/>
        <dsp:cNvSpPr/>
      </dsp:nvSpPr>
      <dsp:spPr>
        <a:xfrm>
          <a:off x="8666304" y="728669"/>
          <a:ext cx="4186150" cy="5023380"/>
        </a:xfrm>
        <a:prstGeom prst="roundRect">
          <a:avLst>
            <a:gd name="adj" fmla="val 5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ФГОС высшего образования</a:t>
          </a:r>
        </a:p>
      </dsp:txBody>
      <dsp:txXfrm rot="16200000">
        <a:off x="7025333" y="2369640"/>
        <a:ext cx="4119172" cy="837230"/>
      </dsp:txXfrm>
    </dsp:sp>
    <dsp:sp modelId="{45884B39-BC51-4D73-A123-003DC5DA3AF4}">
      <dsp:nvSpPr>
        <dsp:cNvPr id="0" name=""/>
        <dsp:cNvSpPr/>
      </dsp:nvSpPr>
      <dsp:spPr>
        <a:xfrm rot="5400000">
          <a:off x="8317874" y="4723922"/>
          <a:ext cx="738722" cy="62792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B15D7-DD3A-4FD4-B59B-9E1C25C80028}">
      <dsp:nvSpPr>
        <dsp:cNvPr id="0" name=""/>
        <dsp:cNvSpPr/>
      </dsp:nvSpPr>
      <dsp:spPr>
        <a:xfrm>
          <a:off x="9503534" y="728669"/>
          <a:ext cx="3118682" cy="50233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Группы требований к: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профессиональные компетенции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обще-профессиональные компетенции;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Универсальные компетенции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9503534" y="728669"/>
        <a:ext cx="3118682" cy="5023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A6AF9-C9A7-4EFF-AD52-933DF5636E00}">
      <dsp:nvSpPr>
        <dsp:cNvPr id="0" name=""/>
        <dsp:cNvSpPr/>
      </dsp:nvSpPr>
      <dsp:spPr>
        <a:xfrm>
          <a:off x="4492084" y="4643667"/>
          <a:ext cx="3113175" cy="31131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Результат образования – личностное и познавательное развитие</a:t>
          </a:r>
        </a:p>
      </dsp:txBody>
      <dsp:txXfrm>
        <a:off x="4947998" y="5099581"/>
        <a:ext cx="2201347" cy="2201347"/>
      </dsp:txXfrm>
    </dsp:sp>
    <dsp:sp modelId="{6DB98F79-CFE1-4B8B-9D91-0E65CD01A697}">
      <dsp:nvSpPr>
        <dsp:cNvPr id="0" name=""/>
        <dsp:cNvSpPr/>
      </dsp:nvSpPr>
      <dsp:spPr>
        <a:xfrm rot="10800000">
          <a:off x="1479684" y="5756627"/>
          <a:ext cx="2846717" cy="8872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61D58-F13F-4FBD-A9DD-2B91CF922121}">
      <dsp:nvSpPr>
        <dsp:cNvPr id="0" name=""/>
        <dsp:cNvSpPr/>
      </dsp:nvSpPr>
      <dsp:spPr>
        <a:xfrm>
          <a:off x="926" y="5017248"/>
          <a:ext cx="2957517" cy="2366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/>
            <a:t>Развитие </a:t>
          </a:r>
          <a:r>
            <a:rPr lang="ru-RU" sz="3000" kern="1200" dirty="0"/>
            <a:t>сознания, самосознания и мотивов поведения</a:t>
          </a:r>
        </a:p>
      </dsp:txBody>
      <dsp:txXfrm>
        <a:off x="70224" y="5086546"/>
        <a:ext cx="2818921" cy="2227417"/>
      </dsp:txXfrm>
    </dsp:sp>
    <dsp:sp modelId="{32499D1A-4B7D-4241-A7CA-55C0F135950C}">
      <dsp:nvSpPr>
        <dsp:cNvPr id="0" name=""/>
        <dsp:cNvSpPr/>
      </dsp:nvSpPr>
      <dsp:spPr>
        <a:xfrm rot="13500000">
          <a:off x="2401017" y="3532332"/>
          <a:ext cx="2846717" cy="8872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E13369-550C-4250-8175-6F293506FFDF}">
      <dsp:nvSpPr>
        <dsp:cNvPr id="0" name=""/>
        <dsp:cNvSpPr/>
      </dsp:nvSpPr>
      <dsp:spPr>
        <a:xfrm>
          <a:off x="1339151" y="1786486"/>
          <a:ext cx="2957517" cy="2366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Развитие познавательной деятельности</a:t>
          </a:r>
        </a:p>
      </dsp:txBody>
      <dsp:txXfrm>
        <a:off x="1408449" y="1855784"/>
        <a:ext cx="2818921" cy="2227417"/>
      </dsp:txXfrm>
    </dsp:sp>
    <dsp:sp modelId="{B48F67FE-154E-4B43-B083-33A35CEACDB0}">
      <dsp:nvSpPr>
        <dsp:cNvPr id="0" name=""/>
        <dsp:cNvSpPr/>
      </dsp:nvSpPr>
      <dsp:spPr>
        <a:xfrm rot="16200000">
          <a:off x="4625313" y="2610998"/>
          <a:ext cx="2846717" cy="8872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426348-4C80-487F-8476-D4A12291735E}">
      <dsp:nvSpPr>
        <dsp:cNvPr id="0" name=""/>
        <dsp:cNvSpPr/>
      </dsp:nvSpPr>
      <dsp:spPr>
        <a:xfrm>
          <a:off x="4569913" y="448260"/>
          <a:ext cx="2957517" cy="2366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Ценностное отношение к предметному миру</a:t>
          </a:r>
        </a:p>
      </dsp:txBody>
      <dsp:txXfrm>
        <a:off x="4639211" y="517558"/>
        <a:ext cx="2818921" cy="2227417"/>
      </dsp:txXfrm>
    </dsp:sp>
    <dsp:sp modelId="{32EAB72E-74A1-4101-8799-EF6E59367905}">
      <dsp:nvSpPr>
        <dsp:cNvPr id="0" name=""/>
        <dsp:cNvSpPr/>
      </dsp:nvSpPr>
      <dsp:spPr>
        <a:xfrm rot="18900000">
          <a:off x="6849608" y="3532332"/>
          <a:ext cx="2846717" cy="8872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174E60-1DDB-4C4B-B359-FA1CED947144}">
      <dsp:nvSpPr>
        <dsp:cNvPr id="0" name=""/>
        <dsp:cNvSpPr/>
      </dsp:nvSpPr>
      <dsp:spPr>
        <a:xfrm>
          <a:off x="7800675" y="1786486"/>
          <a:ext cx="2957517" cy="2366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Умение общаться с другими людьми</a:t>
          </a:r>
        </a:p>
      </dsp:txBody>
      <dsp:txXfrm>
        <a:off x="7869973" y="1855784"/>
        <a:ext cx="2818921" cy="2227417"/>
      </dsp:txXfrm>
    </dsp:sp>
    <dsp:sp modelId="{146715F6-131E-4792-98DF-2F5F239D4AAC}">
      <dsp:nvSpPr>
        <dsp:cNvPr id="0" name=""/>
        <dsp:cNvSpPr/>
      </dsp:nvSpPr>
      <dsp:spPr>
        <a:xfrm>
          <a:off x="7770941" y="5756627"/>
          <a:ext cx="2846717" cy="8872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6D0633-DD25-4565-B712-ECB26D0F8994}">
      <dsp:nvSpPr>
        <dsp:cNvPr id="0" name=""/>
        <dsp:cNvSpPr/>
      </dsp:nvSpPr>
      <dsp:spPr>
        <a:xfrm>
          <a:off x="9138900" y="5017248"/>
          <a:ext cx="2957517" cy="23660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Развитие личности как субъекта активного бытия</a:t>
          </a:r>
        </a:p>
      </dsp:txBody>
      <dsp:txXfrm>
        <a:off x="9208198" y="5086546"/>
        <a:ext cx="2818921" cy="2227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C99BF-CED2-43A1-908F-2B67114FC70E}">
      <dsp:nvSpPr>
        <dsp:cNvPr id="0" name=""/>
        <dsp:cNvSpPr/>
      </dsp:nvSpPr>
      <dsp:spPr>
        <a:xfrm rot="21300000">
          <a:off x="37881" y="2692000"/>
          <a:ext cx="12268636" cy="14049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02B69-2F76-44DD-965E-3C4AB995A6E0}">
      <dsp:nvSpPr>
        <dsp:cNvPr id="0" name=""/>
        <dsp:cNvSpPr/>
      </dsp:nvSpPr>
      <dsp:spPr>
        <a:xfrm>
          <a:off x="1481327" y="339447"/>
          <a:ext cx="3703320" cy="2715578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231E5-F1A3-43D1-BF1E-64DEB7D9D6BE}">
      <dsp:nvSpPr>
        <dsp:cNvPr id="0" name=""/>
        <dsp:cNvSpPr/>
      </dsp:nvSpPr>
      <dsp:spPr>
        <a:xfrm>
          <a:off x="6542532" y="0"/>
          <a:ext cx="3950208" cy="285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Оценка – как ярлык («уровень воспитанности»)</a:t>
          </a:r>
        </a:p>
      </dsp:txBody>
      <dsp:txXfrm>
        <a:off x="6542532" y="0"/>
        <a:ext cx="3950208" cy="2851356"/>
      </dsp:txXfrm>
    </dsp:sp>
    <dsp:sp modelId="{89F43F0B-86C5-495D-A2A1-430D8C88914F}">
      <dsp:nvSpPr>
        <dsp:cNvPr id="0" name=""/>
        <dsp:cNvSpPr/>
      </dsp:nvSpPr>
      <dsp:spPr>
        <a:xfrm>
          <a:off x="7159752" y="3733919"/>
          <a:ext cx="3703320" cy="2715578"/>
        </a:xfrm>
        <a:prstGeom prst="up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BB327-1373-4598-AABA-00F77AD1D7DA}">
      <dsp:nvSpPr>
        <dsp:cNvPr id="0" name=""/>
        <dsp:cNvSpPr/>
      </dsp:nvSpPr>
      <dsp:spPr>
        <a:xfrm>
          <a:off x="1851660" y="3937588"/>
          <a:ext cx="3950208" cy="2851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Оценка как форма обратной связи об успешности совместных усилий педагога и обучающегося</a:t>
          </a:r>
        </a:p>
      </dsp:txBody>
      <dsp:txXfrm>
        <a:off x="1851660" y="3937588"/>
        <a:ext cx="3950208" cy="285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7C3D-6E08-EE4F-8810-87F18187432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C613E-70D3-FF45-998F-5B5E5B525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4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C613E-70D3-FF45-998F-5B5E5B525F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46964" y="-32238"/>
            <a:ext cx="2730188" cy="1626012"/>
          </a:xfrm>
          <a:prstGeom prst="rect">
            <a:avLst/>
          </a:prstGeom>
          <a:solidFill>
            <a:srgbClr val="3EDAD8"/>
          </a:solidFill>
        </p:spPr>
      </p:sp>
      <p:grpSp>
        <p:nvGrpSpPr>
          <p:cNvPr id="3" name="Group 3"/>
          <p:cNvGrpSpPr/>
          <p:nvPr/>
        </p:nvGrpSpPr>
        <p:grpSpPr>
          <a:xfrm>
            <a:off x="1113104" y="1541132"/>
            <a:ext cx="9517725" cy="4126970"/>
            <a:chOff x="-686218" y="526247"/>
            <a:chExt cx="12333676" cy="6030307"/>
          </a:xfrm>
        </p:grpSpPr>
        <p:sp>
          <p:nvSpPr>
            <p:cNvPr id="4" name="TextBox 4"/>
            <p:cNvSpPr txBox="1"/>
            <p:nvPr/>
          </p:nvSpPr>
          <p:spPr>
            <a:xfrm>
              <a:off x="-686218" y="526247"/>
              <a:ext cx="12333676" cy="44972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000" b="1" dirty="0">
                  <a:latin typeface="PF Din Text Cond Pro Medium" panose="02000500000000020004" pitchFamily="2" charset="0"/>
                </a:rPr>
                <a:t>Формирование самосознания и внутренней позиции личности обучающегося </a:t>
              </a:r>
            </a:p>
            <a:p>
              <a:r>
                <a:rPr lang="ru-RU" sz="4000" b="1" dirty="0">
                  <a:latin typeface="PF Din Text Cond Pro Medium" panose="02000500000000020004" pitchFamily="2" charset="0"/>
                </a:rPr>
                <a:t>через моделирование воспитательного пространства посредством интеграции потенциала микросоциума</a:t>
              </a:r>
              <a:endParaRPr lang="ru-RU" sz="4000" b="1" dirty="0">
                <a:solidFill>
                  <a:srgbClr val="191919"/>
                </a:solidFill>
                <a:latin typeface="PF Din Text Cond Pro Medium" panose="02000500000000020004" pitchFamily="2" charset="0"/>
                <a:cs typeface="Clear Sans Regular" panose="020B060402020202020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-686218" y="6168689"/>
              <a:ext cx="2209167" cy="387865"/>
            </a:xfrm>
            <a:prstGeom prst="rect">
              <a:avLst/>
            </a:prstGeom>
            <a:solidFill>
              <a:srgbClr val="3EDAD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13104" y="6302202"/>
            <a:ext cx="8598300" cy="2610653"/>
            <a:chOff x="-14753" y="129991"/>
            <a:chExt cx="10820400" cy="3480868"/>
          </a:xfrm>
        </p:grpSpPr>
        <p:sp>
          <p:nvSpPr>
            <p:cNvPr id="9" name="TextBox 9"/>
            <p:cNvSpPr txBox="1"/>
            <p:nvPr/>
          </p:nvSpPr>
          <p:spPr>
            <a:xfrm>
              <a:off x="-14753" y="129991"/>
              <a:ext cx="108204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61"/>
                </a:lnSpc>
              </a:pPr>
              <a:r>
                <a:rPr lang="ru-RU" sz="3600" spc="99" dirty="0" err="1">
                  <a:solidFill>
                    <a:srgbClr val="0070C0"/>
                  </a:solidFill>
                  <a:latin typeface="PF Din Text Cond Pro Medium" panose="02000500000000020004" pitchFamily="2" charset="0"/>
                  <a:cs typeface="Clear Sans Regular" panose="020B0604020202020204" charset="0"/>
                </a:rPr>
                <a:t>Басюк</a:t>
              </a:r>
              <a:r>
                <a:rPr lang="ru-RU" sz="3600" spc="99" dirty="0">
                  <a:solidFill>
                    <a:srgbClr val="0070C0"/>
                  </a:solidFill>
                  <a:latin typeface="PF Din Text Cond Pro Medium" panose="02000500000000020004" pitchFamily="2" charset="0"/>
                  <a:cs typeface="Clear Sans Regular" panose="020B0604020202020204" charset="0"/>
                </a:rPr>
                <a:t> Виктор Стефанович</a:t>
              </a:r>
              <a:endParaRPr lang="en-US" sz="3600" u="none" spc="99" dirty="0">
                <a:solidFill>
                  <a:srgbClr val="0070C0"/>
                </a:solidFill>
                <a:latin typeface="PF Din Text Cond Pro Medium" panose="02000500000000020004" pitchFamily="2" charset="0"/>
                <a:cs typeface="Clear Sans Regular" panose="020B060402020202020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" y="1148649"/>
              <a:ext cx="10805647" cy="24622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rgbClr val="191919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доктор психологических наук, </a:t>
              </a:r>
              <a:br>
                <a:rPr lang="ru-RU" sz="2800" spc="99" dirty="0">
                  <a:solidFill>
                    <a:srgbClr val="191919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</a:br>
              <a:r>
                <a:rPr lang="ru-RU" sz="2800" spc="99" dirty="0">
                  <a:solidFill>
                    <a:srgbClr val="191919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член-корреспондент РАО,</a:t>
              </a:r>
            </a:p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rgbClr val="191919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декан факультета педагогического образования </a:t>
              </a:r>
            </a:p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rgbClr val="191919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МГУ имени М.В. Ломоносова</a:t>
              </a: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18850"/>
          <a:stretch/>
        </p:blipFill>
        <p:spPr>
          <a:xfrm>
            <a:off x="10668000" y="0"/>
            <a:ext cx="9019778" cy="10319238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61858507-4C8A-6D2E-8086-582D83468354}"/>
              </a:ext>
            </a:extLst>
          </p:cNvPr>
          <p:cNvSpPr txBox="1"/>
          <p:nvPr/>
        </p:nvSpPr>
        <p:spPr>
          <a:xfrm>
            <a:off x="6553200" y="9724943"/>
            <a:ext cx="4571999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3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43500"/>
            <a:ext cx="914401" cy="51435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7" name="AutoShape 7"/>
          <p:cNvSpPr/>
          <p:nvPr/>
        </p:nvSpPr>
        <p:spPr>
          <a:xfrm>
            <a:off x="1" y="0"/>
            <a:ext cx="914400" cy="51435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8" name="AutoShape 8"/>
          <p:cNvSpPr/>
          <p:nvPr/>
        </p:nvSpPr>
        <p:spPr>
          <a:xfrm>
            <a:off x="17145000" y="9139085"/>
            <a:ext cx="313970" cy="339538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9630D-B2EA-BE43-B22F-50C894E48FBE}"/>
              </a:ext>
            </a:extLst>
          </p:cNvPr>
          <p:cNvSpPr txBox="1"/>
          <p:nvPr/>
        </p:nvSpPr>
        <p:spPr>
          <a:xfrm>
            <a:off x="17602200" y="956310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F Din Text Cond Pro Light" panose="02000000000000000000" pitchFamily="2" charset="0"/>
              </a:rPr>
              <a:t>3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551E14C6-C654-98C7-1455-56E63083BACE}"/>
              </a:ext>
            </a:extLst>
          </p:cNvPr>
          <p:cNvSpPr txBox="1">
            <a:spLocks/>
          </p:cNvSpPr>
          <p:nvPr/>
        </p:nvSpPr>
        <p:spPr>
          <a:xfrm>
            <a:off x="1972084" y="4914900"/>
            <a:ext cx="14970558" cy="51098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300" b="1" dirty="0">
                <a:latin typeface="PF Din Text Cond Pro Light" panose="02000000000000000000" pitchFamily="2" charset="0"/>
              </a:rPr>
              <a:t>Мировоззрения</a:t>
            </a:r>
            <a:r>
              <a:rPr lang="ru-RU" sz="2300" dirty="0">
                <a:latin typeface="PF Din Text Cond Pro Light" panose="02000000000000000000" pitchFamily="2" charset="0"/>
              </a:rPr>
              <a:t> - система взглядов, оценок и образных представлений о мире и месте в нём человека, общее отношение человека к окружающей действительности и самому себе, а также обусловленные этими взглядами основные жизненные позиции людей, их убеждения, идеалы, принципы познания и деятельности, ценностные ориентации;</a:t>
            </a:r>
            <a:br>
              <a:rPr lang="ru-RU" sz="2300" dirty="0">
                <a:latin typeface="PF Din Text Cond Pro Light" panose="02000000000000000000" pitchFamily="2" charset="0"/>
              </a:rPr>
            </a:br>
            <a:endParaRPr lang="ru-RU" sz="2300" dirty="0">
              <a:latin typeface="PF Din Text Cond Pro Light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300" b="1" dirty="0">
                <a:latin typeface="PF Din Text Cond Pro Light" panose="02000000000000000000" pitchFamily="2" charset="0"/>
              </a:rPr>
              <a:t>Индивидуальной системы ценностей </a:t>
            </a:r>
            <a:r>
              <a:rPr lang="ru-RU" sz="2300" dirty="0">
                <a:latin typeface="PF Din Text Cond Pro Light" panose="02000000000000000000" pitchFamily="2" charset="0"/>
              </a:rPr>
              <a:t>- совокупность сложившихся у людей мнений о значении в их жизни вещей и явлений, встречаемых в природе  и обществе   («социальных установок»);</a:t>
            </a:r>
            <a:br>
              <a:rPr lang="ru-RU" sz="2300" dirty="0">
                <a:latin typeface="PF Din Text Cond Pro Light" panose="02000000000000000000" pitchFamily="2" charset="0"/>
              </a:rPr>
            </a:br>
            <a:endParaRPr lang="ru-RU" sz="2300" dirty="0">
              <a:latin typeface="PF Din Text Cond Pro Light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300" b="1" dirty="0">
                <a:latin typeface="PF Din Text Cond Pro Light" panose="02000000000000000000" pitchFamily="2" charset="0"/>
              </a:rPr>
              <a:t>Гражданской идентичности </a:t>
            </a:r>
            <a:r>
              <a:rPr lang="ru-RU" sz="2300" dirty="0">
                <a:latin typeface="PF Din Text Cond Pro Light" panose="02000000000000000000" pitchFamily="2" charset="0"/>
              </a:rPr>
              <a:t>-  индивидуальное чувство принадлежности к общности граждан конкретного государства, позволяющее гражданской общности действовать в качестве коллективного субъекта;</a:t>
            </a:r>
            <a:br>
              <a:rPr lang="ru-RU" sz="2300" dirty="0">
                <a:latin typeface="PF Din Text Cond Pro Light" panose="02000000000000000000" pitchFamily="2" charset="0"/>
              </a:rPr>
            </a:br>
            <a:endParaRPr lang="ru-RU" sz="2300" dirty="0">
              <a:latin typeface="PF Din Text Cond Pro Light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300" b="1" dirty="0">
                <a:latin typeface="PF Din Text Cond Pro Light" panose="02000000000000000000" pitchFamily="2" charset="0"/>
              </a:rPr>
              <a:t>Функциональной грамотности </a:t>
            </a:r>
            <a:r>
              <a:rPr lang="ru-RU" sz="2300" dirty="0">
                <a:latin typeface="PF Din Text Cond Pro Light" panose="02000000000000000000" pitchFamily="2" charset="0"/>
              </a:rPr>
              <a:t>- способность человека использовать приобретаемые в течение жизни знания для решения широкого  диапазона жизненных задач.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8A30D-99AE-C7E3-BF81-AB232FBF2974}"/>
              </a:ext>
            </a:extLst>
          </p:cNvPr>
          <p:cNvSpPr txBox="1"/>
          <p:nvPr/>
        </p:nvSpPr>
        <p:spPr>
          <a:xfrm>
            <a:off x="6880751" y="1808749"/>
            <a:ext cx="4526497" cy="584775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PF Din Text Cond Pro Light" panose="02000000000000000000" pitchFamily="2" charset="0"/>
              </a:rPr>
              <a:t>Формируется как рефлексия: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20852-71DF-7D32-B77E-4C57A0ABF004}"/>
              </a:ext>
            </a:extLst>
          </p:cNvPr>
          <p:cNvSpPr txBox="1"/>
          <p:nvPr/>
        </p:nvSpPr>
        <p:spPr>
          <a:xfrm>
            <a:off x="5400986" y="810279"/>
            <a:ext cx="7486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PF Din Text Cond Pro Medium" panose="02000500000000020004" pitchFamily="2" charset="0"/>
              </a:rPr>
              <a:t>Внутренняя позиция личности (ВПЛ)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A4F2D-41AB-5803-1E2D-C8279F273EF0}"/>
              </a:ext>
            </a:extLst>
          </p:cNvPr>
          <p:cNvSpPr txBox="1"/>
          <p:nvPr/>
        </p:nvSpPr>
        <p:spPr>
          <a:xfrm>
            <a:off x="1972084" y="4229100"/>
            <a:ext cx="484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F Din Text Cond Pro Medium" panose="02000500000000020004" pitchFamily="2" charset="0"/>
              </a:rPr>
              <a:t>ЯВЛЯЕТСЯ ОСНОВОЙ ФОРМИРОВАНИЯ: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D8CAD3A-D68C-9AE7-0730-8159EE42D56A}"/>
              </a:ext>
            </a:extLst>
          </p:cNvPr>
          <p:cNvCxnSpPr>
            <a:cxnSpLocks/>
          </p:cNvCxnSpPr>
          <p:nvPr/>
        </p:nvCxnSpPr>
        <p:spPr>
          <a:xfrm flipH="1">
            <a:off x="5900676" y="2456805"/>
            <a:ext cx="914400" cy="5232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5134B02-F5E2-C609-B7AC-FEB10390052E}"/>
              </a:ext>
            </a:extLst>
          </p:cNvPr>
          <p:cNvCxnSpPr>
            <a:cxnSpLocks/>
          </p:cNvCxnSpPr>
          <p:nvPr/>
        </p:nvCxnSpPr>
        <p:spPr>
          <a:xfrm>
            <a:off x="9143999" y="2456805"/>
            <a:ext cx="0" cy="9627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DB1136D-44F7-657C-0558-825C464EE5BC}"/>
              </a:ext>
            </a:extLst>
          </p:cNvPr>
          <p:cNvCxnSpPr>
            <a:cxnSpLocks/>
          </p:cNvCxnSpPr>
          <p:nvPr/>
        </p:nvCxnSpPr>
        <p:spPr>
          <a:xfrm>
            <a:off x="11407248" y="2437529"/>
            <a:ext cx="1015513" cy="5240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26CC871-7FE2-A20C-53C7-1D98C5B4E65A}"/>
              </a:ext>
            </a:extLst>
          </p:cNvPr>
          <p:cNvSpPr txBox="1"/>
          <p:nvPr/>
        </p:nvSpPr>
        <p:spPr>
          <a:xfrm>
            <a:off x="4685803" y="3081342"/>
            <a:ext cx="128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PF Din Text Cond Pro Thin" panose="02000000000000000000" pitchFamily="2" charset="0"/>
              </a:rPr>
              <a:t>НА СЕБЯ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25EBD-6268-8E93-D996-084C28D585E2}"/>
              </a:ext>
            </a:extLst>
          </p:cNvPr>
          <p:cNvSpPr txBox="1"/>
          <p:nvPr/>
        </p:nvSpPr>
        <p:spPr>
          <a:xfrm>
            <a:off x="7798117" y="3553480"/>
            <a:ext cx="2691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PF Din Text Cond Pro Thin" panose="02000000000000000000" pitchFamily="2" charset="0"/>
              </a:rPr>
              <a:t>НА ДРУГИХ ЛЮДЕЙ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0B412-74B6-C635-290B-DF31D7E6ADB3}"/>
              </a:ext>
            </a:extLst>
          </p:cNvPr>
          <p:cNvSpPr txBox="1"/>
          <p:nvPr/>
        </p:nvSpPr>
        <p:spPr>
          <a:xfrm>
            <a:off x="12268200" y="3056013"/>
            <a:ext cx="335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PF Din Text Cond Pro Thin" panose="02000000000000000000" pitchFamily="2" charset="0"/>
              </a:rPr>
              <a:t>НА ОКРУЖАЮЩУЮ ДЕЙСТВИТЕЛЬНОСТЬ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4E974-3AC6-3973-72A5-01DFB43C4592}"/>
              </a:ext>
            </a:extLst>
          </p:cNvPr>
          <p:cNvSpPr txBox="1"/>
          <p:nvPr/>
        </p:nvSpPr>
        <p:spPr>
          <a:xfrm>
            <a:off x="13420672" y="9586438"/>
            <a:ext cx="4038298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7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/>
      <p:bldP spid="5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89630D-B2EA-BE43-B22F-50C894E48FBE}"/>
              </a:ext>
            </a:extLst>
          </p:cNvPr>
          <p:cNvSpPr txBox="1"/>
          <p:nvPr/>
        </p:nvSpPr>
        <p:spPr>
          <a:xfrm>
            <a:off x="17602200" y="956310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F Din Text Cond Pro Light" panose="02000000000000000000" pitchFamily="2" charset="0"/>
              </a:rPr>
              <a:t>4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81E13D2-1178-FDFA-B0E7-024487A61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83663" y="6013645"/>
            <a:ext cx="1256050" cy="125605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8CDAA152-67BE-A3B2-4179-97A806C2B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4047" y="7976183"/>
            <a:ext cx="1256050" cy="1256050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62435EBF-ADBD-ECC6-4961-F13C744B0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83663" y="4127764"/>
            <a:ext cx="1256050" cy="125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01B18E-7A72-F087-D748-48695205C871}"/>
              </a:ext>
            </a:extLst>
          </p:cNvPr>
          <p:cNvSpPr txBox="1"/>
          <p:nvPr/>
        </p:nvSpPr>
        <p:spPr>
          <a:xfrm>
            <a:off x="2749781" y="1056715"/>
            <a:ext cx="12788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PF Din Text Cond Pro Medium" panose="02000500000000020004" pitchFamily="2" charset="0"/>
              </a:rPr>
              <a:t>Основа внутренней позиции личности – самосознание ребенка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45D31-95FD-C26C-9178-32B1ACD1C869}"/>
              </a:ext>
            </a:extLst>
          </p:cNvPr>
          <p:cNvSpPr txBox="1"/>
          <p:nvPr/>
        </p:nvSpPr>
        <p:spPr>
          <a:xfrm>
            <a:off x="5103277" y="2579766"/>
            <a:ext cx="808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i="1" dirty="0">
                <a:latin typeface="PF Din Text Cond Pro Light" panose="02000000000000000000" pitchFamily="2" charset="0"/>
              </a:rPr>
              <a:t>Основные структурные звенья самосознания: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BFC0A-B89A-73A6-8E17-228646F6D318}"/>
              </a:ext>
            </a:extLst>
          </p:cNvPr>
          <p:cNvSpPr txBox="1"/>
          <p:nvPr/>
        </p:nvSpPr>
        <p:spPr>
          <a:xfrm>
            <a:off x="4101113" y="4379886"/>
            <a:ext cx="3173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PF Din Text Cond Pro Light" panose="02000000000000000000" pitchFamily="2" charset="0"/>
              </a:rPr>
              <a:t>Имя; отношение к телу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F4055-C429-AFB9-89B4-3C552A2F8875}"/>
              </a:ext>
            </a:extLst>
          </p:cNvPr>
          <p:cNvSpPr txBox="1"/>
          <p:nvPr/>
        </p:nvSpPr>
        <p:spPr>
          <a:xfrm>
            <a:off x="4101113" y="6329874"/>
            <a:ext cx="3595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PF Din Text Cond Pro Light" panose="02000000000000000000" pitchFamily="2" charset="0"/>
              </a:rPr>
              <a:t>Притязание на признание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9EE55-2CCA-EB49-4483-107CD87A113F}"/>
              </a:ext>
            </a:extLst>
          </p:cNvPr>
          <p:cNvSpPr txBox="1"/>
          <p:nvPr/>
        </p:nvSpPr>
        <p:spPr>
          <a:xfrm>
            <a:off x="4101113" y="8314656"/>
            <a:ext cx="3447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PF Din Text Cond Pro Light" panose="02000000000000000000" pitchFamily="2" charset="0"/>
              </a:rPr>
              <a:t>Половая идентификация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C54C6-4935-F97A-54B6-4A74D7366BA2}"/>
              </a:ext>
            </a:extLst>
          </p:cNvPr>
          <p:cNvSpPr txBox="1"/>
          <p:nvPr/>
        </p:nvSpPr>
        <p:spPr>
          <a:xfrm>
            <a:off x="11734800" y="4379886"/>
            <a:ext cx="333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PF Din Text Cond Pro Light" panose="02000000000000000000" pitchFamily="2" charset="0"/>
              </a:rPr>
              <a:t>Психологическое время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2E91E6-2819-64C0-3992-152FB8130467}"/>
              </a:ext>
            </a:extLst>
          </p:cNvPr>
          <p:cNvSpPr txBox="1"/>
          <p:nvPr/>
        </p:nvSpPr>
        <p:spPr>
          <a:xfrm>
            <a:off x="11734800" y="6380060"/>
            <a:ext cx="556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PF Din Text Cond Pro Light" panose="02000000000000000000" pitchFamily="2" charset="0"/>
              </a:rPr>
              <a:t>Психологическое пространство личности</a:t>
            </a: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B836803E-59EE-81E4-60EB-1E89BE5EC6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058400" y="4013471"/>
            <a:ext cx="1256050" cy="125605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A1EDC0A2-DC87-74F3-2194-D3791E4561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58400" y="6013645"/>
            <a:ext cx="1256050" cy="1256050"/>
          </a:xfrm>
          <a:prstGeom prst="rect">
            <a:avLst/>
          </a:prstGeom>
        </p:spPr>
      </p:pic>
      <p:sp>
        <p:nvSpPr>
          <p:cNvPr id="20" name="AutoShape 2">
            <a:extLst>
              <a:ext uri="{FF2B5EF4-FFF2-40B4-BE49-F238E27FC236}">
                <a16:creationId xmlns:a16="http://schemas.microsoft.com/office/drawing/2014/main" id="{D9D89DDD-8F47-188B-7E37-960E2AF878BC}"/>
              </a:ext>
            </a:extLst>
          </p:cNvPr>
          <p:cNvSpPr/>
          <p:nvPr/>
        </p:nvSpPr>
        <p:spPr>
          <a:xfrm>
            <a:off x="-69347" y="0"/>
            <a:ext cx="1098047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30BD98F0-4674-BD72-B584-4BC67EBCBE1E}"/>
              </a:ext>
            </a:extLst>
          </p:cNvPr>
          <p:cNvSpPr txBox="1"/>
          <p:nvPr/>
        </p:nvSpPr>
        <p:spPr>
          <a:xfrm>
            <a:off x="13213903" y="9768368"/>
            <a:ext cx="4267200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3000"/>
          </a:blip>
          <a:srcRect/>
          <a:stretch>
            <a:fillRect/>
          </a:stretch>
        </p:blipFill>
        <p:spPr>
          <a:xfrm>
            <a:off x="0" y="0"/>
            <a:ext cx="18288000" cy="13716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288378" y="0"/>
            <a:ext cx="9144000" cy="10287000"/>
          </a:xfrm>
          <a:prstGeom prst="rect">
            <a:avLst/>
          </a:prstGeom>
          <a:solidFill>
            <a:srgbClr val="86EAE9">
              <a:alpha val="8280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943100" y="1640096"/>
            <a:ext cx="14173200" cy="7658100"/>
            <a:chOff x="0" y="0"/>
            <a:chExt cx="9925095" cy="43222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25094" cy="4322219"/>
            </a:xfrm>
            <a:custGeom>
              <a:avLst/>
              <a:gdLst/>
              <a:ahLst/>
              <a:cxnLst/>
              <a:rect l="l" t="t" r="r" b="b"/>
              <a:pathLst>
                <a:path w="9925094" h="4322219">
                  <a:moveTo>
                    <a:pt x="0" y="0"/>
                  </a:moveTo>
                  <a:lnTo>
                    <a:pt x="0" y="4322219"/>
                  </a:lnTo>
                  <a:lnTo>
                    <a:pt x="9925094" y="4322219"/>
                  </a:lnTo>
                  <a:lnTo>
                    <a:pt x="9925094" y="0"/>
                  </a:lnTo>
                  <a:lnTo>
                    <a:pt x="0" y="0"/>
                  </a:lnTo>
                  <a:close/>
                  <a:moveTo>
                    <a:pt x="9864134" y="4261259"/>
                  </a:moveTo>
                  <a:lnTo>
                    <a:pt x="59690" y="4261259"/>
                  </a:lnTo>
                  <a:lnTo>
                    <a:pt x="59690" y="59690"/>
                  </a:lnTo>
                  <a:lnTo>
                    <a:pt x="9864134" y="59690"/>
                  </a:lnTo>
                  <a:lnTo>
                    <a:pt x="9864134" y="4261259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712117" y="3429000"/>
            <a:ext cx="13152522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Цель воспитательной работы – формировать внутреннюю позицию личности ребенка через систему </a:t>
            </a:r>
            <a:r>
              <a:rPr lang="ru-RU" sz="4000" dirty="0" err="1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взаимодествия</a:t>
            </a:r>
            <a: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 взрослого </a:t>
            </a:r>
            <a:b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</a:br>
            <a: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и ребенка, направленное на развитие его структурных звеньев самосознания.</a:t>
            </a:r>
            <a:b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</a:br>
            <a:endParaRPr lang="ru-RU" sz="4000" dirty="0">
              <a:solidFill>
                <a:schemeClr val="bg1"/>
              </a:solidFill>
              <a:latin typeface="PF Din Text Cond Pro Light" panose="02000000000000000000" pitchFamily="2" charset="0"/>
              <a:cs typeface="Clear Sans Regular" panose="020B060402020202020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Набор воспитательных событий совместно с семьей и включением внешней образовательной среды</a:t>
            </a:r>
          </a:p>
          <a:p>
            <a:pPr>
              <a:spcAft>
                <a:spcPts val="1800"/>
              </a:spcAft>
            </a:pPr>
            <a:endParaRPr lang="ru-RU" sz="4000" dirty="0">
              <a:solidFill>
                <a:schemeClr val="bg1"/>
              </a:solidFill>
              <a:latin typeface="PF Din Text Cond Pro Light" panose="02000000000000000000" pitchFamily="2" charset="0"/>
              <a:cs typeface="Clear Sans Regular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9630D-B2EA-BE43-B22F-50C894E48FBE}"/>
              </a:ext>
            </a:extLst>
          </p:cNvPr>
          <p:cNvSpPr txBox="1"/>
          <p:nvPr/>
        </p:nvSpPr>
        <p:spPr>
          <a:xfrm>
            <a:off x="17602200" y="956310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PF Din Text Cond Pro Light" panose="02000000000000000000" pitchFamily="2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57CE9-183C-7AB9-13F7-6740CC4203D3}"/>
              </a:ext>
            </a:extLst>
          </p:cNvPr>
          <p:cNvSpPr txBox="1"/>
          <p:nvPr/>
        </p:nvSpPr>
        <p:spPr>
          <a:xfrm>
            <a:off x="12725400" y="9591845"/>
            <a:ext cx="4343400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43500"/>
            <a:ext cx="948699" cy="51435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7" name="AutoShape 7"/>
          <p:cNvSpPr/>
          <p:nvPr/>
        </p:nvSpPr>
        <p:spPr>
          <a:xfrm>
            <a:off x="0" y="0"/>
            <a:ext cx="948699" cy="51435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89630D-B2EA-BE43-B22F-50C894E48FBE}"/>
              </a:ext>
            </a:extLst>
          </p:cNvPr>
          <p:cNvSpPr txBox="1"/>
          <p:nvPr/>
        </p:nvSpPr>
        <p:spPr>
          <a:xfrm>
            <a:off x="17602200" y="95631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57531" y="223494"/>
            <a:ext cx="8432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PF Din Text Cond Pro Medium" panose="02000500000000020004" pitchFamily="2" charset="0"/>
                <a:cs typeface="Clear Sans Regular" panose="020B0604020202020204" charset="0"/>
              </a:rPr>
              <a:t>ФГОС ОО:</a:t>
            </a:r>
            <a:br>
              <a:rPr lang="ru-RU" sz="4000" b="1" dirty="0">
                <a:latin typeface="PF Din Text Cond Pro Medium" panose="02000500000000020004" pitchFamily="2" charset="0"/>
                <a:cs typeface="Clear Sans Regular" panose="020B0604020202020204" charset="0"/>
              </a:rPr>
            </a:br>
            <a:r>
              <a:rPr lang="ru-RU" sz="4000" b="1" dirty="0">
                <a:latin typeface="PF Din Text Cond Pro Medium" panose="02000500000000020004" pitchFamily="2" charset="0"/>
                <a:cs typeface="Clear Sans Regular" panose="020B0604020202020204" charset="0"/>
              </a:rPr>
              <a:t>требования и результаты образования</a:t>
            </a:r>
            <a:endParaRPr lang="ru-RU" sz="4000" dirty="0">
              <a:latin typeface="PF Din Text Cond Pro Medium" panose="02000500000000020004" pitchFamily="2" charset="0"/>
              <a:cs typeface="Clear Sans Regular" panose="020B060402020202020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675A5E-A52E-E9EF-84E1-890D1390F6D8}"/>
              </a:ext>
            </a:extLst>
          </p:cNvPr>
          <p:cNvSpPr/>
          <p:nvPr/>
        </p:nvSpPr>
        <p:spPr>
          <a:xfrm>
            <a:off x="4049323" y="2144819"/>
            <a:ext cx="2979540" cy="574497"/>
          </a:xfrm>
          <a:prstGeom prst="rect">
            <a:avLst/>
          </a:prstGeom>
          <a:solidFill>
            <a:srgbClr val="00B0F0">
              <a:alpha val="355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ПРЕДМЕТНЫЕ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5E12EF-79A5-8B2D-43D7-0F67F8DA44CF}"/>
              </a:ext>
            </a:extLst>
          </p:cNvPr>
          <p:cNvSpPr/>
          <p:nvPr/>
        </p:nvSpPr>
        <p:spPr>
          <a:xfrm>
            <a:off x="7988278" y="2144819"/>
            <a:ext cx="2979540" cy="574497"/>
          </a:xfrm>
          <a:prstGeom prst="rect">
            <a:avLst/>
          </a:prstGeom>
          <a:solidFill>
            <a:srgbClr val="00B0F0">
              <a:alpha val="355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F Din Text Cond Pro Medium" panose="02000500000000020004" pitchFamily="2" charset="0"/>
                <a:cs typeface="Clear Sans Regular" panose="020B0604020202020204" charset="0"/>
              </a:rPr>
              <a:t>ЛИЧНОСТНЫЕ</a:t>
            </a:r>
            <a:endParaRPr lang="ru-RU" sz="2800" dirty="0">
              <a:solidFill>
                <a:schemeClr val="tx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E2A874-4568-4240-47E8-39C3BF49F318}"/>
              </a:ext>
            </a:extLst>
          </p:cNvPr>
          <p:cNvSpPr/>
          <p:nvPr/>
        </p:nvSpPr>
        <p:spPr>
          <a:xfrm>
            <a:off x="11927232" y="2144819"/>
            <a:ext cx="3388967" cy="538306"/>
          </a:xfrm>
          <a:prstGeom prst="rect">
            <a:avLst/>
          </a:prstGeom>
          <a:solidFill>
            <a:srgbClr val="00B0F0">
              <a:alpha val="355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PF Din Text Cond Pro Medium" panose="02000500000000020004" pitchFamily="2" charset="0"/>
              </a:rPr>
              <a:t>МЕТАПРЕДМЕТНЫЕ</a:t>
            </a:r>
            <a:endParaRPr lang="ru-RU" dirty="0">
              <a:solidFill>
                <a:schemeClr val="tx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0550D1-5AB4-8967-EC87-9B462620E474}"/>
              </a:ext>
            </a:extLst>
          </p:cNvPr>
          <p:cNvSpPr/>
          <p:nvPr/>
        </p:nvSpPr>
        <p:spPr>
          <a:xfrm>
            <a:off x="7954048" y="3330755"/>
            <a:ext cx="3048000" cy="13234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F Din Text Cond Pro Medium" panose="02000500000000020004" pitchFamily="2" charset="0"/>
                <a:cs typeface="Clear Sans Regular" panose="020B0604020202020204" charset="0"/>
              </a:rPr>
              <a:t>ОСНОВНЫЕ ФАКТОРЫ РАЗВИТИЯ ЛИЧНОСТИ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4CBE654-12B1-4DAB-537E-5BC54A93A939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9478048" y="2719316"/>
            <a:ext cx="0" cy="6114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2C340D5-4F8D-8433-6523-E7E8DE47C80D}"/>
              </a:ext>
            </a:extLst>
          </p:cNvPr>
          <p:cNvSpPr/>
          <p:nvPr/>
        </p:nvSpPr>
        <p:spPr>
          <a:xfrm>
            <a:off x="2854877" y="3527804"/>
            <a:ext cx="3048000" cy="929340"/>
          </a:xfrm>
          <a:prstGeom prst="rect">
            <a:avLst/>
          </a:prstGeom>
          <a:solidFill>
            <a:srgbClr val="0070C0">
              <a:alpha val="675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F Din Text Cond Pro Medium" panose="02000500000000020004" pitchFamily="2" charset="0"/>
                <a:cs typeface="Clear Sans Regular" panose="020B0604020202020204" charset="0"/>
              </a:rPr>
              <a:t>ГЕНЕТИЧЕСКИЕ ОСОБЕННОСТИ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5256118-BCC1-C207-0615-B77E41B5E9D6}"/>
              </a:ext>
            </a:extLst>
          </p:cNvPr>
          <p:cNvSpPr/>
          <p:nvPr/>
        </p:nvSpPr>
        <p:spPr>
          <a:xfrm>
            <a:off x="13053219" y="3531810"/>
            <a:ext cx="3048000" cy="914061"/>
          </a:xfrm>
          <a:prstGeom prst="rect">
            <a:avLst/>
          </a:prstGeom>
          <a:solidFill>
            <a:srgbClr val="0070C0">
              <a:alpha val="6779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PF Din Text Cond Pro Medium" panose="02000500000000020004" pitchFamily="2" charset="0"/>
                <a:cs typeface="Clear Sans Regular" panose="020B0604020202020204" charset="0"/>
              </a:rPr>
              <a:t>СОЦИАЛЬНАЯ СРЕДА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31E99DC-BA4B-68DD-88DD-7BBF09DEDABD}"/>
              </a:ext>
            </a:extLst>
          </p:cNvPr>
          <p:cNvCxnSpPr>
            <a:stCxn id="8" idx="1"/>
            <a:endCxn id="35" idx="3"/>
          </p:cNvCxnSpPr>
          <p:nvPr/>
        </p:nvCxnSpPr>
        <p:spPr>
          <a:xfrm flipH="1" flipV="1">
            <a:off x="5902877" y="3992474"/>
            <a:ext cx="205117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24EC08C-AAB9-32CD-FA3E-9FF2130A74D7}"/>
              </a:ext>
            </a:extLst>
          </p:cNvPr>
          <p:cNvCxnSpPr>
            <a:cxnSpLocks/>
          </p:cNvCxnSpPr>
          <p:nvPr/>
        </p:nvCxnSpPr>
        <p:spPr>
          <a:xfrm>
            <a:off x="11002048" y="3991995"/>
            <a:ext cx="20239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с одним скругленным углом 46">
            <a:extLst>
              <a:ext uri="{FF2B5EF4-FFF2-40B4-BE49-F238E27FC236}">
                <a16:creationId xmlns:a16="http://schemas.microsoft.com/office/drawing/2014/main" id="{30CC80D9-A45D-F2ED-CF2A-E1E6599A39E8}"/>
              </a:ext>
            </a:extLst>
          </p:cNvPr>
          <p:cNvSpPr/>
          <p:nvPr/>
        </p:nvSpPr>
        <p:spPr>
          <a:xfrm>
            <a:off x="8074407" y="5244882"/>
            <a:ext cx="2807281" cy="1952095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PF Din Text Cond Pro Medium" panose="02000500000000020004" pitchFamily="2" charset="0"/>
              </a:rPr>
              <a:t>ВНУТРЕННЯЯ ПОЗИЦИЯ ЛИЧНОСТИ</a:t>
            </a:r>
          </a:p>
          <a:p>
            <a:pPr algn="ctr"/>
            <a:r>
              <a:rPr lang="ru-RU" sz="2400" dirty="0">
                <a:latin typeface="PF Din Text Cond Pro Medium" panose="02000500000000020004" pitchFamily="2" charset="0"/>
              </a:rPr>
              <a:t> (ВПЛ)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86336567-DA7B-D2C2-3144-3B879D690AFC}"/>
              </a:ext>
            </a:extLst>
          </p:cNvPr>
          <p:cNvCxnSpPr>
            <a:cxnSpLocks/>
            <a:stCxn id="8" idx="2"/>
            <a:endCxn id="47" idx="0"/>
          </p:cNvCxnSpPr>
          <p:nvPr/>
        </p:nvCxnSpPr>
        <p:spPr>
          <a:xfrm>
            <a:off x="9478048" y="4654194"/>
            <a:ext cx="0" cy="5906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714F1E8-CE9C-0597-93AF-CDF36FC6BEE3}"/>
              </a:ext>
            </a:extLst>
          </p:cNvPr>
          <p:cNvCxnSpPr>
            <a:cxnSpLocks/>
          </p:cNvCxnSpPr>
          <p:nvPr/>
        </p:nvCxnSpPr>
        <p:spPr>
          <a:xfrm>
            <a:off x="9473842" y="7196977"/>
            <a:ext cx="0" cy="590688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одним скругленным углом 51">
            <a:extLst>
              <a:ext uri="{FF2B5EF4-FFF2-40B4-BE49-F238E27FC236}">
                <a16:creationId xmlns:a16="http://schemas.microsoft.com/office/drawing/2014/main" id="{97D6853B-EF72-A102-A5B9-6475D07A295F}"/>
              </a:ext>
            </a:extLst>
          </p:cNvPr>
          <p:cNvSpPr/>
          <p:nvPr/>
        </p:nvSpPr>
        <p:spPr>
          <a:xfrm>
            <a:off x="8084120" y="7809585"/>
            <a:ext cx="2807281" cy="590689"/>
          </a:xfrm>
          <a:prstGeom prst="round1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PF Din Text Cond Pro Medium" panose="02000500000000020004" pitchFamily="2" charset="0"/>
              </a:rPr>
              <a:t>РЕФЛЕКСИЯ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D30D0877-0BE5-6148-F2C6-F16D6C8B9297}"/>
              </a:ext>
            </a:extLst>
          </p:cNvPr>
          <p:cNvCxnSpPr>
            <a:cxnSpLocks/>
          </p:cNvCxnSpPr>
          <p:nvPr/>
        </p:nvCxnSpPr>
        <p:spPr>
          <a:xfrm flipH="1">
            <a:off x="7391400" y="8400274"/>
            <a:ext cx="683007" cy="440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B3995150-EFB3-5FA6-C5DC-0CDABA4C5B49}"/>
              </a:ext>
            </a:extLst>
          </p:cNvPr>
          <p:cNvCxnSpPr>
            <a:cxnSpLocks/>
          </p:cNvCxnSpPr>
          <p:nvPr/>
        </p:nvCxnSpPr>
        <p:spPr>
          <a:xfrm>
            <a:off x="10891401" y="8393490"/>
            <a:ext cx="583146" cy="509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3B7F44C-68C7-AC4F-58FB-09F80D177703}"/>
              </a:ext>
            </a:extLst>
          </p:cNvPr>
          <p:cNvSpPr txBox="1"/>
          <p:nvPr/>
        </p:nvSpPr>
        <p:spPr>
          <a:xfrm>
            <a:off x="6820760" y="895837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F Din Text Cond Pro Medium" panose="02000500000000020004" pitchFamily="2" charset="0"/>
              </a:rPr>
              <a:t>НА СЕБЯ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0ED1C3-C8CC-3B9B-2953-FF6A4B384A57}"/>
              </a:ext>
            </a:extLst>
          </p:cNvPr>
          <p:cNvSpPr txBox="1"/>
          <p:nvPr/>
        </p:nvSpPr>
        <p:spPr>
          <a:xfrm>
            <a:off x="8899108" y="905030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F Din Text Cond Pro Medium" panose="02000500000000020004" pitchFamily="2" charset="0"/>
              </a:rPr>
              <a:t>НА ЛЮДЕЙ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B4AA327F-3E68-EB7D-0952-C058E3C4DAAD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9482903" y="8400274"/>
            <a:ext cx="4858" cy="61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BE8CA35E-2EE5-3FE8-B2B4-C3B9108BACED}"/>
              </a:ext>
            </a:extLst>
          </p:cNvPr>
          <p:cNvSpPr txBox="1"/>
          <p:nvPr/>
        </p:nvSpPr>
        <p:spPr>
          <a:xfrm>
            <a:off x="11083070" y="9045662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F Din Text Cond Pro Medium" panose="02000500000000020004" pitchFamily="2" charset="0"/>
              </a:rPr>
              <a:t>НА ОКРУЖАЮЩУЮ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ДЕЙСТВИТЕЛЬНОСТЬ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34AC2C03-3254-F927-4924-321FC2C539BA}"/>
              </a:ext>
            </a:extLst>
          </p:cNvPr>
          <p:cNvCxnSpPr>
            <a:stCxn id="47" idx="1"/>
          </p:cNvCxnSpPr>
          <p:nvPr/>
        </p:nvCxnSpPr>
        <p:spPr>
          <a:xfrm flipH="1" flipV="1">
            <a:off x="7028863" y="6220929"/>
            <a:ext cx="104554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1E58AF3-5BC1-F79F-0FE0-0F9C3B423419}"/>
              </a:ext>
            </a:extLst>
          </p:cNvPr>
          <p:cNvCxnSpPr>
            <a:cxnSpLocks/>
          </p:cNvCxnSpPr>
          <p:nvPr/>
        </p:nvCxnSpPr>
        <p:spPr>
          <a:xfrm flipH="1" flipV="1">
            <a:off x="10881688" y="6214466"/>
            <a:ext cx="1233876" cy="6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44EF481-08D8-D576-99B6-5A2A0C98BA18}"/>
              </a:ext>
            </a:extLst>
          </p:cNvPr>
          <p:cNvSpPr txBox="1"/>
          <p:nvPr/>
        </p:nvSpPr>
        <p:spPr>
          <a:xfrm rot="16200000">
            <a:off x="5050885" y="6430987"/>
            <a:ext cx="3569245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ОСНОВЫ ФОРМИРОВАНИЯ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41E2E8D-AC0F-A775-BE9E-709FB3C8E433}"/>
              </a:ext>
            </a:extLst>
          </p:cNvPr>
          <p:cNvSpPr txBox="1"/>
          <p:nvPr/>
        </p:nvSpPr>
        <p:spPr>
          <a:xfrm rot="5400000">
            <a:off x="10563789" y="6293921"/>
            <a:ext cx="355281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ОСНОВА ВПЛ – САМОЗНАНИЕ РЕБЕНКА</a:t>
            </a:r>
          </a:p>
        </p:txBody>
      </p: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8BB8F1F-6773-C5E6-7735-B935B0626E27}"/>
              </a:ext>
            </a:extLst>
          </p:cNvPr>
          <p:cNvCxnSpPr/>
          <p:nvPr/>
        </p:nvCxnSpPr>
        <p:spPr>
          <a:xfrm flipH="1">
            <a:off x="5105400" y="5244882"/>
            <a:ext cx="1527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097BEAB7-379D-43E3-38BC-2C5D7D7D59D0}"/>
              </a:ext>
            </a:extLst>
          </p:cNvPr>
          <p:cNvCxnSpPr/>
          <p:nvPr/>
        </p:nvCxnSpPr>
        <p:spPr>
          <a:xfrm flipH="1">
            <a:off x="5105400" y="6214466"/>
            <a:ext cx="1527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EA2185B5-D5DE-AA27-8A84-96001868AAE1}"/>
              </a:ext>
            </a:extLst>
          </p:cNvPr>
          <p:cNvCxnSpPr/>
          <p:nvPr/>
        </p:nvCxnSpPr>
        <p:spPr>
          <a:xfrm flipH="1">
            <a:off x="5105400" y="7176249"/>
            <a:ext cx="1527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B236E173-FC71-B18E-1940-13CE497C373A}"/>
              </a:ext>
            </a:extLst>
          </p:cNvPr>
          <p:cNvCxnSpPr/>
          <p:nvPr/>
        </p:nvCxnSpPr>
        <p:spPr>
          <a:xfrm flipH="1">
            <a:off x="5170422" y="8014759"/>
            <a:ext cx="1527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C0FDAAF2-F4D4-1C54-1439-83CD409C9E74}"/>
              </a:ext>
            </a:extLst>
          </p:cNvPr>
          <p:cNvSpPr txBox="1"/>
          <p:nvPr/>
        </p:nvSpPr>
        <p:spPr>
          <a:xfrm>
            <a:off x="3204427" y="508096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PF Din Text Cond Pro Medium" panose="02000500000000020004" pitchFamily="2" charset="0"/>
              </a:rPr>
              <a:t>МИРОВОЗЗРЕНИЯ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E1C85CD-D1E5-F6F4-B0D6-92542E875FA5}"/>
              </a:ext>
            </a:extLst>
          </p:cNvPr>
          <p:cNvSpPr txBox="1"/>
          <p:nvPr/>
        </p:nvSpPr>
        <p:spPr>
          <a:xfrm>
            <a:off x="2975590" y="5944969"/>
            <a:ext cx="2194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ИНДИВИДУАЛЬНОЙ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СИСТЕМЫ ЦЕННОСТЕЙ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D174F9D-D181-E8CB-5CBF-F752EA5986B7}"/>
              </a:ext>
            </a:extLst>
          </p:cNvPr>
          <p:cNvSpPr txBox="1"/>
          <p:nvPr/>
        </p:nvSpPr>
        <p:spPr>
          <a:xfrm>
            <a:off x="3188305" y="6859369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ГРАЖДАНСКОЙ </a:t>
            </a:r>
            <a:br>
              <a:rPr lang="ru-RU" dirty="0">
                <a:latin typeface="PF Din Text Cond Pro Medium" panose="02000500000000020004" pitchFamily="2" charset="0"/>
              </a:rPr>
            </a:br>
            <a:r>
              <a:rPr lang="ru-RU" dirty="0">
                <a:latin typeface="PF Din Text Cond Pro Medium" panose="02000500000000020004" pitchFamily="2" charset="0"/>
              </a:rPr>
              <a:t>ИДЕНТИЧНОСТИ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52723C3-A708-AFA9-13A2-36099B2B1351}"/>
              </a:ext>
            </a:extLst>
          </p:cNvPr>
          <p:cNvSpPr txBox="1"/>
          <p:nvPr/>
        </p:nvSpPr>
        <p:spPr>
          <a:xfrm>
            <a:off x="3036280" y="7680928"/>
            <a:ext cx="1944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ФУНКЦИОНАЛЬНОЙ</a:t>
            </a:r>
          </a:p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ГРАМОТНОСТИ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46E86039-1BFE-AEB7-5B44-AB5D1AACE72C}"/>
              </a:ext>
            </a:extLst>
          </p:cNvPr>
          <p:cNvCxnSpPr>
            <a:cxnSpLocks/>
          </p:cNvCxnSpPr>
          <p:nvPr/>
        </p:nvCxnSpPr>
        <p:spPr>
          <a:xfrm>
            <a:off x="12663360" y="5891693"/>
            <a:ext cx="1480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65340D7E-F541-0C14-2F31-04B5E64D83FC}"/>
              </a:ext>
            </a:extLst>
          </p:cNvPr>
          <p:cNvCxnSpPr>
            <a:cxnSpLocks/>
          </p:cNvCxnSpPr>
          <p:nvPr/>
        </p:nvCxnSpPr>
        <p:spPr>
          <a:xfrm>
            <a:off x="12663360" y="5244882"/>
            <a:ext cx="1480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id="{E6B0C5D1-EE4E-FF94-1853-EA085B2456EE}"/>
              </a:ext>
            </a:extLst>
          </p:cNvPr>
          <p:cNvCxnSpPr>
            <a:cxnSpLocks/>
          </p:cNvCxnSpPr>
          <p:nvPr/>
        </p:nvCxnSpPr>
        <p:spPr>
          <a:xfrm>
            <a:off x="12663360" y="6538003"/>
            <a:ext cx="1480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8EFBEED2-ABD8-7C5B-916A-00DF9FD2C9A2}"/>
              </a:ext>
            </a:extLst>
          </p:cNvPr>
          <p:cNvCxnSpPr>
            <a:cxnSpLocks/>
          </p:cNvCxnSpPr>
          <p:nvPr/>
        </p:nvCxnSpPr>
        <p:spPr>
          <a:xfrm>
            <a:off x="12655566" y="7169538"/>
            <a:ext cx="1480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8308592D-8FFC-DFA7-F519-5C4970778160}"/>
              </a:ext>
            </a:extLst>
          </p:cNvPr>
          <p:cNvCxnSpPr>
            <a:cxnSpLocks/>
          </p:cNvCxnSpPr>
          <p:nvPr/>
        </p:nvCxnSpPr>
        <p:spPr>
          <a:xfrm>
            <a:off x="12655566" y="7809585"/>
            <a:ext cx="1480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1ADD521-A0CD-EE70-25D8-BC5801346C75}"/>
              </a:ext>
            </a:extLst>
          </p:cNvPr>
          <p:cNvSpPr txBox="1"/>
          <p:nvPr/>
        </p:nvSpPr>
        <p:spPr>
          <a:xfrm>
            <a:off x="14677410" y="4935200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ИМЯ;</a:t>
            </a:r>
          </a:p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ОТНОШЕНИЕ К ТЕЛУ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96543A3-DD18-2CD9-E0A5-7CF192B73D95}"/>
              </a:ext>
            </a:extLst>
          </p:cNvPr>
          <p:cNvSpPr txBox="1"/>
          <p:nvPr/>
        </p:nvSpPr>
        <p:spPr>
          <a:xfrm>
            <a:off x="14247361" y="5737671"/>
            <a:ext cx="284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ПРИТЯЗАНИЕНА ПРИЗНАНИЕ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F62520-B72F-E67E-BBF9-085EE4FFFAD2}"/>
              </a:ext>
            </a:extLst>
          </p:cNvPr>
          <p:cNvSpPr txBox="1"/>
          <p:nvPr/>
        </p:nvSpPr>
        <p:spPr>
          <a:xfrm>
            <a:off x="14291887" y="6327406"/>
            <a:ext cx="275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ПОЛОВАЯ ИДЕНТИФИКАЦИЯ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4CF07EF-BCEA-871F-E4CC-A44B0A7CFDDF}"/>
              </a:ext>
            </a:extLst>
          </p:cNvPr>
          <p:cNvSpPr txBox="1"/>
          <p:nvPr/>
        </p:nvSpPr>
        <p:spPr>
          <a:xfrm>
            <a:off x="14345590" y="6991583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ПСИХОЛОГИЧЕСКОЕ ВРЕМЯ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4A5FC78-6B6C-D692-4138-F430A8D40AF0}"/>
              </a:ext>
            </a:extLst>
          </p:cNvPr>
          <p:cNvSpPr txBox="1"/>
          <p:nvPr/>
        </p:nvSpPr>
        <p:spPr>
          <a:xfrm>
            <a:off x="14656569" y="7496939"/>
            <a:ext cx="2023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ПСИХОЛОГИЧЕСКОЕ </a:t>
            </a:r>
          </a:p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ПРОСТРАНСТВО</a:t>
            </a:r>
          </a:p>
          <a:p>
            <a:pPr algn="ctr"/>
            <a:r>
              <a:rPr lang="ru-RU" dirty="0">
                <a:latin typeface="PF Din Text Cond Pro Medium" panose="02000500000000020004" pitchFamily="2" charset="0"/>
              </a:rPr>
              <a:t>ЛИЧНОСТИ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24DE21D-69DD-EDE4-9CBA-4C26EF17C9F6}"/>
              </a:ext>
            </a:extLst>
          </p:cNvPr>
          <p:cNvSpPr txBox="1"/>
          <p:nvPr/>
        </p:nvSpPr>
        <p:spPr>
          <a:xfrm>
            <a:off x="13547209" y="9739590"/>
            <a:ext cx="4225070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 animBg="1"/>
      <p:bldP spid="5" grpId="0" animBg="1"/>
      <p:bldP spid="8" grpId="0" animBg="1"/>
      <p:bldP spid="35" grpId="0" animBg="1"/>
      <p:bldP spid="36" grpId="0" animBg="1"/>
      <p:bldP spid="47" grpId="0" animBg="1"/>
      <p:bldP spid="52" grpId="0" animBg="1"/>
      <p:bldP spid="63" grpId="0"/>
      <p:bldP spid="64" grpId="0"/>
      <p:bldP spid="69" grpId="0"/>
      <p:bldP spid="75" grpId="0" animBg="1"/>
      <p:bldP spid="78" grpId="0" animBg="1"/>
      <p:bldP spid="84" grpId="0"/>
      <p:bldP spid="85" grpId="0"/>
      <p:bldP spid="86" grpId="0"/>
      <p:bldP spid="87" grpId="0"/>
      <p:bldP spid="95" grpId="0"/>
      <p:bldP spid="96" grpId="0"/>
      <p:bldP spid="97" grpId="0"/>
      <p:bldP spid="98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0222"/>
            <a:ext cx="9414315" cy="10345306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TextBox 4"/>
          <p:cNvSpPr txBox="1"/>
          <p:nvPr/>
        </p:nvSpPr>
        <p:spPr>
          <a:xfrm>
            <a:off x="73542" y="4533900"/>
            <a:ext cx="9070458" cy="912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4800" spc="195" dirty="0">
                <a:solidFill>
                  <a:srgbClr val="FFFFFF"/>
                </a:solidFill>
                <a:latin typeface="PF Din Text Cond Pro Medium" panose="02000500000000020004" pitchFamily="2" charset="0"/>
              </a:rPr>
              <a:t>БЛАГОДАРЮ ЗА ВНИМАНИЕ!</a:t>
            </a:r>
            <a:endParaRPr lang="en-US" sz="4800" spc="195" dirty="0">
              <a:solidFill>
                <a:srgbClr val="FFFFFF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8" name="AutoShape 8"/>
          <p:cNvSpPr/>
          <p:nvPr/>
        </p:nvSpPr>
        <p:spPr>
          <a:xfrm rot="-10800000">
            <a:off x="17074045" y="0"/>
            <a:ext cx="1213955" cy="10287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0" name="AutoShape 10"/>
          <p:cNvSpPr/>
          <p:nvPr/>
        </p:nvSpPr>
        <p:spPr>
          <a:xfrm>
            <a:off x="17074045" y="5167312"/>
            <a:ext cx="1213955" cy="5143500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8"/>
          <p:cNvGrpSpPr/>
          <p:nvPr/>
        </p:nvGrpSpPr>
        <p:grpSpPr>
          <a:xfrm>
            <a:off x="990600" y="6607026"/>
            <a:ext cx="8598300" cy="2610653"/>
            <a:chOff x="-14753" y="129991"/>
            <a:chExt cx="10820400" cy="3480869"/>
          </a:xfrm>
        </p:grpSpPr>
        <p:sp>
          <p:nvSpPr>
            <p:cNvPr id="14" name="TextBox 9"/>
            <p:cNvSpPr txBox="1"/>
            <p:nvPr/>
          </p:nvSpPr>
          <p:spPr>
            <a:xfrm>
              <a:off x="-14753" y="129991"/>
              <a:ext cx="108204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861"/>
                </a:lnSpc>
              </a:pPr>
              <a:r>
                <a:rPr lang="ru-RU" sz="3600" spc="99" dirty="0" err="1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Басюк</a:t>
              </a:r>
              <a:r>
                <a:rPr lang="ru-RU" sz="36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 Виктор Стефанович</a:t>
              </a:r>
              <a:endParaRPr lang="en-US" sz="3600" u="none" spc="99" dirty="0">
                <a:solidFill>
                  <a:schemeClr val="bg1"/>
                </a:solidFill>
                <a:latin typeface="PF Din Text Cond Pro Light" panose="02000000000000000000" pitchFamily="2" charset="0"/>
                <a:cs typeface="Clear Sans Regular" panose="020B0604020202020204" charset="0"/>
              </a:endParaRPr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-2" y="1148649"/>
              <a:ext cx="10805647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доктор психологических наук, </a:t>
              </a:r>
              <a:br>
                <a:rPr lang="ru-RU" sz="28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</a:br>
              <a:r>
                <a:rPr lang="ru-RU" sz="28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член-корреспондент РАО,</a:t>
              </a:r>
            </a:p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декан факультета педагогического образования </a:t>
              </a:r>
            </a:p>
            <a:p>
              <a:pPr>
                <a:lnSpc>
                  <a:spcPts val="3600"/>
                </a:lnSpc>
              </a:pPr>
              <a:r>
                <a:rPr lang="ru-RU" sz="2800" spc="99" dirty="0">
                  <a:solidFill>
                    <a:schemeClr val="bg1"/>
                  </a:solidFill>
                  <a:latin typeface="PF Din Text Cond Pro Light" panose="02000000000000000000" pitchFamily="2" charset="0"/>
                  <a:cs typeface="Clear Sans Regular" panose="020B0604020202020204" charset="0"/>
                </a:rPr>
                <a:t>МГУ имени М.В. Ломоносова</a:t>
              </a:r>
            </a:p>
          </p:txBody>
        </p:sp>
      </p:grpSp>
      <p:pic>
        <p:nvPicPr>
          <p:cNvPr id="5" name="Picture 6">
            <a:extLst>
              <a:ext uri="{FF2B5EF4-FFF2-40B4-BE49-F238E27FC236}">
                <a16:creationId xmlns:a16="http://schemas.microsoft.com/office/drawing/2014/main" id="{28B48E19-727E-9CF3-86EF-2A9F900FC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saturation sat="81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</a:extLst>
          </a:blip>
          <a:srcRect l="26888" t="6723" r="25353" b="22290"/>
          <a:stretch/>
        </p:blipFill>
        <p:spPr>
          <a:xfrm>
            <a:off x="10186685" y="419100"/>
            <a:ext cx="6062949" cy="9448800"/>
          </a:xfrm>
          <a:prstGeom prst="rect">
            <a:avLst/>
          </a:prstGeom>
          <a:effectLst>
            <a:reflection stA="0"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77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CF3D4-07BC-F17F-5EE4-C457A66A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127" y="6439644"/>
            <a:ext cx="12344400" cy="3132348"/>
          </a:xfrm>
        </p:spPr>
        <p:txBody>
          <a:bodyPr>
            <a:noAutofit/>
          </a:bodyPr>
          <a:lstStyle/>
          <a:p>
            <a:r>
              <a:rPr lang="ru-RU" sz="4800" b="1" dirty="0"/>
              <a:t>Основа гармонии</a:t>
            </a:r>
            <a:r>
              <a:rPr lang="ru-RU" sz="4800" dirty="0"/>
              <a:t> развития личности – </a:t>
            </a:r>
            <a:r>
              <a:rPr lang="ru-RU" sz="4800" b="1" dirty="0"/>
              <a:t>преемственность</a:t>
            </a:r>
            <a:r>
              <a:rPr lang="ru-RU" sz="4800" dirty="0"/>
              <a:t> в периодах развития и нормативном регулировании воспитательного воздействия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30BA1E-47A5-E383-8F3C-07E9802D75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94302" y="282960"/>
          <a:ext cx="1285342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68400" y="9757130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4C48CC-9FD8-EAC4-DDA0-1D102AD5D2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19364" y="1"/>
          <a:ext cx="12097344" cy="820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Аудитория">
            <a:extLst>
              <a:ext uri="{FF2B5EF4-FFF2-40B4-BE49-F238E27FC236}">
                <a16:creationId xmlns:a16="http://schemas.microsoft.com/office/drawing/2014/main" id="{93E0E747-BC7D-2851-67D4-DA7D930E96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1412" y="8059824"/>
            <a:ext cx="1371600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23A54-CDB1-9097-589B-A36D322D8787}"/>
              </a:ext>
            </a:extLst>
          </p:cNvPr>
          <p:cNvSpPr txBox="1"/>
          <p:nvPr/>
        </p:nvSpPr>
        <p:spPr>
          <a:xfrm>
            <a:off x="5579604" y="8056517"/>
            <a:ext cx="9549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Тактическая задача образовательной организации – </a:t>
            </a:r>
            <a:br>
              <a:rPr lang="ru-RU" sz="3000" dirty="0"/>
            </a:br>
            <a:r>
              <a:rPr lang="ru-RU" sz="3000" dirty="0"/>
              <a:t>создание условий воспитательного взаимодействия, </a:t>
            </a:r>
            <a:br>
              <a:rPr lang="ru-RU" sz="3000" dirty="0"/>
            </a:br>
            <a:r>
              <a:rPr lang="ru-RU" sz="3000" dirty="0"/>
              <a:t>влияющего на самосознание обучающегося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0324" y="9793181"/>
            <a:ext cx="6954615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9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49BAC-DD1D-862D-FE07-1051D92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280" y="2260413"/>
            <a:ext cx="4984068" cy="170720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ru-RU" sz="3000" dirty="0"/>
              <a:t>Структурированный</a:t>
            </a:r>
            <a:br>
              <a:rPr lang="ru-RU" sz="3000" dirty="0"/>
            </a:br>
            <a:r>
              <a:rPr lang="ru-RU" sz="3000" dirty="0"/>
              <a:t>и конкретизированный</a:t>
            </a:r>
            <a:br>
              <a:rPr lang="ru-RU" sz="3000" dirty="0"/>
            </a:br>
            <a:r>
              <a:rPr lang="ru-RU" sz="3000" dirty="0"/>
              <a:t> воспитательный компонент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28C57C4-BC2F-1764-36DF-A68640F98E8F}"/>
              </a:ext>
            </a:extLst>
          </p:cNvPr>
          <p:cNvSpPr/>
          <p:nvPr/>
        </p:nvSpPr>
        <p:spPr>
          <a:xfrm>
            <a:off x="7847856" y="2274164"/>
            <a:ext cx="2916324" cy="169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/>
              <a:t>единство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DEBDB0B-8C1A-DDF1-143B-5ECC8523264D}"/>
              </a:ext>
            </a:extLst>
          </p:cNvPr>
          <p:cNvSpPr txBox="1">
            <a:spLocks/>
          </p:cNvSpPr>
          <p:nvPr/>
        </p:nvSpPr>
        <p:spPr>
          <a:xfrm>
            <a:off x="10892848" y="2260413"/>
            <a:ext cx="4839884" cy="17072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137160" tIns="68580" rIns="137160" bIns="6858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Достижение личностных результатов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619B59-BE21-4DEC-0938-314ACEC9D372}"/>
              </a:ext>
            </a:extLst>
          </p:cNvPr>
          <p:cNvSpPr/>
          <p:nvPr/>
        </p:nvSpPr>
        <p:spPr>
          <a:xfrm>
            <a:off x="8000803" y="2164466"/>
            <a:ext cx="1675651" cy="55399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ru-RU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обучение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C09F5D-612B-8761-0D5F-4980A0DCE5C5}"/>
              </a:ext>
            </a:extLst>
          </p:cNvPr>
          <p:cNvSpPr/>
          <p:nvPr/>
        </p:nvSpPr>
        <p:spPr>
          <a:xfrm>
            <a:off x="7848132" y="3523321"/>
            <a:ext cx="1980992" cy="55399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ru-RU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81327" y="6331632"/>
            <a:ext cx="4966022" cy="17281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/>
              <a:t>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959628" y="6331632"/>
            <a:ext cx="4773104" cy="1728192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6" name="TextBox 15"/>
          <p:cNvSpPr txBox="1"/>
          <p:nvPr/>
        </p:nvSpPr>
        <p:spPr>
          <a:xfrm>
            <a:off x="3146320" y="6503231"/>
            <a:ext cx="421044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/>
              <a:t>Целевые ориентиры </a:t>
            </a:r>
            <a:br>
              <a:rPr lang="ru-RU" sz="2700" dirty="0"/>
            </a:br>
            <a:r>
              <a:rPr lang="ru-RU" sz="2700" dirty="0"/>
              <a:t>дошкольного образования </a:t>
            </a:r>
            <a:br>
              <a:rPr lang="ru-RU" sz="2700" dirty="0"/>
            </a:br>
            <a:r>
              <a:rPr lang="ru-RU" sz="2700" dirty="0"/>
              <a:t>ребенка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2848" y="6340334"/>
            <a:ext cx="49863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/>
              <a:t>Личностные и </a:t>
            </a:r>
            <a:r>
              <a:rPr lang="ru-RU" sz="2700" dirty="0" err="1"/>
              <a:t>метапредметные</a:t>
            </a: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результаты </a:t>
            </a:r>
            <a:br>
              <a:rPr lang="ru-RU" sz="2700" dirty="0"/>
            </a:br>
            <a:r>
              <a:rPr lang="ru-RU" sz="2700" dirty="0"/>
              <a:t>начального общего образования</a:t>
            </a:r>
          </a:p>
        </p:txBody>
      </p:sp>
      <p:sp>
        <p:nvSpPr>
          <p:cNvPr id="36" name="Стрелка: вправо 3">
            <a:extLst>
              <a:ext uri="{FF2B5EF4-FFF2-40B4-BE49-F238E27FC236}">
                <a16:creationId xmlns:a16="http://schemas.microsoft.com/office/drawing/2014/main" id="{028C57C4-BC2F-1764-36DF-A68640F98E8F}"/>
              </a:ext>
            </a:extLst>
          </p:cNvPr>
          <p:cNvSpPr/>
          <p:nvPr/>
        </p:nvSpPr>
        <p:spPr>
          <a:xfrm>
            <a:off x="7845326" y="6349000"/>
            <a:ext cx="2916324" cy="1693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45326" y="6115608"/>
            <a:ext cx="2810843" cy="202521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45326" y="6007596"/>
            <a:ext cx="2594819" cy="213323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7709" y="9741542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4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A24D11-DF00-EF58-6B1E-A0D73F85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Преемственность между общим и высшим образованием </a:t>
            </a:r>
            <a:br>
              <a:rPr lang="ru-RU" sz="3600" dirty="0"/>
            </a:br>
            <a:r>
              <a:rPr lang="ru-RU" sz="3600" dirty="0"/>
              <a:t>(на примере гражданской позиции)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1353" y="7309217"/>
            <a:ext cx="12164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/>
              <a:t>Требования к универсальным компетенциям в части гражданской позиции (</a:t>
            </a:r>
            <a:r>
              <a:rPr lang="ru-RU" sz="2700" b="1" dirty="0" err="1"/>
              <a:t>бакалавриат</a:t>
            </a:r>
            <a:r>
              <a:rPr lang="ru-RU" sz="2700" b="1" dirty="0"/>
              <a:t>)</a:t>
            </a:r>
          </a:p>
          <a:p>
            <a:pPr algn="ctr"/>
            <a:r>
              <a:rPr lang="ru-RU" sz="2700" dirty="0"/>
              <a:t>УК–10:  Способен формировать нетерпимое отношение </a:t>
            </a:r>
            <a:br>
              <a:rPr lang="ru-RU" sz="2700" dirty="0"/>
            </a:br>
            <a:r>
              <a:rPr lang="ru-RU" sz="2700" dirty="0"/>
              <a:t>к коррупционному поведению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1292" y="3739344"/>
            <a:ext cx="4860540" cy="19442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181" y="3739345"/>
            <a:ext cx="4711235" cy="1956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9282" y="4226703"/>
            <a:ext cx="3768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/>
              <a:t>Личностные результаты </a:t>
            </a:r>
            <a:br>
              <a:rPr lang="ru-RU" sz="2700" dirty="0"/>
            </a:br>
            <a:r>
              <a:rPr lang="ru-RU" sz="2700" dirty="0"/>
              <a:t>общего образования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8298" y="4226703"/>
            <a:ext cx="4610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dirty="0"/>
              <a:t>Универсальные компетенции </a:t>
            </a:r>
            <a:br>
              <a:rPr lang="ru-RU" sz="2700" dirty="0"/>
            </a:br>
            <a:r>
              <a:rPr lang="ru-RU" sz="2700" dirty="0"/>
              <a:t>высшего образования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869" y="4071875"/>
            <a:ext cx="2621234" cy="1585685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7835930" y="3847356"/>
            <a:ext cx="2741172" cy="181020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828757" y="3739344"/>
            <a:ext cx="2543696" cy="191821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336" y="9741542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7C96329-95EA-82C3-5351-DF4C79A3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770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Система оценивания (критерии, процедуры, результаты) – ключевой механизм управления личностными результатами обучения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D1DEA03-D1A8-1B09-C229-FAE6E22E46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71800" y="2400301"/>
          <a:ext cx="12344400" cy="678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595E4F-9128-4924-803C-E2170859D97C}"/>
              </a:ext>
            </a:extLst>
          </p:cNvPr>
          <p:cNvSpPr/>
          <p:nvPr/>
        </p:nvSpPr>
        <p:spPr>
          <a:xfrm>
            <a:off x="8172697" y="4927476"/>
            <a:ext cx="3031919" cy="138499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8100" b="1" dirty="0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rPr>
              <a:t>contra</a:t>
            </a:r>
            <a:endParaRPr lang="ru-RU" sz="81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8336" y="9793181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1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1241D1C3-7C30-6ABA-5815-54629AB31D98}"/>
              </a:ext>
            </a:extLst>
          </p:cNvPr>
          <p:cNvSpPr/>
          <p:nvPr/>
        </p:nvSpPr>
        <p:spPr>
          <a:xfrm>
            <a:off x="2620041" y="3196665"/>
            <a:ext cx="7589112" cy="6807375"/>
          </a:xfrm>
          <a:prstGeom prst="rightArrowCallout">
            <a:avLst>
              <a:gd name="adj1" fmla="val 58077"/>
              <a:gd name="adj2" fmla="val 38232"/>
              <a:gd name="adj3" fmla="val 17926"/>
              <a:gd name="adj4" fmla="val 79846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AutoShape 2"/>
          <p:cNvSpPr/>
          <p:nvPr/>
        </p:nvSpPr>
        <p:spPr>
          <a:xfrm>
            <a:off x="2286000" y="1285876"/>
            <a:ext cx="2047641" cy="1752791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7" name="TextBox 7"/>
          <p:cNvSpPr txBox="1"/>
          <p:nvPr/>
        </p:nvSpPr>
        <p:spPr>
          <a:xfrm>
            <a:off x="4831374" y="1440920"/>
            <a:ext cx="10367022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6"/>
              </a:lnSpc>
            </a:pPr>
            <a:r>
              <a:rPr lang="ru-RU" sz="36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РОЛЬ СРЕДЫ</a:t>
            </a:r>
            <a:endParaRPr lang="en-US" sz="3600" b="1" dirty="0">
              <a:solidFill>
                <a:srgbClr val="0070C0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552" y="3196666"/>
            <a:ext cx="5775389" cy="5114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50"/>
              </a:spcAft>
            </a:pPr>
            <a:r>
              <a:rPr lang="ru-RU" sz="30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Образовательная среда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– целенаправленно организуемые условия, которые создаются для того, чтобы </a:t>
            </a:r>
          </a:p>
          <a:p>
            <a:pPr marL="428625" indent="-42862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способствовать формированию </a:t>
            </a:r>
            <a:b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базовых установок на позитивное личностное развитие </a:t>
            </a:r>
          </a:p>
          <a:p>
            <a:pPr marL="428625" indent="-428625"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формировать базовые ценности, </a:t>
            </a:r>
            <a:b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в том числе значимое отношение к себе</a:t>
            </a: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и окружающим людям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C2925-15D9-9CE9-9742-4CC45D9861F1}"/>
              </a:ext>
            </a:extLst>
          </p:cNvPr>
          <p:cNvSpPr txBox="1"/>
          <p:nvPr/>
        </p:nvSpPr>
        <p:spPr>
          <a:xfrm>
            <a:off x="10401296" y="3248394"/>
            <a:ext cx="5584337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50"/>
              </a:spcAft>
            </a:pPr>
            <a:r>
              <a:rPr lang="ru-RU" sz="30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влияет 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на особенности личностного развития ребенка: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Формирование психологических механизмов идентификации </a:t>
            </a:r>
            <a:b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и обособления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Ценностные ориентации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Особенности рефлексии себя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336" y="9767816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072034" y="3423563"/>
            <a:ext cx="5886450" cy="5613849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7785" y="3387276"/>
            <a:ext cx="6757334" cy="5613849"/>
          </a:xfrm>
          <a:prstGeom prst="round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" name="AutoShape 2"/>
          <p:cNvSpPr/>
          <p:nvPr/>
        </p:nvSpPr>
        <p:spPr>
          <a:xfrm>
            <a:off x="2286000" y="1285876"/>
            <a:ext cx="2047641" cy="1752791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7" name="TextBox 7"/>
          <p:cNvSpPr txBox="1"/>
          <p:nvPr/>
        </p:nvSpPr>
        <p:spPr>
          <a:xfrm>
            <a:off x="4831374" y="1440920"/>
            <a:ext cx="10367022" cy="136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16"/>
              </a:lnSpc>
            </a:pPr>
            <a:r>
              <a:rPr lang="ru-RU" sz="36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РОЛЬ ПЕДАГОГА КАК ПОСРЕДНИКА МЕЖДУ</a:t>
            </a:r>
            <a:br>
              <a:rPr lang="ru-RU" sz="36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36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ОБРАЗОВАТЕЛЬНОЙ СРЕДОЙ И РЕБЕНКОМ</a:t>
            </a:r>
            <a:endParaRPr lang="en-US" sz="3600" b="1" dirty="0">
              <a:solidFill>
                <a:srgbClr val="0070C0"/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0350" y="3701602"/>
            <a:ext cx="6515100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50"/>
              </a:spcAft>
            </a:pPr>
            <a:r>
              <a:rPr lang="ru-RU" sz="30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Образовательная среда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влияет </a:t>
            </a:r>
            <a:b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на особенности личностного развития ребенка: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Формирование психологических механизмов идентификации </a:t>
            </a:r>
            <a:b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и обособления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Ценностные ориентации</a:t>
            </a:r>
          </a:p>
          <a:p>
            <a:pPr marL="557213" indent="-557213">
              <a:spcAft>
                <a:spcPts val="1350"/>
              </a:spcAft>
              <a:buFont typeface="+mj-lt"/>
              <a:buAutoNum type="arabicPeriod"/>
            </a:pP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Особенности рефлексии себя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29850" y="3701601"/>
            <a:ext cx="5543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/>
                </a:solidFill>
                <a:latin typeface="Clear Sans Regular" panose="020B0604020202020204" charset="0"/>
                <a:cs typeface="Clear Sans Regular" panose="020B0604020202020204" charset="0"/>
              </a:rPr>
              <a:t>Осо</a:t>
            </a:r>
            <a:r>
              <a:rPr lang="ru-RU" sz="30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бая роль педагога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, который является </a:t>
            </a:r>
            <a:r>
              <a:rPr lang="ru-RU" sz="3000" b="1" dirty="0">
                <a:solidFill>
                  <a:srgbClr val="0070C0"/>
                </a:solidFill>
                <a:latin typeface="Clear Sans Regular" panose="020B0604020202020204" charset="0"/>
                <a:cs typeface="Clear Sans Regular" panose="020B0604020202020204" charset="0"/>
              </a:rPr>
              <a:t>посредником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, связующим звеном между социальной </a:t>
            </a:r>
            <a:b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</a:b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и образовательной средой, окружающей ребенка, постоянно несущей ему потоки новой информации, и личностью самого школьника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9372601" y="5530400"/>
            <a:ext cx="642284" cy="62865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379" y="9793181"/>
            <a:ext cx="6950043" cy="4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730188" cy="462989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89630D-B2EA-BE43-B22F-50C894E48FBE}"/>
              </a:ext>
            </a:extLst>
          </p:cNvPr>
          <p:cNvSpPr txBox="1"/>
          <p:nvPr/>
        </p:nvSpPr>
        <p:spPr>
          <a:xfrm>
            <a:off x="17602200" y="9563100"/>
            <a:ext cx="3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PF Din Text Cond Pro Light" panose="02000000000000000000" pitchFamily="2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9747" y="4503467"/>
            <a:ext cx="126681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100" dirty="0">
                <a:solidFill>
                  <a:srgbClr val="0070C0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Личностные </a:t>
            </a: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– развитие личности во время школьного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4332" y="1432484"/>
            <a:ext cx="1624512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100" dirty="0">
                <a:solidFill>
                  <a:srgbClr val="0070C0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ФГОС уровней общего образования </a:t>
            </a: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- требования к результатам образования: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предметным,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личностным,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метапредметным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9747" y="6312566"/>
            <a:ext cx="1600850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100" dirty="0">
                <a:solidFill>
                  <a:srgbClr val="0070C0"/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Основные факторы развития личности: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генетические особенности;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социальная среда;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100" dirty="0">
                <a:solidFill>
                  <a:schemeClr val="tx1">
                    <a:lumMod val="75000"/>
                    <a:lumOff val="25000"/>
                  </a:schemeClr>
                </a:solidFill>
                <a:latin typeface="PF Din Text Cond Pro Light" panose="02000000000000000000" pitchFamily="2" charset="0"/>
                <a:cs typeface="Clear Sans Regular" panose="020B0604020202020204" charset="0"/>
              </a:rPr>
              <a:t>внутренняя позиция личности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BF3D9-4338-0CC7-3C1C-614F16445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1516829" y="2541180"/>
            <a:ext cx="6425802" cy="7710963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C275D6BA-C142-912F-B0B5-E2BA35D5AF1B}"/>
              </a:ext>
            </a:extLst>
          </p:cNvPr>
          <p:cNvSpPr txBox="1"/>
          <p:nvPr/>
        </p:nvSpPr>
        <p:spPr>
          <a:xfrm>
            <a:off x="13416856" y="9596537"/>
            <a:ext cx="4343400" cy="440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</a:t>
            </a:r>
            <a:r>
              <a:rPr lang="en-US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2000" b="1" spc="9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Басюк</a:t>
            </a:r>
            <a:r>
              <a:rPr lang="ru-RU" sz="2000" b="1" spc="99" dirty="0">
                <a:solidFill>
                  <a:schemeClr val="tx1">
                    <a:lumMod val="75000"/>
                    <a:lumOff val="25000"/>
                  </a:schemeClr>
                </a:solidFill>
                <a:latin typeface="Clear Sans Regular" panose="020B0604020202020204" charset="0"/>
                <a:cs typeface="Clear Sans Regular" panose="020B0604020202020204" charset="0"/>
              </a:rPr>
              <a:t> Виктор Стефанович</a:t>
            </a:r>
            <a:endParaRPr lang="en-US" sz="2000" b="1" spc="99" dirty="0">
              <a:solidFill>
                <a:schemeClr val="tx1">
                  <a:lumMod val="75000"/>
                  <a:lumOff val="25000"/>
                </a:schemeClr>
              </a:solidFill>
              <a:latin typeface="Clear Sans Regular" panose="020B0604020202020204" charset="0"/>
              <a:cs typeface="Clear Sans Regula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736</Words>
  <Application>Microsoft Office PowerPoint</Application>
  <PresentationFormat>Произвольный</PresentationFormat>
  <Paragraphs>134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PF Din Text Cond Pro Light</vt:lpstr>
      <vt:lpstr>Arial</vt:lpstr>
      <vt:lpstr>PF Din Text Cond Pro Medium</vt:lpstr>
      <vt:lpstr>PF Din Text Cond Pro Thin</vt:lpstr>
      <vt:lpstr>Calibri</vt:lpstr>
      <vt:lpstr>Clear Sans Regular</vt:lpstr>
      <vt:lpstr>Wingdings</vt:lpstr>
      <vt:lpstr>Office Theme</vt:lpstr>
      <vt:lpstr>Презентация PowerPoint</vt:lpstr>
      <vt:lpstr>Основа гармонии развития личности – преемственность в периодах развития и нормативном регулировании воспитательного воздействия </vt:lpstr>
      <vt:lpstr>Презентация PowerPoint</vt:lpstr>
      <vt:lpstr>Структурированный и конкретизированный  воспитательный компонент</vt:lpstr>
      <vt:lpstr>Преемственность между общим и высшим образованием  (на примере гражданской позиции)</vt:lpstr>
      <vt:lpstr>Система оценивания (критерии, процедуры, результаты) – ключевой механизм управления личностными результатами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</dc:title>
  <dc:creator>Никита</dc:creator>
  <cp:lastModifiedBy>В</cp:lastModifiedBy>
  <cp:revision>113</cp:revision>
  <dcterms:created xsi:type="dcterms:W3CDTF">2006-08-16T00:00:00Z</dcterms:created>
  <dcterms:modified xsi:type="dcterms:W3CDTF">2023-04-19T04:38:43Z</dcterms:modified>
  <dc:identifier>DAEo40KomZs</dc:identifier>
</cp:coreProperties>
</file>